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heme/theme3.xml" ContentType="application/vnd.openxmlformats-officedocument.them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8.xml" ContentType="application/vnd.openxmlformats-officedocument.presentationml.tags+xml"/>
  <Override PartName="/ppt/tags/tag20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6" r:id="rId3"/>
  </p:sldMasterIdLst>
  <p:notesMasterIdLst>
    <p:notesMasterId r:id="rId54"/>
  </p:notesMasterIdLst>
  <p:sldIdLst>
    <p:sldId id="257" r:id="rId4"/>
    <p:sldId id="309" r:id="rId5"/>
    <p:sldId id="259" r:id="rId6"/>
    <p:sldId id="264" r:id="rId7"/>
    <p:sldId id="480" r:id="rId8"/>
    <p:sldId id="479" r:id="rId9"/>
    <p:sldId id="477" r:id="rId10"/>
    <p:sldId id="478" r:id="rId11"/>
    <p:sldId id="476" r:id="rId12"/>
    <p:sldId id="481" r:id="rId13"/>
    <p:sldId id="475" r:id="rId14"/>
    <p:sldId id="482" r:id="rId15"/>
    <p:sldId id="474" r:id="rId16"/>
    <p:sldId id="489" r:id="rId17"/>
    <p:sldId id="501" r:id="rId18"/>
    <p:sldId id="502" r:id="rId19"/>
    <p:sldId id="503" r:id="rId20"/>
    <p:sldId id="498" r:id="rId21"/>
    <p:sldId id="499" r:id="rId22"/>
    <p:sldId id="500" r:id="rId23"/>
    <p:sldId id="495" r:id="rId24"/>
    <p:sldId id="496" r:id="rId25"/>
    <p:sldId id="497" r:id="rId26"/>
    <p:sldId id="504" r:id="rId27"/>
    <p:sldId id="505" r:id="rId28"/>
    <p:sldId id="491" r:id="rId29"/>
    <p:sldId id="506" r:id="rId30"/>
    <p:sldId id="493" r:id="rId31"/>
    <p:sldId id="488" r:id="rId32"/>
    <p:sldId id="465" r:id="rId33"/>
    <p:sldId id="472" r:id="rId34"/>
    <p:sldId id="513" r:id="rId35"/>
    <p:sldId id="494" r:id="rId36"/>
    <p:sldId id="514" r:id="rId37"/>
    <p:sldId id="515" r:id="rId38"/>
    <p:sldId id="516" r:id="rId39"/>
    <p:sldId id="517" r:id="rId40"/>
    <p:sldId id="518" r:id="rId41"/>
    <p:sldId id="507" r:id="rId42"/>
    <p:sldId id="519" r:id="rId43"/>
    <p:sldId id="520" r:id="rId44"/>
    <p:sldId id="521" r:id="rId45"/>
    <p:sldId id="522" r:id="rId46"/>
    <p:sldId id="523" r:id="rId47"/>
    <p:sldId id="524" r:id="rId48"/>
    <p:sldId id="525" r:id="rId49"/>
    <p:sldId id="526" r:id="rId50"/>
    <p:sldId id="396" r:id="rId51"/>
    <p:sldId id="490" r:id="rId52"/>
    <p:sldId id="307"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C00"/>
    <a:srgbClr val="62AB3E"/>
    <a:srgbClr val="FFCCFF"/>
    <a:srgbClr val="66FF66"/>
    <a:srgbClr val="FFCC66"/>
    <a:srgbClr val="66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7" autoAdjust="0"/>
    <p:restoredTop sz="94660"/>
  </p:normalViewPr>
  <p:slideViewPr>
    <p:cSldViewPr snapToGrid="0">
      <p:cViewPr varScale="1">
        <p:scale>
          <a:sx n="113" d="100"/>
          <a:sy n="113"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2FA21-EFD4-42B4-836A-77F7E0099CE4}"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zh-CN" altLang="en-US"/>
        </a:p>
      </dgm:t>
    </dgm:pt>
    <dgm:pt modelId="{D5F9726B-8B6E-40A3-BE91-4A6A4C3A30C4}">
      <dgm:prSet phldrT="[文本]" custT="1"/>
      <dgm:spPr>
        <a:xfrm>
          <a:off x="3023913" y="1389"/>
          <a:ext cx="1427097" cy="927613"/>
        </a:xfrm>
        <a:prstGeom prst="roundRect">
          <a:avLst/>
        </a:prstGeom>
        <a:solidFill>
          <a:srgbClr val="202D3A">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000" b="1" dirty="0">
              <a:solidFill>
                <a:sysClr val="window" lastClr="FFFFFF"/>
              </a:solidFill>
              <a:latin typeface="Arial Black"/>
              <a:ea typeface="宋体" panose="02010600030101010101" pitchFamily="2" charset="-122"/>
              <a:cs typeface="+mn-cs"/>
            </a:rPr>
            <a:t>绿色工厂</a:t>
          </a:r>
        </a:p>
      </dgm:t>
    </dgm:pt>
    <dgm:pt modelId="{324582BA-DC13-41A2-99E3-3B724CAB8A58}" type="parTrans" cxnId="{C078A560-241A-42F4-87AB-3706197965D3}">
      <dgm:prSet/>
      <dgm:spPr/>
      <dgm:t>
        <a:bodyPr/>
        <a:lstStyle/>
        <a:p>
          <a:endParaRPr lang="zh-CN" altLang="en-US"/>
        </a:p>
      </dgm:t>
    </dgm:pt>
    <dgm:pt modelId="{8A446589-B326-4C5C-8497-698E7F599861}" type="sibTrans" cxnId="{C078A560-241A-42F4-87AB-3706197965D3}">
      <dgm:prSet/>
      <dgm:spPr>
        <a:xfrm>
          <a:off x="1884208" y="465196"/>
          <a:ext cx="3706506" cy="3706506"/>
        </a:xfrm>
        <a:custGeom>
          <a:avLst/>
          <a:gdLst/>
          <a:ahLst/>
          <a:cxnLst/>
          <a:rect l="0" t="0" r="0" b="0"/>
          <a:pathLst>
            <a:path>
              <a:moveTo>
                <a:pt x="2576605" y="146997"/>
              </a:moveTo>
              <a:arcTo wR="1853253" hR="1853253" stAng="17578445" swAng="1961453"/>
            </a:path>
          </a:pathLst>
        </a:custGeom>
        <a:noFill/>
        <a:ln w="6350" cap="flat" cmpd="sng" algn="ctr">
          <a:solidFill>
            <a:srgbClr val="202D3A">
              <a:hueOff val="0"/>
              <a:satOff val="0"/>
              <a:lumOff val="0"/>
              <a:alphaOff val="0"/>
            </a:srgbClr>
          </a:solidFill>
          <a:prstDash val="solid"/>
          <a:miter lim="800000"/>
        </a:ln>
        <a:effectLst/>
      </dgm:spPr>
      <dgm:t>
        <a:bodyPr/>
        <a:lstStyle/>
        <a:p>
          <a:endParaRPr lang="zh-CN" altLang="en-US"/>
        </a:p>
      </dgm:t>
    </dgm:pt>
    <dgm:pt modelId="{92B8E20A-F490-4605-992D-8E39CCCBF895}">
      <dgm:prSet phldrT="[文本]" custT="1"/>
      <dgm:spPr>
        <a:xfrm>
          <a:off x="4786462" y="1281956"/>
          <a:ext cx="1427097" cy="927613"/>
        </a:xfrm>
        <a:prstGeom prst="roundRect">
          <a:avLst/>
        </a:prstGeom>
        <a:solidFill>
          <a:srgbClr val="202D3A">
            <a:hueOff val="-2688853"/>
            <a:satOff val="13834"/>
            <a:lumOff val="877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000" b="1" dirty="0">
              <a:solidFill>
                <a:sysClr val="window" lastClr="FFFFFF"/>
              </a:solidFill>
              <a:latin typeface="Arial Black"/>
              <a:ea typeface="宋体" panose="02010600030101010101" pitchFamily="2" charset="-122"/>
              <a:cs typeface="+mn-cs"/>
            </a:rPr>
            <a:t>绿色产品</a:t>
          </a:r>
        </a:p>
      </dgm:t>
    </dgm:pt>
    <dgm:pt modelId="{BA8F5FA4-3F9C-4BB4-A6A3-2A78DF5F37B6}" type="parTrans" cxnId="{A50B3577-BB23-4B07-87B6-91A7413E5F51}">
      <dgm:prSet/>
      <dgm:spPr/>
      <dgm:t>
        <a:bodyPr/>
        <a:lstStyle/>
        <a:p>
          <a:endParaRPr lang="zh-CN" altLang="en-US"/>
        </a:p>
      </dgm:t>
    </dgm:pt>
    <dgm:pt modelId="{B66365F5-4466-4BA4-A26E-16EF12464D5C}" type="sibTrans" cxnId="{A50B3577-BB23-4B07-87B6-91A7413E5F51}">
      <dgm:prSet/>
      <dgm:spPr>
        <a:xfrm>
          <a:off x="1884208" y="465196"/>
          <a:ext cx="3706506" cy="3706506"/>
        </a:xfrm>
        <a:custGeom>
          <a:avLst/>
          <a:gdLst/>
          <a:ahLst/>
          <a:cxnLst/>
          <a:rect l="0" t="0" r="0" b="0"/>
          <a:pathLst>
            <a:path>
              <a:moveTo>
                <a:pt x="3703964" y="1756219"/>
              </a:moveTo>
              <a:arcTo wR="1853253" hR="1853253" stAng="21419921" swAng="2196238"/>
            </a:path>
          </a:pathLst>
        </a:custGeom>
        <a:noFill/>
        <a:ln w="6350" cap="flat" cmpd="sng" algn="ctr">
          <a:solidFill>
            <a:srgbClr val="202D3A">
              <a:hueOff val="-2688853"/>
              <a:satOff val="13834"/>
              <a:lumOff val="8775"/>
              <a:alphaOff val="0"/>
            </a:srgbClr>
          </a:solidFill>
          <a:prstDash val="solid"/>
          <a:miter lim="800000"/>
        </a:ln>
        <a:effectLst/>
      </dgm:spPr>
      <dgm:t>
        <a:bodyPr/>
        <a:lstStyle/>
        <a:p>
          <a:endParaRPr lang="zh-CN" altLang="en-US"/>
        </a:p>
      </dgm:t>
    </dgm:pt>
    <dgm:pt modelId="{4A3ADA53-A623-4E9A-9BA8-99ACE455657C}">
      <dgm:prSet phldrT="[文本]" custT="1"/>
      <dgm:spPr>
        <a:xfrm>
          <a:off x="4113228" y="3353956"/>
          <a:ext cx="1427097" cy="927613"/>
        </a:xfrm>
        <a:prstGeom prst="roundRect">
          <a:avLst/>
        </a:prstGeom>
        <a:solidFill>
          <a:srgbClr val="202D3A">
            <a:hueOff val="-5377705"/>
            <a:satOff val="27668"/>
            <a:lumOff val="1755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000" b="1" kern="1200" dirty="0">
              <a:solidFill>
                <a:sysClr val="window" lastClr="FFFFFF"/>
              </a:solidFill>
              <a:latin typeface="Arial Black"/>
              <a:ea typeface="宋体" panose="02010600030101010101" pitchFamily="2" charset="-122"/>
              <a:cs typeface="+mn-cs"/>
            </a:rPr>
            <a:t>绿色企业</a:t>
          </a:r>
        </a:p>
      </dgm:t>
    </dgm:pt>
    <dgm:pt modelId="{471AB7AE-A6B2-432E-ACB8-34C597CEC6E1}" type="parTrans" cxnId="{AB0701B0-B0E9-4653-BC16-B2FA55EA8B79}">
      <dgm:prSet/>
      <dgm:spPr/>
      <dgm:t>
        <a:bodyPr/>
        <a:lstStyle/>
        <a:p>
          <a:endParaRPr lang="zh-CN" altLang="en-US"/>
        </a:p>
      </dgm:t>
    </dgm:pt>
    <dgm:pt modelId="{FEFBF348-BEEE-4DE2-AB95-E6F8BD75776E}" type="sibTrans" cxnId="{AB0701B0-B0E9-4653-BC16-B2FA55EA8B79}">
      <dgm:prSet/>
      <dgm:spPr>
        <a:xfrm>
          <a:off x="1884208" y="465196"/>
          <a:ext cx="3706506" cy="3706506"/>
        </a:xfrm>
        <a:custGeom>
          <a:avLst/>
          <a:gdLst/>
          <a:ahLst/>
          <a:cxnLst/>
          <a:rect l="0" t="0" r="0" b="0"/>
          <a:pathLst>
            <a:path>
              <a:moveTo>
                <a:pt x="2221657" y="3669520"/>
              </a:moveTo>
              <a:arcTo wR="1853253" hR="1853253" stAng="4712035" swAng="1375929"/>
            </a:path>
          </a:pathLst>
        </a:custGeom>
        <a:noFill/>
        <a:ln w="6350" cap="flat" cmpd="sng" algn="ctr">
          <a:solidFill>
            <a:srgbClr val="202D3A">
              <a:hueOff val="-5377705"/>
              <a:satOff val="27668"/>
              <a:lumOff val="17550"/>
              <a:alphaOff val="0"/>
            </a:srgbClr>
          </a:solidFill>
          <a:prstDash val="solid"/>
          <a:miter lim="800000"/>
        </a:ln>
        <a:effectLst/>
      </dgm:spPr>
      <dgm:t>
        <a:bodyPr/>
        <a:lstStyle/>
        <a:p>
          <a:endParaRPr lang="zh-CN" altLang="en-US"/>
        </a:p>
      </dgm:t>
    </dgm:pt>
    <dgm:pt modelId="{7E5E71E6-ADC6-4B5B-B366-3BEC6F62A91E}">
      <dgm:prSet phldrT="[文本]" custT="1"/>
      <dgm:spPr>
        <a:xfrm>
          <a:off x="1261364" y="1281956"/>
          <a:ext cx="1427097" cy="927613"/>
        </a:xfrm>
        <a:prstGeom prst="roundRect">
          <a:avLst/>
        </a:prstGeom>
        <a:solidFill>
          <a:srgbClr val="202D3A">
            <a:hueOff val="-10755410"/>
            <a:satOff val="55337"/>
            <a:lumOff val="3509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000" b="1" dirty="0">
              <a:solidFill>
                <a:sysClr val="window" lastClr="FFFFFF"/>
              </a:solidFill>
              <a:latin typeface="Arial Black"/>
              <a:ea typeface="宋体" panose="02010600030101010101" pitchFamily="2" charset="-122"/>
              <a:cs typeface="+mn-cs"/>
            </a:rPr>
            <a:t>绿色园区</a:t>
          </a:r>
        </a:p>
      </dgm:t>
    </dgm:pt>
    <dgm:pt modelId="{A4D2136E-05D2-41EB-9F11-28DE110D9610}" type="parTrans" cxnId="{B3929695-75E3-4F69-823E-D6B3738D44AA}">
      <dgm:prSet/>
      <dgm:spPr/>
      <dgm:t>
        <a:bodyPr/>
        <a:lstStyle/>
        <a:p>
          <a:endParaRPr lang="zh-CN" altLang="en-US"/>
        </a:p>
      </dgm:t>
    </dgm:pt>
    <dgm:pt modelId="{B242D82D-0C1A-4962-B121-505C12C55C6E}" type="sibTrans" cxnId="{B3929695-75E3-4F69-823E-D6B3738D44AA}">
      <dgm:prSet/>
      <dgm:spPr>
        <a:xfrm>
          <a:off x="1884208" y="465196"/>
          <a:ext cx="3706506" cy="3706506"/>
        </a:xfrm>
        <a:custGeom>
          <a:avLst/>
          <a:gdLst/>
          <a:ahLst/>
          <a:cxnLst/>
          <a:rect l="0" t="0" r="0" b="0"/>
          <a:pathLst>
            <a:path>
              <a:moveTo>
                <a:pt x="322922" y="807960"/>
              </a:moveTo>
              <a:arcTo wR="1853253" hR="1853253" stAng="12860102" swAng="1961453"/>
            </a:path>
          </a:pathLst>
        </a:custGeom>
        <a:noFill/>
        <a:ln w="6350" cap="flat" cmpd="sng" algn="ctr">
          <a:solidFill>
            <a:srgbClr val="202D3A">
              <a:hueOff val="-10755410"/>
              <a:satOff val="55337"/>
              <a:lumOff val="35099"/>
              <a:alphaOff val="0"/>
            </a:srgbClr>
          </a:solidFill>
          <a:prstDash val="solid"/>
          <a:miter lim="800000"/>
        </a:ln>
        <a:effectLst/>
      </dgm:spPr>
      <dgm:t>
        <a:bodyPr/>
        <a:lstStyle/>
        <a:p>
          <a:endParaRPr lang="zh-CN" altLang="en-US"/>
        </a:p>
      </dgm:t>
    </dgm:pt>
    <dgm:pt modelId="{40C004D7-CECA-4C31-B31C-A4B08FCA2A22}">
      <dgm:prSet custT="1"/>
      <dgm:spPr>
        <a:xfrm>
          <a:off x="1934598" y="3353956"/>
          <a:ext cx="1427097" cy="927613"/>
        </a:xfrm>
        <a:prstGeom prst="roundRect">
          <a:avLst/>
        </a:prstGeom>
        <a:solidFill>
          <a:srgbClr val="202D3A">
            <a:hueOff val="-8066558"/>
            <a:satOff val="41503"/>
            <a:lumOff val="26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ctr" defTabSz="889000">
            <a:lnSpc>
              <a:spcPct val="90000"/>
            </a:lnSpc>
            <a:spcBef>
              <a:spcPct val="0"/>
            </a:spcBef>
            <a:spcAft>
              <a:spcPct val="35000"/>
            </a:spcAft>
            <a:buNone/>
          </a:pPr>
          <a:r>
            <a:rPr lang="zh-CN" altLang="en-US" sz="2000" b="1" kern="1200">
              <a:solidFill>
                <a:sysClr val="window" lastClr="FFFFFF"/>
              </a:solidFill>
              <a:latin typeface="Arial Black"/>
              <a:ea typeface="宋体" panose="02010600030101010101" pitchFamily="2" charset="-122"/>
              <a:cs typeface="+mn-cs"/>
            </a:rPr>
            <a:t>绿色供应链</a:t>
          </a:r>
          <a:endParaRPr lang="zh-CN" altLang="en-US" sz="2000" b="1" kern="1200" dirty="0">
            <a:solidFill>
              <a:sysClr val="window" lastClr="FFFFFF"/>
            </a:solidFill>
            <a:latin typeface="Arial Black"/>
            <a:ea typeface="宋体" panose="02010600030101010101" pitchFamily="2" charset="-122"/>
            <a:cs typeface="+mn-cs"/>
          </a:endParaRPr>
        </a:p>
      </dgm:t>
    </dgm:pt>
    <dgm:pt modelId="{5AF5EE2B-63B3-429C-8B76-124D2BD2D79C}" type="parTrans" cxnId="{E382E8B8-2780-4461-9E04-DD96259578E1}">
      <dgm:prSet/>
      <dgm:spPr/>
      <dgm:t>
        <a:bodyPr/>
        <a:lstStyle/>
        <a:p>
          <a:endParaRPr lang="zh-CN" altLang="en-US"/>
        </a:p>
      </dgm:t>
    </dgm:pt>
    <dgm:pt modelId="{A572A57F-F87C-4328-8972-EFE522406B5A}" type="sibTrans" cxnId="{E382E8B8-2780-4461-9E04-DD96259578E1}">
      <dgm:prSet/>
      <dgm:spPr>
        <a:xfrm>
          <a:off x="1884208" y="465196"/>
          <a:ext cx="3706506" cy="3706506"/>
        </a:xfrm>
        <a:custGeom>
          <a:avLst/>
          <a:gdLst/>
          <a:ahLst/>
          <a:cxnLst/>
          <a:rect l="0" t="0" r="0" b="0"/>
          <a:pathLst>
            <a:path>
              <a:moveTo>
                <a:pt x="309686" y="2878899"/>
              </a:moveTo>
              <a:arcTo wR="1853253" hR="1853253" stAng="8783841" swAng="2196238"/>
            </a:path>
          </a:pathLst>
        </a:custGeom>
        <a:noFill/>
        <a:ln w="6350" cap="flat" cmpd="sng" algn="ctr">
          <a:solidFill>
            <a:srgbClr val="202D3A">
              <a:hueOff val="-8066558"/>
              <a:satOff val="41503"/>
              <a:lumOff val="26324"/>
              <a:alphaOff val="0"/>
            </a:srgbClr>
          </a:solidFill>
          <a:prstDash val="solid"/>
          <a:miter lim="800000"/>
        </a:ln>
        <a:effectLst/>
      </dgm:spPr>
      <dgm:t>
        <a:bodyPr/>
        <a:lstStyle/>
        <a:p>
          <a:endParaRPr lang="zh-CN" altLang="en-US"/>
        </a:p>
      </dgm:t>
    </dgm:pt>
    <dgm:pt modelId="{2D7FE42B-5969-49D3-8237-CB8AF5FFDDE0}" type="pres">
      <dgm:prSet presAssocID="{7042FA21-EFD4-42B4-836A-77F7E0099CE4}" presName="cycle" presStyleCnt="0">
        <dgm:presLayoutVars>
          <dgm:dir/>
          <dgm:resizeHandles val="exact"/>
        </dgm:presLayoutVars>
      </dgm:prSet>
      <dgm:spPr/>
    </dgm:pt>
    <dgm:pt modelId="{463F3F5A-C23C-4379-87F5-2ABAFE908F81}" type="pres">
      <dgm:prSet presAssocID="{D5F9726B-8B6E-40A3-BE91-4A6A4C3A30C4}" presName="node" presStyleLbl="node1" presStyleIdx="0" presStyleCnt="5">
        <dgm:presLayoutVars>
          <dgm:bulletEnabled val="1"/>
        </dgm:presLayoutVars>
      </dgm:prSet>
      <dgm:spPr/>
    </dgm:pt>
    <dgm:pt modelId="{0FDD835B-057A-47C0-9E4D-61E7751B3E53}" type="pres">
      <dgm:prSet presAssocID="{D5F9726B-8B6E-40A3-BE91-4A6A4C3A30C4}" presName="spNode" presStyleCnt="0"/>
      <dgm:spPr/>
    </dgm:pt>
    <dgm:pt modelId="{976F05C6-1BE3-41C7-B3A2-A80B7F0E099A}" type="pres">
      <dgm:prSet presAssocID="{8A446589-B326-4C5C-8497-698E7F599861}" presName="sibTrans" presStyleLbl="sibTrans1D1" presStyleIdx="0" presStyleCnt="5"/>
      <dgm:spPr/>
    </dgm:pt>
    <dgm:pt modelId="{2B199328-EDD0-46C5-85CF-457FFDD1ECC6}" type="pres">
      <dgm:prSet presAssocID="{92B8E20A-F490-4605-992D-8E39CCCBF895}" presName="node" presStyleLbl="node1" presStyleIdx="1" presStyleCnt="5">
        <dgm:presLayoutVars>
          <dgm:bulletEnabled val="1"/>
        </dgm:presLayoutVars>
      </dgm:prSet>
      <dgm:spPr/>
    </dgm:pt>
    <dgm:pt modelId="{A67E83C1-F3A4-4D2A-B965-3A6E5103BFB3}" type="pres">
      <dgm:prSet presAssocID="{92B8E20A-F490-4605-992D-8E39CCCBF895}" presName="spNode" presStyleCnt="0"/>
      <dgm:spPr/>
    </dgm:pt>
    <dgm:pt modelId="{C51D0835-0239-495C-AF60-BA5C2695C452}" type="pres">
      <dgm:prSet presAssocID="{B66365F5-4466-4BA4-A26E-16EF12464D5C}" presName="sibTrans" presStyleLbl="sibTrans1D1" presStyleIdx="1" presStyleCnt="5"/>
      <dgm:spPr/>
    </dgm:pt>
    <dgm:pt modelId="{21942090-92E4-45FF-A940-6214568A4EA4}" type="pres">
      <dgm:prSet presAssocID="{4A3ADA53-A623-4E9A-9BA8-99ACE455657C}" presName="node" presStyleLbl="node1" presStyleIdx="2" presStyleCnt="5">
        <dgm:presLayoutVars>
          <dgm:bulletEnabled val="1"/>
        </dgm:presLayoutVars>
      </dgm:prSet>
      <dgm:spPr/>
    </dgm:pt>
    <dgm:pt modelId="{FBC3E121-2855-4C02-8DC7-959EB449D28F}" type="pres">
      <dgm:prSet presAssocID="{4A3ADA53-A623-4E9A-9BA8-99ACE455657C}" presName="spNode" presStyleCnt="0"/>
      <dgm:spPr/>
    </dgm:pt>
    <dgm:pt modelId="{DA8EA485-53F6-418A-87BE-4C66A455A7E9}" type="pres">
      <dgm:prSet presAssocID="{FEFBF348-BEEE-4DE2-AB95-E6F8BD75776E}" presName="sibTrans" presStyleLbl="sibTrans1D1" presStyleIdx="2" presStyleCnt="5"/>
      <dgm:spPr/>
    </dgm:pt>
    <dgm:pt modelId="{61DBE85B-E7F6-49F1-BC10-495D9E221DE7}" type="pres">
      <dgm:prSet presAssocID="{40C004D7-CECA-4C31-B31C-A4B08FCA2A22}" presName="node" presStyleLbl="node1" presStyleIdx="3" presStyleCnt="5">
        <dgm:presLayoutVars>
          <dgm:bulletEnabled val="1"/>
        </dgm:presLayoutVars>
      </dgm:prSet>
      <dgm:spPr/>
    </dgm:pt>
    <dgm:pt modelId="{F547EBE4-8716-49C6-B160-20A5ED704A52}" type="pres">
      <dgm:prSet presAssocID="{40C004D7-CECA-4C31-B31C-A4B08FCA2A22}" presName="spNode" presStyleCnt="0"/>
      <dgm:spPr/>
    </dgm:pt>
    <dgm:pt modelId="{83B9437A-DD4E-4965-9384-93A1AFCDCA13}" type="pres">
      <dgm:prSet presAssocID="{A572A57F-F87C-4328-8972-EFE522406B5A}" presName="sibTrans" presStyleLbl="sibTrans1D1" presStyleIdx="3" presStyleCnt="5"/>
      <dgm:spPr/>
    </dgm:pt>
    <dgm:pt modelId="{26432E8C-A373-4230-8455-8077BAAE5B7C}" type="pres">
      <dgm:prSet presAssocID="{7E5E71E6-ADC6-4B5B-B366-3BEC6F62A91E}" presName="node" presStyleLbl="node1" presStyleIdx="4" presStyleCnt="5">
        <dgm:presLayoutVars>
          <dgm:bulletEnabled val="1"/>
        </dgm:presLayoutVars>
      </dgm:prSet>
      <dgm:spPr/>
    </dgm:pt>
    <dgm:pt modelId="{564582CC-2A67-4983-AABB-6AE918C6B083}" type="pres">
      <dgm:prSet presAssocID="{7E5E71E6-ADC6-4B5B-B366-3BEC6F62A91E}" presName="spNode" presStyleCnt="0"/>
      <dgm:spPr/>
    </dgm:pt>
    <dgm:pt modelId="{FF689B35-C6F2-4236-865C-F526A68B19BF}" type="pres">
      <dgm:prSet presAssocID="{B242D82D-0C1A-4962-B121-505C12C55C6E}" presName="sibTrans" presStyleLbl="sibTrans1D1" presStyleIdx="4" presStyleCnt="5"/>
      <dgm:spPr/>
    </dgm:pt>
  </dgm:ptLst>
  <dgm:cxnLst>
    <dgm:cxn modelId="{FC161709-94FD-478D-8D1F-5768C80A0FE6}" type="presOf" srcId="{A572A57F-F87C-4328-8972-EFE522406B5A}" destId="{83B9437A-DD4E-4965-9384-93A1AFCDCA13}" srcOrd="0" destOrd="0" presId="urn:microsoft.com/office/officeart/2005/8/layout/cycle6"/>
    <dgm:cxn modelId="{C078A560-241A-42F4-87AB-3706197965D3}" srcId="{7042FA21-EFD4-42B4-836A-77F7E0099CE4}" destId="{D5F9726B-8B6E-40A3-BE91-4A6A4C3A30C4}" srcOrd="0" destOrd="0" parTransId="{324582BA-DC13-41A2-99E3-3B724CAB8A58}" sibTransId="{8A446589-B326-4C5C-8497-698E7F599861}"/>
    <dgm:cxn modelId="{D9271964-3302-4980-BA9C-FB7F89BE0B66}" type="presOf" srcId="{92B8E20A-F490-4605-992D-8E39CCCBF895}" destId="{2B199328-EDD0-46C5-85CF-457FFDD1ECC6}" srcOrd="0" destOrd="0" presId="urn:microsoft.com/office/officeart/2005/8/layout/cycle6"/>
    <dgm:cxn modelId="{69AD4E47-404F-4810-9177-A15C0548420A}" type="presOf" srcId="{40C004D7-CECA-4C31-B31C-A4B08FCA2A22}" destId="{61DBE85B-E7F6-49F1-BC10-495D9E221DE7}" srcOrd="0" destOrd="0" presId="urn:microsoft.com/office/officeart/2005/8/layout/cycle6"/>
    <dgm:cxn modelId="{40EEF172-0B9F-428A-BA13-9FAC7DADE9A3}" type="presOf" srcId="{4A3ADA53-A623-4E9A-9BA8-99ACE455657C}" destId="{21942090-92E4-45FF-A940-6214568A4EA4}" srcOrd="0" destOrd="0" presId="urn:microsoft.com/office/officeart/2005/8/layout/cycle6"/>
    <dgm:cxn modelId="{A50B3577-BB23-4B07-87B6-91A7413E5F51}" srcId="{7042FA21-EFD4-42B4-836A-77F7E0099CE4}" destId="{92B8E20A-F490-4605-992D-8E39CCCBF895}" srcOrd="1" destOrd="0" parTransId="{BA8F5FA4-3F9C-4BB4-A6A3-2A78DF5F37B6}" sibTransId="{B66365F5-4466-4BA4-A26E-16EF12464D5C}"/>
    <dgm:cxn modelId="{8259C25A-11C6-4C76-B1D3-69C9BA37BF63}" type="presOf" srcId="{D5F9726B-8B6E-40A3-BE91-4A6A4C3A30C4}" destId="{463F3F5A-C23C-4379-87F5-2ABAFE908F81}" srcOrd="0" destOrd="0" presId="urn:microsoft.com/office/officeart/2005/8/layout/cycle6"/>
    <dgm:cxn modelId="{17587E86-E77D-4B28-BB50-1A9D5EC6978F}" type="presOf" srcId="{8A446589-B326-4C5C-8497-698E7F599861}" destId="{976F05C6-1BE3-41C7-B3A2-A80B7F0E099A}" srcOrd="0" destOrd="0" presId="urn:microsoft.com/office/officeart/2005/8/layout/cycle6"/>
    <dgm:cxn modelId="{B3929695-75E3-4F69-823E-D6B3738D44AA}" srcId="{7042FA21-EFD4-42B4-836A-77F7E0099CE4}" destId="{7E5E71E6-ADC6-4B5B-B366-3BEC6F62A91E}" srcOrd="4" destOrd="0" parTransId="{A4D2136E-05D2-41EB-9F11-28DE110D9610}" sibTransId="{B242D82D-0C1A-4962-B121-505C12C55C6E}"/>
    <dgm:cxn modelId="{901A4B98-0901-4D03-A2E1-181234ACE1CD}" type="presOf" srcId="{7042FA21-EFD4-42B4-836A-77F7E0099CE4}" destId="{2D7FE42B-5969-49D3-8237-CB8AF5FFDDE0}" srcOrd="0" destOrd="0" presId="urn:microsoft.com/office/officeart/2005/8/layout/cycle6"/>
    <dgm:cxn modelId="{AB0701B0-B0E9-4653-BC16-B2FA55EA8B79}" srcId="{7042FA21-EFD4-42B4-836A-77F7E0099CE4}" destId="{4A3ADA53-A623-4E9A-9BA8-99ACE455657C}" srcOrd="2" destOrd="0" parTransId="{471AB7AE-A6B2-432E-ACB8-34C597CEC6E1}" sibTransId="{FEFBF348-BEEE-4DE2-AB95-E6F8BD75776E}"/>
    <dgm:cxn modelId="{E382E8B8-2780-4461-9E04-DD96259578E1}" srcId="{7042FA21-EFD4-42B4-836A-77F7E0099CE4}" destId="{40C004D7-CECA-4C31-B31C-A4B08FCA2A22}" srcOrd="3" destOrd="0" parTransId="{5AF5EE2B-63B3-429C-8B76-124D2BD2D79C}" sibTransId="{A572A57F-F87C-4328-8972-EFE522406B5A}"/>
    <dgm:cxn modelId="{626E73DA-59B5-4A86-8ED3-38D61D37A28E}" type="presOf" srcId="{B66365F5-4466-4BA4-A26E-16EF12464D5C}" destId="{C51D0835-0239-495C-AF60-BA5C2695C452}" srcOrd="0" destOrd="0" presId="urn:microsoft.com/office/officeart/2005/8/layout/cycle6"/>
    <dgm:cxn modelId="{168418E0-4373-4914-B3C2-180995D2158D}" type="presOf" srcId="{7E5E71E6-ADC6-4B5B-B366-3BEC6F62A91E}" destId="{26432E8C-A373-4230-8455-8077BAAE5B7C}" srcOrd="0" destOrd="0" presId="urn:microsoft.com/office/officeart/2005/8/layout/cycle6"/>
    <dgm:cxn modelId="{0CDEEFE1-5FE5-44DC-A015-5870ABCEDED0}" type="presOf" srcId="{B242D82D-0C1A-4962-B121-505C12C55C6E}" destId="{FF689B35-C6F2-4236-865C-F526A68B19BF}" srcOrd="0" destOrd="0" presId="urn:microsoft.com/office/officeart/2005/8/layout/cycle6"/>
    <dgm:cxn modelId="{787CB2FD-E003-4574-BE06-E2FE9D814B14}" type="presOf" srcId="{FEFBF348-BEEE-4DE2-AB95-E6F8BD75776E}" destId="{DA8EA485-53F6-418A-87BE-4C66A455A7E9}" srcOrd="0" destOrd="0" presId="urn:microsoft.com/office/officeart/2005/8/layout/cycle6"/>
    <dgm:cxn modelId="{80610C7B-0A7D-4A83-8E2D-E70AEAA1B312}" type="presParOf" srcId="{2D7FE42B-5969-49D3-8237-CB8AF5FFDDE0}" destId="{463F3F5A-C23C-4379-87F5-2ABAFE908F81}" srcOrd="0" destOrd="0" presId="urn:microsoft.com/office/officeart/2005/8/layout/cycle6"/>
    <dgm:cxn modelId="{2E3C307F-34EF-44AD-91AF-66BAD3B1C20D}" type="presParOf" srcId="{2D7FE42B-5969-49D3-8237-CB8AF5FFDDE0}" destId="{0FDD835B-057A-47C0-9E4D-61E7751B3E53}" srcOrd="1" destOrd="0" presId="urn:microsoft.com/office/officeart/2005/8/layout/cycle6"/>
    <dgm:cxn modelId="{CFAED2D6-7723-4C92-BA79-E2BC25D9B57C}" type="presParOf" srcId="{2D7FE42B-5969-49D3-8237-CB8AF5FFDDE0}" destId="{976F05C6-1BE3-41C7-B3A2-A80B7F0E099A}" srcOrd="2" destOrd="0" presId="urn:microsoft.com/office/officeart/2005/8/layout/cycle6"/>
    <dgm:cxn modelId="{98AF4D92-9213-4442-91C2-644B8D39F5E1}" type="presParOf" srcId="{2D7FE42B-5969-49D3-8237-CB8AF5FFDDE0}" destId="{2B199328-EDD0-46C5-85CF-457FFDD1ECC6}" srcOrd="3" destOrd="0" presId="urn:microsoft.com/office/officeart/2005/8/layout/cycle6"/>
    <dgm:cxn modelId="{451B1955-3252-461E-9873-FA11A46BE4C3}" type="presParOf" srcId="{2D7FE42B-5969-49D3-8237-CB8AF5FFDDE0}" destId="{A67E83C1-F3A4-4D2A-B965-3A6E5103BFB3}" srcOrd="4" destOrd="0" presId="urn:microsoft.com/office/officeart/2005/8/layout/cycle6"/>
    <dgm:cxn modelId="{BCC32444-522B-425B-8577-79F1AC99F7CD}" type="presParOf" srcId="{2D7FE42B-5969-49D3-8237-CB8AF5FFDDE0}" destId="{C51D0835-0239-495C-AF60-BA5C2695C452}" srcOrd="5" destOrd="0" presId="urn:microsoft.com/office/officeart/2005/8/layout/cycle6"/>
    <dgm:cxn modelId="{B1561DA1-85BF-49F4-B319-98A3175452BE}" type="presParOf" srcId="{2D7FE42B-5969-49D3-8237-CB8AF5FFDDE0}" destId="{21942090-92E4-45FF-A940-6214568A4EA4}" srcOrd="6" destOrd="0" presId="urn:microsoft.com/office/officeart/2005/8/layout/cycle6"/>
    <dgm:cxn modelId="{16361011-F3C8-4212-8D93-4BA2E1AF84F1}" type="presParOf" srcId="{2D7FE42B-5969-49D3-8237-CB8AF5FFDDE0}" destId="{FBC3E121-2855-4C02-8DC7-959EB449D28F}" srcOrd="7" destOrd="0" presId="urn:microsoft.com/office/officeart/2005/8/layout/cycle6"/>
    <dgm:cxn modelId="{2DBF1B88-879D-4440-AC5F-1E65E4F1EB89}" type="presParOf" srcId="{2D7FE42B-5969-49D3-8237-CB8AF5FFDDE0}" destId="{DA8EA485-53F6-418A-87BE-4C66A455A7E9}" srcOrd="8" destOrd="0" presId="urn:microsoft.com/office/officeart/2005/8/layout/cycle6"/>
    <dgm:cxn modelId="{E84CBBB1-F725-4116-862B-7B9E1E579560}" type="presParOf" srcId="{2D7FE42B-5969-49D3-8237-CB8AF5FFDDE0}" destId="{61DBE85B-E7F6-49F1-BC10-495D9E221DE7}" srcOrd="9" destOrd="0" presId="urn:microsoft.com/office/officeart/2005/8/layout/cycle6"/>
    <dgm:cxn modelId="{6E2A2A4D-F713-451A-B8DE-D557996A5B6E}" type="presParOf" srcId="{2D7FE42B-5969-49D3-8237-CB8AF5FFDDE0}" destId="{F547EBE4-8716-49C6-B160-20A5ED704A52}" srcOrd="10" destOrd="0" presId="urn:microsoft.com/office/officeart/2005/8/layout/cycle6"/>
    <dgm:cxn modelId="{7FC022C0-178D-467B-BE33-F506C358B435}" type="presParOf" srcId="{2D7FE42B-5969-49D3-8237-CB8AF5FFDDE0}" destId="{83B9437A-DD4E-4965-9384-93A1AFCDCA13}" srcOrd="11" destOrd="0" presId="urn:microsoft.com/office/officeart/2005/8/layout/cycle6"/>
    <dgm:cxn modelId="{7ADDFE43-2793-48CC-875D-3EF69865D893}" type="presParOf" srcId="{2D7FE42B-5969-49D3-8237-CB8AF5FFDDE0}" destId="{26432E8C-A373-4230-8455-8077BAAE5B7C}" srcOrd="12" destOrd="0" presId="urn:microsoft.com/office/officeart/2005/8/layout/cycle6"/>
    <dgm:cxn modelId="{38E657F0-BDFB-4D55-8BA7-4CB4E90174DA}" type="presParOf" srcId="{2D7FE42B-5969-49D3-8237-CB8AF5FFDDE0}" destId="{564582CC-2A67-4983-AABB-6AE918C6B083}" srcOrd="13" destOrd="0" presId="urn:microsoft.com/office/officeart/2005/8/layout/cycle6"/>
    <dgm:cxn modelId="{515F3A22-C1E1-460E-BFD3-44901D4F5544}" type="presParOf" srcId="{2D7FE42B-5969-49D3-8237-CB8AF5FFDDE0}" destId="{FF689B35-C6F2-4236-865C-F526A68B19B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E745A-C06F-4FCD-A547-42DEC22B506A}" type="doc">
      <dgm:prSet loTypeId="urn:microsoft.com/office/officeart/2005/8/layout/list1" loCatId="list" qsTypeId="urn:microsoft.com/office/officeart/2005/8/quickstyle/simple1#8" qsCatId="simple" csTypeId="urn:microsoft.com/office/officeart/2005/8/colors/colorful5" csCatId="colorful" phldr="1"/>
      <dgm:spPr/>
      <dgm:t>
        <a:bodyPr/>
        <a:lstStyle/>
        <a:p>
          <a:endParaRPr lang="zh-CN" altLang="en-US"/>
        </a:p>
      </dgm:t>
    </dgm:pt>
    <dgm:pt modelId="{8DBEE164-1538-4023-9BCC-3086394BACEF}">
      <dgm:prSet phldrT="[文本]" custT="1"/>
      <dgm:spPr>
        <a:xfrm>
          <a:off x="395572" y="264798"/>
          <a:ext cx="5704115" cy="803737"/>
        </a:xfrm>
        <a:prstGeom prst="roundRect">
          <a:avLst/>
        </a:prstGeom>
        <a:solidFill>
          <a:srgbClr val="92D050"/>
        </a:solidFill>
        <a:ln w="25400" cap="flat" cmpd="sng" algn="ctr">
          <a:solidFill>
            <a:sysClr val="window" lastClr="FFFFFF">
              <a:hueOff val="0"/>
              <a:satOff val="0"/>
              <a:lumOff val="0"/>
              <a:alphaOff val="0"/>
            </a:sysClr>
          </a:solidFill>
          <a:prstDash val="solid"/>
          <a:miter lim="800000"/>
        </a:ln>
        <a:effectLst/>
      </dgm:spPr>
      <dgm:t>
        <a:bodyPr/>
        <a:lstStyle/>
        <a:p>
          <a:pPr algn="l">
            <a:buNone/>
          </a:pPr>
          <a:r>
            <a:rPr lang="en-US" altLang="zh-CN" sz="2800" b="1" kern="1200" dirty="0">
              <a:solidFill>
                <a:sysClr val="windowText" lastClr="000000"/>
              </a:solidFill>
              <a:latin typeface="微软雅黑" panose="020B0503020204020204" pitchFamily="34" charset="-122"/>
              <a:ea typeface="微软雅黑" panose="020B0503020204020204" pitchFamily="34" charset="-122"/>
              <a:cs typeface="+mn-cs"/>
            </a:rPr>
            <a:t> </a:t>
          </a:r>
          <a:r>
            <a:rPr lang="zh-CN" altLang="en-US" sz="2800" b="1" kern="1200" dirty="0">
              <a:solidFill>
                <a:sysClr val="windowText" lastClr="000000"/>
              </a:solidFill>
              <a:latin typeface="宋体" charset="-122"/>
              <a:ea typeface="微软雅黑"/>
              <a:cs typeface="+mn-cs"/>
            </a:rPr>
            <a:t>绿色工厂</a:t>
          </a:r>
          <a:endParaRPr lang="zh-CN" altLang="en-US" sz="2800" b="1" kern="1200" dirty="0">
            <a:solidFill>
              <a:sysClr val="windowText" lastClr="000000"/>
            </a:solidFill>
            <a:latin typeface="Franklin Gothic Medium"/>
            <a:ea typeface="微软雅黑"/>
            <a:cs typeface="+mn-cs"/>
          </a:endParaRPr>
        </a:p>
      </dgm:t>
    </dgm:pt>
    <dgm:pt modelId="{A3B9B513-B47C-4BBF-B7DD-318FCAFB5BF6}" type="parTrans" cxnId="{2FD2A4F5-C12B-4B74-A5D4-07CCF8629214}">
      <dgm:prSet/>
      <dgm:spPr/>
      <dgm:t>
        <a:bodyPr/>
        <a:lstStyle/>
        <a:p>
          <a:endParaRPr lang="zh-CN" altLang="en-US"/>
        </a:p>
      </dgm:t>
    </dgm:pt>
    <dgm:pt modelId="{0EF3F57B-B923-4F12-8C85-83AF51E8FA5E}" type="sibTrans" cxnId="{2FD2A4F5-C12B-4B74-A5D4-07CCF8629214}">
      <dgm:prSet/>
      <dgm:spPr/>
      <dgm:t>
        <a:bodyPr/>
        <a:lstStyle/>
        <a:p>
          <a:endParaRPr lang="zh-CN" altLang="en-US"/>
        </a:p>
      </dgm:t>
    </dgm:pt>
    <dgm:pt modelId="{4220888F-7FDE-4839-91B6-719DD3AF0EE9}">
      <dgm:prSet custT="1"/>
      <dgm:spPr>
        <a:xfrm>
          <a:off x="0" y="694410"/>
          <a:ext cx="8148736" cy="329039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buChar char="•"/>
          </a:pPr>
          <a:r>
            <a:rPr lang="zh-CN" altLang="en-US" sz="2000" kern="1200" dirty="0">
              <a:solidFill>
                <a:srgbClr val="7030A0"/>
              </a:solidFill>
              <a:latin typeface="Calibri"/>
              <a:ea typeface="宋体" panose="02010600030101010101" pitchFamily="2" charset="-122"/>
              <a:cs typeface="+mn-cs"/>
            </a:rPr>
            <a:t>将绿色发展理念贯穿于企业建设和生产，积极开展绿色提升改造，创建一批用地集约化、原料无害化、生产洁净化、废物资源化、能源低碳化的绿色工厂，打造一批国家级示范。</a:t>
          </a:r>
        </a:p>
      </dgm:t>
    </dgm:pt>
    <dgm:pt modelId="{D7E760F6-D9CA-464D-BCD0-DFB0C3C430C2}" type="parTrans" cxnId="{5AD6A884-5F12-481D-ADEB-9CDE1DC13B49}">
      <dgm:prSet/>
      <dgm:spPr/>
      <dgm:t>
        <a:bodyPr/>
        <a:lstStyle/>
        <a:p>
          <a:endParaRPr lang="zh-CN" altLang="en-US"/>
        </a:p>
      </dgm:t>
    </dgm:pt>
    <dgm:pt modelId="{E5C9951C-C0D1-482D-A777-7483900CF59A}" type="sibTrans" cxnId="{5AD6A884-5F12-481D-ADEB-9CDE1DC13B49}">
      <dgm:prSet/>
      <dgm:spPr/>
      <dgm:t>
        <a:bodyPr/>
        <a:lstStyle/>
        <a:p>
          <a:endParaRPr lang="zh-CN" altLang="en-US"/>
        </a:p>
      </dgm:t>
    </dgm:pt>
    <dgm:pt modelId="{159F8F9B-9698-4864-BE19-4E11B1C607AF}">
      <dgm:prSet custT="1"/>
      <dgm:spPr>
        <a:xfrm>
          <a:off x="0" y="694410"/>
          <a:ext cx="8148736" cy="329039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buChar char="•"/>
          </a:pPr>
          <a:r>
            <a:rPr lang="zh-CN" altLang="en-US" sz="2000" kern="1200" dirty="0">
              <a:solidFill>
                <a:srgbClr val="7030A0"/>
              </a:solidFill>
              <a:latin typeface="Calibri"/>
              <a:ea typeface="宋体" panose="02010600030101010101" pitchFamily="2" charset="-122"/>
              <a:cs typeface="+mn-cs"/>
            </a:rPr>
            <a:t>创建基本要求：独立法人资格，从事实际生产过程的制造业企业；遵守有关法律、法规、政策和标准；相关绩效指标处于行业领先水平；企业具有健全的管理体系。</a:t>
          </a:r>
        </a:p>
      </dgm:t>
    </dgm:pt>
    <dgm:pt modelId="{95ADC91D-C9C5-4793-8DA5-C85C32F75362}" type="parTrans" cxnId="{D79985B5-79A9-4C8D-8C8C-6B2ECD45FE5D}">
      <dgm:prSet/>
      <dgm:spPr/>
      <dgm:t>
        <a:bodyPr/>
        <a:lstStyle/>
        <a:p>
          <a:endParaRPr lang="zh-CN" altLang="en-US"/>
        </a:p>
      </dgm:t>
    </dgm:pt>
    <dgm:pt modelId="{E2904F12-1BB3-42D7-B639-3AF3074724E4}" type="sibTrans" cxnId="{D79985B5-79A9-4C8D-8C8C-6B2ECD45FE5D}">
      <dgm:prSet/>
      <dgm:spPr/>
      <dgm:t>
        <a:bodyPr/>
        <a:lstStyle/>
        <a:p>
          <a:endParaRPr lang="zh-CN" altLang="en-US"/>
        </a:p>
      </dgm:t>
    </dgm:pt>
    <dgm:pt modelId="{8840A274-F9FD-4781-9A68-D7951659557B}">
      <dgm:prSet custT="1"/>
      <dgm:spPr>
        <a:xfrm>
          <a:off x="0" y="694410"/>
          <a:ext cx="8148736" cy="329039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buNone/>
          </a:pPr>
          <a:endParaRPr lang="zh-CN" altLang="en-US" sz="2000" kern="1200" dirty="0">
            <a:solidFill>
              <a:srgbClr val="7030A0"/>
            </a:solidFill>
            <a:latin typeface="Calibri"/>
            <a:ea typeface="宋体" panose="02010600030101010101" pitchFamily="2" charset="-122"/>
            <a:cs typeface="+mn-cs"/>
          </a:endParaRPr>
        </a:p>
      </dgm:t>
    </dgm:pt>
    <dgm:pt modelId="{C4885D8F-4304-421C-8A10-082E6B79E44B}" type="parTrans" cxnId="{36C45A9F-32B8-41CC-B0F3-EC3B5C69D711}">
      <dgm:prSet/>
      <dgm:spPr/>
      <dgm:t>
        <a:bodyPr/>
        <a:lstStyle/>
        <a:p>
          <a:endParaRPr lang="zh-CN" altLang="en-US"/>
        </a:p>
      </dgm:t>
    </dgm:pt>
    <dgm:pt modelId="{6F28E0FC-A22C-4DA4-B910-A3CF106980A3}" type="sibTrans" cxnId="{36C45A9F-32B8-41CC-B0F3-EC3B5C69D711}">
      <dgm:prSet/>
      <dgm:spPr/>
      <dgm:t>
        <a:bodyPr/>
        <a:lstStyle/>
        <a:p>
          <a:endParaRPr lang="zh-CN" altLang="en-US"/>
        </a:p>
      </dgm:t>
    </dgm:pt>
    <dgm:pt modelId="{7A1819C8-D5B9-4EFB-B431-CE202E2E433E}" type="pres">
      <dgm:prSet presAssocID="{5A8E745A-C06F-4FCD-A547-42DEC22B506A}" presName="linear" presStyleCnt="0">
        <dgm:presLayoutVars>
          <dgm:dir/>
          <dgm:animLvl val="lvl"/>
          <dgm:resizeHandles val="exact"/>
        </dgm:presLayoutVars>
      </dgm:prSet>
      <dgm:spPr/>
    </dgm:pt>
    <dgm:pt modelId="{64DB9D62-80EE-4966-B147-6AF9565AC668}" type="pres">
      <dgm:prSet presAssocID="{8DBEE164-1538-4023-9BCC-3086394BACEF}" presName="parentLin" presStyleCnt="0"/>
      <dgm:spPr/>
    </dgm:pt>
    <dgm:pt modelId="{D04C2B2E-FF8B-4596-9413-2A78028964E5}" type="pres">
      <dgm:prSet presAssocID="{8DBEE164-1538-4023-9BCC-3086394BACEF}" presName="parentLeftMargin" presStyleLbl="node1" presStyleIdx="0" presStyleCnt="1"/>
      <dgm:spPr/>
    </dgm:pt>
    <dgm:pt modelId="{D948DEEE-014F-4806-99C4-5DBCA0BAF41F}" type="pres">
      <dgm:prSet presAssocID="{8DBEE164-1538-4023-9BCC-3086394BACEF}" presName="parentText" presStyleLbl="node1" presStyleIdx="0" presStyleCnt="1" custScaleY="42542" custLinFactNeighborX="-2912" custLinFactNeighborY="-24904">
        <dgm:presLayoutVars>
          <dgm:chMax val="0"/>
          <dgm:bulletEnabled val="1"/>
        </dgm:presLayoutVars>
      </dgm:prSet>
      <dgm:spPr/>
    </dgm:pt>
    <dgm:pt modelId="{53B5883B-3BA4-4B50-9995-F3E5B3141416}" type="pres">
      <dgm:prSet presAssocID="{8DBEE164-1538-4023-9BCC-3086394BACEF}" presName="negativeSpace" presStyleCnt="0"/>
      <dgm:spPr/>
    </dgm:pt>
    <dgm:pt modelId="{C5C27502-AB8C-4565-8CF0-93F6D9EAD7A2}" type="pres">
      <dgm:prSet presAssocID="{8DBEE164-1538-4023-9BCC-3086394BACEF}" presName="childText" presStyleLbl="conFgAcc1" presStyleIdx="0" presStyleCnt="1" custScaleY="85902" custLinFactNeighborX="-47" custLinFactNeighborY="10587">
        <dgm:presLayoutVars>
          <dgm:bulletEnabled val="1"/>
        </dgm:presLayoutVars>
      </dgm:prSet>
      <dgm:spPr>
        <a:prstGeom prst="rect">
          <a:avLst/>
        </a:prstGeom>
      </dgm:spPr>
    </dgm:pt>
  </dgm:ptLst>
  <dgm:cxnLst>
    <dgm:cxn modelId="{B8771A05-CE1E-460E-88CE-620FA0A25EED}" type="presOf" srcId="{4220888F-7FDE-4839-91B6-719DD3AF0EE9}" destId="{C5C27502-AB8C-4565-8CF0-93F6D9EAD7A2}" srcOrd="0" destOrd="0" presId="urn:microsoft.com/office/officeart/2005/8/layout/list1"/>
    <dgm:cxn modelId="{39BFB608-E883-4C3C-A320-57CB7AA27EBA}" type="presOf" srcId="{8DBEE164-1538-4023-9BCC-3086394BACEF}" destId="{D948DEEE-014F-4806-99C4-5DBCA0BAF41F}" srcOrd="1" destOrd="0" presId="urn:microsoft.com/office/officeart/2005/8/layout/list1"/>
    <dgm:cxn modelId="{B576C00B-1304-4444-8D94-D4742E374F50}" type="presOf" srcId="{159F8F9B-9698-4864-BE19-4E11B1C607AF}" destId="{C5C27502-AB8C-4565-8CF0-93F6D9EAD7A2}" srcOrd="0" destOrd="2" presId="urn:microsoft.com/office/officeart/2005/8/layout/list1"/>
    <dgm:cxn modelId="{34F6C74D-AF7C-4AC2-B042-2F5B8AD83C37}" type="presOf" srcId="{5A8E745A-C06F-4FCD-A547-42DEC22B506A}" destId="{7A1819C8-D5B9-4EFB-B431-CE202E2E433E}" srcOrd="0" destOrd="0" presId="urn:microsoft.com/office/officeart/2005/8/layout/list1"/>
    <dgm:cxn modelId="{314C675A-C3CA-44C3-BA1B-99B6430E4AAC}" type="presOf" srcId="{8DBEE164-1538-4023-9BCC-3086394BACEF}" destId="{D04C2B2E-FF8B-4596-9413-2A78028964E5}" srcOrd="0" destOrd="0" presId="urn:microsoft.com/office/officeart/2005/8/layout/list1"/>
    <dgm:cxn modelId="{7EE80083-97D2-49DC-82D7-0799FF859198}" type="presOf" srcId="{8840A274-F9FD-4781-9A68-D7951659557B}" destId="{C5C27502-AB8C-4565-8CF0-93F6D9EAD7A2}" srcOrd="0" destOrd="1" presId="urn:microsoft.com/office/officeart/2005/8/layout/list1"/>
    <dgm:cxn modelId="{5AD6A884-5F12-481D-ADEB-9CDE1DC13B49}" srcId="{8DBEE164-1538-4023-9BCC-3086394BACEF}" destId="{4220888F-7FDE-4839-91B6-719DD3AF0EE9}" srcOrd="0" destOrd="0" parTransId="{D7E760F6-D9CA-464D-BCD0-DFB0C3C430C2}" sibTransId="{E5C9951C-C0D1-482D-A777-7483900CF59A}"/>
    <dgm:cxn modelId="{36C45A9F-32B8-41CC-B0F3-EC3B5C69D711}" srcId="{8DBEE164-1538-4023-9BCC-3086394BACEF}" destId="{8840A274-F9FD-4781-9A68-D7951659557B}" srcOrd="1" destOrd="0" parTransId="{C4885D8F-4304-421C-8A10-082E6B79E44B}" sibTransId="{6F28E0FC-A22C-4DA4-B910-A3CF106980A3}"/>
    <dgm:cxn modelId="{D79985B5-79A9-4C8D-8C8C-6B2ECD45FE5D}" srcId="{8DBEE164-1538-4023-9BCC-3086394BACEF}" destId="{159F8F9B-9698-4864-BE19-4E11B1C607AF}" srcOrd="2" destOrd="0" parTransId="{95ADC91D-C9C5-4793-8DA5-C85C32F75362}" sibTransId="{E2904F12-1BB3-42D7-B639-3AF3074724E4}"/>
    <dgm:cxn modelId="{2FD2A4F5-C12B-4B74-A5D4-07CCF8629214}" srcId="{5A8E745A-C06F-4FCD-A547-42DEC22B506A}" destId="{8DBEE164-1538-4023-9BCC-3086394BACEF}" srcOrd="0" destOrd="0" parTransId="{A3B9B513-B47C-4BBF-B7DD-318FCAFB5BF6}" sibTransId="{0EF3F57B-B923-4F12-8C85-83AF51E8FA5E}"/>
    <dgm:cxn modelId="{6150BDA0-7A6D-4276-AE5B-A34DE41BE295}" type="presParOf" srcId="{7A1819C8-D5B9-4EFB-B431-CE202E2E433E}" destId="{64DB9D62-80EE-4966-B147-6AF9565AC668}" srcOrd="0" destOrd="0" presId="urn:microsoft.com/office/officeart/2005/8/layout/list1"/>
    <dgm:cxn modelId="{D742E6E9-2094-4DE4-B335-250A70ED541E}" type="presParOf" srcId="{64DB9D62-80EE-4966-B147-6AF9565AC668}" destId="{D04C2B2E-FF8B-4596-9413-2A78028964E5}" srcOrd="0" destOrd="0" presId="urn:microsoft.com/office/officeart/2005/8/layout/list1"/>
    <dgm:cxn modelId="{36866315-E866-4416-867E-6E665ADCB304}" type="presParOf" srcId="{64DB9D62-80EE-4966-B147-6AF9565AC668}" destId="{D948DEEE-014F-4806-99C4-5DBCA0BAF41F}" srcOrd="1" destOrd="0" presId="urn:microsoft.com/office/officeart/2005/8/layout/list1"/>
    <dgm:cxn modelId="{3FEB2888-4D1A-42B8-8C04-D68ACB097B0E}" type="presParOf" srcId="{7A1819C8-D5B9-4EFB-B431-CE202E2E433E}" destId="{53B5883B-3BA4-4B50-9995-F3E5B3141416}" srcOrd="1" destOrd="0" presId="urn:microsoft.com/office/officeart/2005/8/layout/list1"/>
    <dgm:cxn modelId="{A9E2A6B8-EBA5-452B-8490-11314A076885}" type="presParOf" srcId="{7A1819C8-D5B9-4EFB-B431-CE202E2E433E}" destId="{C5C27502-AB8C-4565-8CF0-93F6D9EAD7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E745A-C06F-4FCD-A547-42DEC22B506A}" type="doc">
      <dgm:prSet loTypeId="urn:microsoft.com/office/officeart/2005/8/layout/list1" loCatId="list" qsTypeId="urn:microsoft.com/office/officeart/2005/8/quickstyle/simple1#11" qsCatId="simple" csTypeId="urn:microsoft.com/office/officeart/2005/8/colors/accent1_2#7" csCatId="accent1" phldr="1"/>
      <dgm:spPr/>
      <dgm:t>
        <a:bodyPr/>
        <a:lstStyle/>
        <a:p>
          <a:endParaRPr lang="zh-CN" altLang="en-US"/>
        </a:p>
      </dgm:t>
    </dgm:pt>
    <dgm:pt modelId="{8DBEE164-1538-4023-9BCC-3086394BACEF}">
      <dgm:prSet phldrT="[文本]" custT="1"/>
      <dgm:spPr>
        <a:xfrm>
          <a:off x="360039" y="43432"/>
          <a:ext cx="5141371" cy="708480"/>
        </a:xfrm>
        <a:prstGeom prst="roundRect">
          <a:avLst/>
        </a:prstGeom>
        <a:solidFill>
          <a:srgbClr val="014C8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zh-CN" altLang="en-US" sz="2800" b="1" kern="1200" dirty="0">
              <a:solidFill>
                <a:sysClr val="window" lastClr="FFFFFF"/>
              </a:solidFill>
              <a:latin typeface="华文中宋" pitchFamily="2" charset="-122"/>
              <a:ea typeface="华文中宋" pitchFamily="2" charset="-122"/>
              <a:cs typeface="+mn-cs"/>
            </a:rPr>
            <a:t>绿色园区</a:t>
          </a:r>
        </a:p>
      </dgm:t>
    </dgm:pt>
    <dgm:pt modelId="{A3B9B513-B47C-4BBF-B7DD-318FCAFB5BF6}" type="parTrans" cxnId="{2FD2A4F5-C12B-4B74-A5D4-07CCF8629214}">
      <dgm:prSet/>
      <dgm:spPr/>
      <dgm:t>
        <a:bodyPr/>
        <a:lstStyle/>
        <a:p>
          <a:endParaRPr lang="zh-CN" altLang="en-US"/>
        </a:p>
      </dgm:t>
    </dgm:pt>
    <dgm:pt modelId="{0EF3F57B-B923-4F12-8C85-83AF51E8FA5E}" type="sibTrans" cxnId="{2FD2A4F5-C12B-4B74-A5D4-07CCF8629214}">
      <dgm:prSet/>
      <dgm:spPr/>
      <dgm:t>
        <a:bodyPr/>
        <a:lstStyle/>
        <a:p>
          <a:endParaRPr lang="zh-CN" altLang="en-US"/>
        </a:p>
      </dgm:t>
    </dgm:pt>
    <dgm:pt modelId="{4220888F-7FDE-4839-91B6-719DD3AF0EE9}">
      <dgm:prSet custT="1"/>
      <dgm:spPr>
        <a:xfrm>
          <a:off x="0" y="377147"/>
          <a:ext cx="7344816" cy="3704400"/>
        </a:xfrm>
        <a:prstGeom prst="rect">
          <a:avLst/>
        </a:prstGeom>
        <a:solidFill>
          <a:sysClr val="window" lastClr="FFFFFF">
            <a:alpha val="90000"/>
            <a:hueOff val="0"/>
            <a:satOff val="0"/>
            <a:lumOff val="0"/>
            <a:alphaOff val="0"/>
          </a:sysClr>
        </a:solidFill>
        <a:ln w="25400" cap="flat" cmpd="sng" algn="ctr">
          <a:solidFill>
            <a:srgbClr val="014C8D">
              <a:hueOff val="0"/>
              <a:satOff val="0"/>
              <a:lumOff val="0"/>
              <a:alphaOff val="0"/>
            </a:srgbClr>
          </a:solidFill>
          <a:prstDash val="solid"/>
        </a:ln>
        <a:effectLst/>
      </dgm:spPr>
      <dgm:t>
        <a:bodyPr/>
        <a:lstStyle/>
        <a:p>
          <a:pPr algn="l">
            <a:lnSpc>
              <a:spcPct val="100000"/>
            </a:lnSpc>
            <a:buChar char="•"/>
          </a:pPr>
          <a:r>
            <a:rPr lang="zh-CN" altLang="en-US" sz="2000" kern="1200" dirty="0">
              <a:solidFill>
                <a:srgbClr val="000000">
                  <a:hueOff val="0"/>
                  <a:satOff val="0"/>
                  <a:lumOff val="0"/>
                  <a:alphaOff val="0"/>
                </a:srgbClr>
              </a:solidFill>
              <a:latin typeface="Calibri"/>
              <a:ea typeface="宋体" panose="02010600030101010101" pitchFamily="2" charset="-122"/>
              <a:cs typeface="+mn-cs"/>
            </a:rPr>
            <a:t>将绿色发展理念贯穿于园区规划、空间布局、产业发展、能源利用、资源利用、基础设施、生态环境、运行管理等各方面，引导园区内企业积极开展绿色制造体系建设。</a:t>
          </a:r>
        </a:p>
      </dgm:t>
    </dgm:pt>
    <dgm:pt modelId="{D7E760F6-D9CA-464D-BCD0-DFB0C3C430C2}" type="parTrans" cxnId="{5AD6A884-5F12-481D-ADEB-9CDE1DC13B49}">
      <dgm:prSet/>
      <dgm:spPr/>
      <dgm:t>
        <a:bodyPr/>
        <a:lstStyle/>
        <a:p>
          <a:endParaRPr lang="zh-CN" altLang="en-US"/>
        </a:p>
      </dgm:t>
    </dgm:pt>
    <dgm:pt modelId="{E5C9951C-C0D1-482D-A777-7483900CF59A}" type="sibTrans" cxnId="{5AD6A884-5F12-481D-ADEB-9CDE1DC13B49}">
      <dgm:prSet/>
      <dgm:spPr/>
      <dgm:t>
        <a:bodyPr/>
        <a:lstStyle/>
        <a:p>
          <a:endParaRPr lang="zh-CN" altLang="en-US"/>
        </a:p>
      </dgm:t>
    </dgm:pt>
    <dgm:pt modelId="{7E1D1242-7DF5-4B68-B8AC-F04BB345BD82}">
      <dgm:prSet custT="1"/>
      <dgm:spPr>
        <a:xfrm>
          <a:off x="0" y="377147"/>
          <a:ext cx="7344816" cy="3704400"/>
        </a:xfrm>
        <a:prstGeom prst="rect">
          <a:avLst/>
        </a:prstGeom>
        <a:solidFill>
          <a:sysClr val="window" lastClr="FFFFFF">
            <a:alpha val="90000"/>
            <a:hueOff val="0"/>
            <a:satOff val="0"/>
            <a:lumOff val="0"/>
            <a:alphaOff val="0"/>
          </a:sysClr>
        </a:solidFill>
        <a:ln w="25400" cap="flat" cmpd="sng" algn="ctr">
          <a:solidFill>
            <a:srgbClr val="014C8D">
              <a:hueOff val="0"/>
              <a:satOff val="0"/>
              <a:lumOff val="0"/>
              <a:alphaOff val="0"/>
            </a:srgbClr>
          </a:solidFill>
          <a:prstDash val="solid"/>
        </a:ln>
        <a:effectLst/>
      </dgm:spPr>
      <dgm:t>
        <a:bodyPr/>
        <a:lstStyle/>
        <a:p>
          <a:pPr algn="l">
            <a:lnSpc>
              <a:spcPct val="100000"/>
            </a:lnSpc>
            <a:buChar char="•"/>
          </a:pPr>
          <a:r>
            <a:rPr lang="zh-CN" altLang="en-US" sz="2000" kern="1200" dirty="0">
              <a:solidFill>
                <a:srgbClr val="000000">
                  <a:hueOff val="0"/>
                  <a:satOff val="0"/>
                  <a:lumOff val="0"/>
                  <a:alphaOff val="0"/>
                </a:srgbClr>
              </a:solidFill>
              <a:latin typeface="Calibri"/>
              <a:ea typeface="宋体" panose="02010600030101010101" pitchFamily="2" charset="-122"/>
              <a:cs typeface="+mn-cs"/>
            </a:rPr>
            <a:t>创建基本要求：以产品制造、能源供给或服务工业为主园区；完成节能减排指标，碳排放强度持续下降；环境质量达标，园区内企业污染物</a:t>
          </a:r>
          <a:r>
            <a:rPr lang="zh-CN" altLang="zh-CN" sz="2000" kern="1200" dirty="0">
              <a:solidFill>
                <a:srgbClr val="000000">
                  <a:hueOff val="0"/>
                  <a:satOff val="0"/>
                  <a:lumOff val="0"/>
                  <a:alphaOff val="0"/>
                </a:srgbClr>
              </a:solidFill>
              <a:latin typeface="Calibri"/>
              <a:ea typeface="宋体" panose="02010600030101010101" pitchFamily="2" charset="-122"/>
              <a:cs typeface="+mn-cs"/>
            </a:rPr>
            <a:t>排放</a:t>
          </a:r>
          <a:r>
            <a:rPr lang="zh-CN" altLang="en-US" sz="2000" kern="1200" dirty="0">
              <a:solidFill>
                <a:srgbClr val="000000">
                  <a:hueOff val="0"/>
                  <a:satOff val="0"/>
                  <a:lumOff val="0"/>
                  <a:alphaOff val="0"/>
                </a:srgbClr>
              </a:solidFill>
              <a:latin typeface="Calibri"/>
              <a:ea typeface="宋体" panose="02010600030101010101" pitchFamily="2" charset="-122"/>
              <a:cs typeface="+mn-cs"/>
            </a:rPr>
            <a:t>达标；园区建立了履行绿色发展工作职责的专门机构。</a:t>
          </a:r>
        </a:p>
      </dgm:t>
    </dgm:pt>
    <dgm:pt modelId="{1BBDD7D4-9AA1-4527-B234-58522EEAAF4D}" type="parTrans" cxnId="{B0F6F746-7C0E-42CF-AFB9-F5973E4B9091}">
      <dgm:prSet/>
      <dgm:spPr/>
      <dgm:t>
        <a:bodyPr/>
        <a:lstStyle/>
        <a:p>
          <a:endParaRPr lang="zh-CN" altLang="en-US"/>
        </a:p>
      </dgm:t>
    </dgm:pt>
    <dgm:pt modelId="{3EE5F904-8896-4FDF-92C8-06CC68AB44E1}" type="sibTrans" cxnId="{B0F6F746-7C0E-42CF-AFB9-F5973E4B9091}">
      <dgm:prSet/>
      <dgm:spPr/>
      <dgm:t>
        <a:bodyPr/>
        <a:lstStyle/>
        <a:p>
          <a:endParaRPr lang="zh-CN" altLang="en-US"/>
        </a:p>
      </dgm:t>
    </dgm:pt>
    <dgm:pt modelId="{DCCBBC0B-08EB-43DD-956B-8B7F86169027}">
      <dgm:prSet custT="1"/>
      <dgm:spPr>
        <a:xfrm>
          <a:off x="0" y="377147"/>
          <a:ext cx="7344816" cy="3704400"/>
        </a:xfrm>
        <a:prstGeom prst="rect">
          <a:avLst/>
        </a:prstGeom>
        <a:solidFill>
          <a:sysClr val="window" lastClr="FFFFFF">
            <a:alpha val="90000"/>
            <a:hueOff val="0"/>
            <a:satOff val="0"/>
            <a:lumOff val="0"/>
            <a:alphaOff val="0"/>
          </a:sysClr>
        </a:solidFill>
        <a:ln w="25400" cap="flat" cmpd="sng" algn="ctr">
          <a:solidFill>
            <a:srgbClr val="014C8D">
              <a:hueOff val="0"/>
              <a:satOff val="0"/>
              <a:lumOff val="0"/>
              <a:alphaOff val="0"/>
            </a:srgbClr>
          </a:solidFill>
          <a:prstDash val="solid"/>
        </a:ln>
        <a:effectLst/>
      </dgm:spPr>
      <dgm:t>
        <a:bodyPr/>
        <a:lstStyle/>
        <a:p>
          <a:pPr algn="l">
            <a:lnSpc>
              <a:spcPct val="100000"/>
            </a:lnSpc>
            <a:buChar char="•"/>
          </a:pPr>
          <a:endParaRPr lang="zh-CN" altLang="en-US" sz="2000" kern="1200" dirty="0">
            <a:solidFill>
              <a:srgbClr val="000000">
                <a:hueOff val="0"/>
                <a:satOff val="0"/>
                <a:lumOff val="0"/>
                <a:alphaOff val="0"/>
              </a:srgbClr>
            </a:solidFill>
            <a:latin typeface="Calibri"/>
            <a:ea typeface="宋体" panose="02010600030101010101" pitchFamily="2" charset="-122"/>
            <a:cs typeface="+mn-cs"/>
          </a:endParaRPr>
        </a:p>
      </dgm:t>
    </dgm:pt>
    <dgm:pt modelId="{56817CA3-88BD-4F9E-845C-02B1FF01E522}" type="parTrans" cxnId="{3616728E-6603-4D93-A2E7-30D0A10A5AB3}">
      <dgm:prSet/>
      <dgm:spPr/>
      <dgm:t>
        <a:bodyPr/>
        <a:lstStyle/>
        <a:p>
          <a:endParaRPr lang="zh-CN" altLang="en-US"/>
        </a:p>
      </dgm:t>
    </dgm:pt>
    <dgm:pt modelId="{128FE624-1C19-4CFF-92E3-D3D002619822}" type="sibTrans" cxnId="{3616728E-6603-4D93-A2E7-30D0A10A5AB3}">
      <dgm:prSet/>
      <dgm:spPr/>
      <dgm:t>
        <a:bodyPr/>
        <a:lstStyle/>
        <a:p>
          <a:endParaRPr lang="zh-CN" altLang="en-US"/>
        </a:p>
      </dgm:t>
    </dgm:pt>
    <dgm:pt modelId="{7A1819C8-D5B9-4EFB-B431-CE202E2E433E}" type="pres">
      <dgm:prSet presAssocID="{5A8E745A-C06F-4FCD-A547-42DEC22B506A}" presName="linear" presStyleCnt="0">
        <dgm:presLayoutVars>
          <dgm:dir/>
          <dgm:animLvl val="lvl"/>
          <dgm:resizeHandles val="exact"/>
        </dgm:presLayoutVars>
      </dgm:prSet>
      <dgm:spPr/>
    </dgm:pt>
    <dgm:pt modelId="{64DB9D62-80EE-4966-B147-6AF9565AC668}" type="pres">
      <dgm:prSet presAssocID="{8DBEE164-1538-4023-9BCC-3086394BACEF}" presName="parentLin" presStyleCnt="0"/>
      <dgm:spPr/>
    </dgm:pt>
    <dgm:pt modelId="{D04C2B2E-FF8B-4596-9413-2A78028964E5}" type="pres">
      <dgm:prSet presAssocID="{8DBEE164-1538-4023-9BCC-3086394BACEF}" presName="parentLeftMargin" presStyleLbl="node1" presStyleIdx="0" presStyleCnt="1"/>
      <dgm:spPr/>
    </dgm:pt>
    <dgm:pt modelId="{D948DEEE-014F-4806-99C4-5DBCA0BAF41F}" type="pres">
      <dgm:prSet presAssocID="{8DBEE164-1538-4023-9BCC-3086394BACEF}" presName="parentText" presStyleLbl="node1" presStyleIdx="0" presStyleCnt="1" custLinFactNeighborX="-1961" custLinFactNeighborY="2897">
        <dgm:presLayoutVars>
          <dgm:chMax val="0"/>
          <dgm:bulletEnabled val="1"/>
        </dgm:presLayoutVars>
      </dgm:prSet>
      <dgm:spPr/>
    </dgm:pt>
    <dgm:pt modelId="{53B5883B-3BA4-4B50-9995-F3E5B3141416}" type="pres">
      <dgm:prSet presAssocID="{8DBEE164-1538-4023-9BCC-3086394BACEF}" presName="negativeSpace" presStyleCnt="0"/>
      <dgm:spPr/>
    </dgm:pt>
    <dgm:pt modelId="{C5C27502-AB8C-4565-8CF0-93F6D9EAD7A2}" type="pres">
      <dgm:prSet presAssocID="{8DBEE164-1538-4023-9BCC-3086394BACEF}" presName="childText" presStyleLbl="conFgAcc1" presStyleIdx="0" presStyleCnt="1">
        <dgm:presLayoutVars>
          <dgm:bulletEnabled val="1"/>
        </dgm:presLayoutVars>
      </dgm:prSet>
      <dgm:spPr>
        <a:prstGeom prst="rect">
          <a:avLst/>
        </a:prstGeom>
      </dgm:spPr>
    </dgm:pt>
  </dgm:ptLst>
  <dgm:cxnLst>
    <dgm:cxn modelId="{F63BE207-0DD4-4664-9EC4-1E912764CE8F}" type="presOf" srcId="{DCCBBC0B-08EB-43DD-956B-8B7F86169027}" destId="{C5C27502-AB8C-4565-8CF0-93F6D9EAD7A2}" srcOrd="0" destOrd="1" presId="urn:microsoft.com/office/officeart/2005/8/layout/list1"/>
    <dgm:cxn modelId="{C7AED43E-3BCD-41E7-9965-4678EFC61900}" type="presOf" srcId="{8DBEE164-1538-4023-9BCC-3086394BACEF}" destId="{D04C2B2E-FF8B-4596-9413-2A78028964E5}" srcOrd="0" destOrd="0" presId="urn:microsoft.com/office/officeart/2005/8/layout/list1"/>
    <dgm:cxn modelId="{947DE463-0502-4993-B15E-BC0C83A7F49C}" type="presOf" srcId="{5A8E745A-C06F-4FCD-A547-42DEC22B506A}" destId="{7A1819C8-D5B9-4EFB-B431-CE202E2E433E}" srcOrd="0" destOrd="0" presId="urn:microsoft.com/office/officeart/2005/8/layout/list1"/>
    <dgm:cxn modelId="{B0F6F746-7C0E-42CF-AFB9-F5973E4B9091}" srcId="{8DBEE164-1538-4023-9BCC-3086394BACEF}" destId="{7E1D1242-7DF5-4B68-B8AC-F04BB345BD82}" srcOrd="2" destOrd="0" parTransId="{1BBDD7D4-9AA1-4527-B234-58522EEAAF4D}" sibTransId="{3EE5F904-8896-4FDF-92C8-06CC68AB44E1}"/>
    <dgm:cxn modelId="{5AD6A884-5F12-481D-ADEB-9CDE1DC13B49}" srcId="{8DBEE164-1538-4023-9BCC-3086394BACEF}" destId="{4220888F-7FDE-4839-91B6-719DD3AF0EE9}" srcOrd="0" destOrd="0" parTransId="{D7E760F6-D9CA-464D-BCD0-DFB0C3C430C2}" sibTransId="{E5C9951C-C0D1-482D-A777-7483900CF59A}"/>
    <dgm:cxn modelId="{2E96AA8A-0AFC-48D1-BC90-A6C67F993DC4}" type="presOf" srcId="{7E1D1242-7DF5-4B68-B8AC-F04BB345BD82}" destId="{C5C27502-AB8C-4565-8CF0-93F6D9EAD7A2}" srcOrd="0" destOrd="2" presId="urn:microsoft.com/office/officeart/2005/8/layout/list1"/>
    <dgm:cxn modelId="{3616728E-6603-4D93-A2E7-30D0A10A5AB3}" srcId="{8DBEE164-1538-4023-9BCC-3086394BACEF}" destId="{DCCBBC0B-08EB-43DD-956B-8B7F86169027}" srcOrd="1" destOrd="0" parTransId="{56817CA3-88BD-4F9E-845C-02B1FF01E522}" sibTransId="{128FE624-1C19-4CFF-92E3-D3D002619822}"/>
    <dgm:cxn modelId="{26B19FA3-170F-4795-9F6A-C197B6DC4F8D}" type="presOf" srcId="{8DBEE164-1538-4023-9BCC-3086394BACEF}" destId="{D948DEEE-014F-4806-99C4-5DBCA0BAF41F}" srcOrd="1" destOrd="0" presId="urn:microsoft.com/office/officeart/2005/8/layout/list1"/>
    <dgm:cxn modelId="{2FD2A4F5-C12B-4B74-A5D4-07CCF8629214}" srcId="{5A8E745A-C06F-4FCD-A547-42DEC22B506A}" destId="{8DBEE164-1538-4023-9BCC-3086394BACEF}" srcOrd="0" destOrd="0" parTransId="{A3B9B513-B47C-4BBF-B7DD-318FCAFB5BF6}" sibTransId="{0EF3F57B-B923-4F12-8C85-83AF51E8FA5E}"/>
    <dgm:cxn modelId="{296B7CF8-E9F1-4B04-B683-BF00552133C6}" type="presOf" srcId="{4220888F-7FDE-4839-91B6-719DD3AF0EE9}" destId="{C5C27502-AB8C-4565-8CF0-93F6D9EAD7A2}" srcOrd="0" destOrd="0" presId="urn:microsoft.com/office/officeart/2005/8/layout/list1"/>
    <dgm:cxn modelId="{C3C94764-4824-4033-9F13-AAA1A2BB5936}" type="presParOf" srcId="{7A1819C8-D5B9-4EFB-B431-CE202E2E433E}" destId="{64DB9D62-80EE-4966-B147-6AF9565AC668}" srcOrd="0" destOrd="0" presId="urn:microsoft.com/office/officeart/2005/8/layout/list1"/>
    <dgm:cxn modelId="{A9EB74E5-0E24-4486-978A-470A010DA251}" type="presParOf" srcId="{64DB9D62-80EE-4966-B147-6AF9565AC668}" destId="{D04C2B2E-FF8B-4596-9413-2A78028964E5}" srcOrd="0" destOrd="0" presId="urn:microsoft.com/office/officeart/2005/8/layout/list1"/>
    <dgm:cxn modelId="{B8ED0FB7-DD0C-4C36-9A57-0CCBE8FED327}" type="presParOf" srcId="{64DB9D62-80EE-4966-B147-6AF9565AC668}" destId="{D948DEEE-014F-4806-99C4-5DBCA0BAF41F}" srcOrd="1" destOrd="0" presId="urn:microsoft.com/office/officeart/2005/8/layout/list1"/>
    <dgm:cxn modelId="{8576B9E0-E470-477D-99C0-717D7E8CB814}" type="presParOf" srcId="{7A1819C8-D5B9-4EFB-B431-CE202E2E433E}" destId="{53B5883B-3BA4-4B50-9995-F3E5B3141416}" srcOrd="1" destOrd="0" presId="urn:microsoft.com/office/officeart/2005/8/layout/list1"/>
    <dgm:cxn modelId="{A1C42791-56D8-4C0D-A841-F7F521A20974}" type="presParOf" srcId="{7A1819C8-D5B9-4EFB-B431-CE202E2E433E}" destId="{C5C27502-AB8C-4565-8CF0-93F6D9EAD7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E745A-C06F-4FCD-A547-42DEC22B506A}" type="doc">
      <dgm:prSet loTypeId="urn:microsoft.com/office/officeart/2005/8/layout/list1" loCatId="list" qsTypeId="urn:microsoft.com/office/officeart/2005/8/quickstyle/simple1#8" qsCatId="simple" csTypeId="urn:microsoft.com/office/officeart/2005/8/colors/colorful5" csCatId="colorful" phldr="1"/>
      <dgm:spPr/>
      <dgm:t>
        <a:bodyPr/>
        <a:lstStyle/>
        <a:p>
          <a:endParaRPr lang="zh-CN" altLang="en-US"/>
        </a:p>
      </dgm:t>
    </dgm:pt>
    <dgm:pt modelId="{8DBEE164-1538-4023-9BCC-3086394BACEF}">
      <dgm:prSet phldrT="[文本]" custT="1"/>
      <dgm:spPr>
        <a:xfrm>
          <a:off x="395572" y="404073"/>
          <a:ext cx="5704115" cy="803737"/>
        </a:xfrm>
        <a:prstGeom prst="roundRect">
          <a:avLst/>
        </a:prstGeom>
        <a:solidFill>
          <a:srgbClr val="92D050"/>
        </a:solidFill>
        <a:ln w="25400" cap="flat" cmpd="sng" algn="ctr">
          <a:solidFill>
            <a:sysClr val="window" lastClr="FFFFFF">
              <a:hueOff val="0"/>
              <a:satOff val="0"/>
              <a:lumOff val="0"/>
              <a:alphaOff val="0"/>
            </a:sysClr>
          </a:solidFill>
          <a:prstDash val="solid"/>
          <a:miter lim="800000"/>
        </a:ln>
        <a:effectLst/>
      </dgm:spPr>
      <dgm:t>
        <a:bodyPr/>
        <a:lstStyle/>
        <a:p>
          <a:pPr algn="l">
            <a:buNone/>
          </a:pPr>
          <a:r>
            <a:rPr lang="zh-CN" altLang="en-US" sz="2800" b="1" kern="1200" dirty="0">
              <a:solidFill>
                <a:sysClr val="windowText" lastClr="000000"/>
              </a:solidFill>
              <a:latin typeface="宋体" charset="-122"/>
              <a:ea typeface="微软雅黑"/>
              <a:cs typeface="+mn-cs"/>
            </a:rPr>
            <a:t>绿色</a:t>
          </a:r>
          <a:r>
            <a:rPr lang="zh-CN" sz="2800" b="1" kern="1200" dirty="0">
              <a:solidFill>
                <a:sysClr val="windowText" lastClr="000000"/>
              </a:solidFill>
              <a:latin typeface="宋体" charset="-122"/>
              <a:ea typeface="微软雅黑"/>
              <a:cs typeface="+mn-cs"/>
            </a:rPr>
            <a:t>供应链管理企业</a:t>
          </a:r>
          <a:endParaRPr lang="zh-CN" altLang="en-US" sz="2800" b="1" kern="1200" dirty="0">
            <a:solidFill>
              <a:sysClr val="windowText" lastClr="000000"/>
            </a:solidFill>
            <a:latin typeface="宋体" charset="-122"/>
            <a:ea typeface="微软雅黑"/>
            <a:cs typeface="+mn-cs"/>
          </a:endParaRPr>
        </a:p>
      </dgm:t>
    </dgm:pt>
    <dgm:pt modelId="{A3B9B513-B47C-4BBF-B7DD-318FCAFB5BF6}" type="parTrans" cxnId="{2FD2A4F5-C12B-4B74-A5D4-07CCF8629214}">
      <dgm:prSet/>
      <dgm:spPr/>
      <dgm:t>
        <a:bodyPr/>
        <a:lstStyle/>
        <a:p>
          <a:endParaRPr lang="zh-CN" altLang="en-US"/>
        </a:p>
      </dgm:t>
    </dgm:pt>
    <dgm:pt modelId="{0EF3F57B-B923-4F12-8C85-83AF51E8FA5E}" type="sibTrans" cxnId="{2FD2A4F5-C12B-4B74-A5D4-07CCF8629214}">
      <dgm:prSet/>
      <dgm:spPr/>
      <dgm:t>
        <a:bodyPr/>
        <a:lstStyle/>
        <a:p>
          <a:endParaRPr lang="zh-CN" altLang="en-US"/>
        </a:p>
      </dgm:t>
    </dgm:pt>
    <dgm:pt modelId="{4220888F-7FDE-4839-91B6-719DD3AF0EE9}">
      <dgm:prSet custT="1"/>
      <dgm:spPr>
        <a:xfrm>
          <a:off x="0" y="843142"/>
          <a:ext cx="8148736" cy="3221896"/>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buChar char="•"/>
          </a:pPr>
          <a:r>
            <a:rPr lang="zh-CN" sz="2000" kern="1200" dirty="0">
              <a:solidFill>
                <a:srgbClr val="0070C0"/>
              </a:solidFill>
              <a:latin typeface="Calibri"/>
              <a:ea typeface="宋体" panose="02010600030101010101" pitchFamily="2" charset="-122"/>
              <a:cs typeface="+mn-cs"/>
            </a:rPr>
            <a:t>绿色供应链管理企业：在</a:t>
          </a:r>
          <a:r>
            <a:rPr lang="zh-CN" sz="2000" kern="1200" dirty="0">
              <a:solidFill>
                <a:srgbClr val="0070C0"/>
              </a:solidFill>
            </a:rPr>
            <a:t>行业龙头企业或供应链环节关键企业中，加强产品设计、原料采购、生产、运输、储存、销售、使用、回收和报废处理的全过程管理，带动上下游供应链整体绿色发展。</a:t>
          </a:r>
          <a:endParaRPr lang="zh-CN" altLang="en-US" sz="2000" kern="1200" dirty="0">
            <a:solidFill>
              <a:srgbClr val="0070C0"/>
            </a:solidFill>
            <a:latin typeface="Calibri"/>
            <a:ea typeface="宋体" panose="02010600030101010101" pitchFamily="2" charset="-122"/>
            <a:cs typeface="+mn-cs"/>
          </a:endParaRPr>
        </a:p>
      </dgm:t>
    </dgm:pt>
    <dgm:pt modelId="{D7E760F6-D9CA-464D-BCD0-DFB0C3C430C2}" type="parTrans" cxnId="{5AD6A884-5F12-481D-ADEB-9CDE1DC13B49}">
      <dgm:prSet/>
      <dgm:spPr/>
      <dgm:t>
        <a:bodyPr/>
        <a:lstStyle/>
        <a:p>
          <a:endParaRPr lang="zh-CN" altLang="en-US"/>
        </a:p>
      </dgm:t>
    </dgm:pt>
    <dgm:pt modelId="{E5C9951C-C0D1-482D-A777-7483900CF59A}" type="sibTrans" cxnId="{5AD6A884-5F12-481D-ADEB-9CDE1DC13B49}">
      <dgm:prSet/>
      <dgm:spPr/>
      <dgm:t>
        <a:bodyPr/>
        <a:lstStyle/>
        <a:p>
          <a:endParaRPr lang="zh-CN" altLang="en-US"/>
        </a:p>
      </dgm:t>
    </dgm:pt>
    <dgm:pt modelId="{159F8F9B-9698-4864-BE19-4E11B1C607AF}">
      <dgm:prSet custT="1"/>
      <dgm:spPr>
        <a:xfrm>
          <a:off x="0" y="843142"/>
          <a:ext cx="8148736" cy="3221896"/>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pPr>
          <a:r>
            <a:rPr lang="zh-CN" sz="2000" kern="1200" dirty="0">
              <a:solidFill>
                <a:srgbClr val="0070C0"/>
              </a:solidFill>
              <a:latin typeface="Calibri"/>
              <a:ea typeface="宋体" panose="02010600030101010101" pitchFamily="2" charset="-122"/>
              <a:cs typeface="+mn-cs"/>
            </a:rPr>
            <a:t>创建基本要求：</a:t>
          </a:r>
          <a:r>
            <a:rPr lang="zh-CN" altLang="en-US" sz="2000" kern="1200" dirty="0">
              <a:solidFill>
                <a:srgbClr val="0070C0"/>
              </a:solidFill>
              <a:latin typeface="Calibri"/>
              <a:ea typeface="宋体" panose="02010600030101010101" pitchFamily="2" charset="-122"/>
              <a:cs typeface="+mn-cs"/>
            </a:rPr>
            <a:t>遵守法律法规；</a:t>
          </a:r>
          <a:r>
            <a:rPr lang="zh-CN" sz="2000" kern="1200" dirty="0">
              <a:solidFill>
                <a:srgbClr val="0070C0"/>
              </a:solidFill>
              <a:latin typeface="Calibri"/>
              <a:ea typeface="宋体" panose="02010600030101010101" pitchFamily="2" charset="-122"/>
              <a:cs typeface="+mn-cs"/>
            </a:rPr>
            <a:t>行业内有较强的影响力</a:t>
          </a:r>
          <a:r>
            <a:rPr lang="zh-CN" altLang="en-US" sz="2000" kern="1200" dirty="0">
              <a:solidFill>
                <a:srgbClr val="0070C0"/>
              </a:solidFill>
              <a:latin typeface="Calibri"/>
              <a:ea typeface="宋体" panose="02010600030101010101" pitchFamily="2" charset="-122"/>
              <a:cs typeface="+mn-cs"/>
            </a:rPr>
            <a:t>；</a:t>
          </a:r>
          <a:r>
            <a:rPr lang="zh-CN" sz="2000" kern="1200" dirty="0">
              <a:solidFill>
                <a:srgbClr val="0070C0"/>
              </a:solidFill>
              <a:latin typeface="Calibri"/>
              <a:ea typeface="宋体" panose="02010600030101010101" pitchFamily="2" charset="-122"/>
              <a:cs typeface="+mn-cs"/>
            </a:rPr>
            <a:t>拥有数量众多的供应商，建立完善的供应商管理体系。</a:t>
          </a:r>
          <a:endParaRPr lang="zh-CN" altLang="en-US" sz="2000" kern="1200" dirty="0">
            <a:solidFill>
              <a:srgbClr val="0070C0"/>
            </a:solidFill>
            <a:latin typeface="Calibri"/>
            <a:ea typeface="宋体" panose="02010600030101010101" pitchFamily="2" charset="-122"/>
            <a:cs typeface="+mn-cs"/>
          </a:endParaRPr>
        </a:p>
      </dgm:t>
    </dgm:pt>
    <dgm:pt modelId="{95ADC91D-C9C5-4793-8DA5-C85C32F75362}" type="parTrans" cxnId="{D79985B5-79A9-4C8D-8C8C-6B2ECD45FE5D}">
      <dgm:prSet/>
      <dgm:spPr/>
      <dgm:t>
        <a:bodyPr/>
        <a:lstStyle/>
        <a:p>
          <a:endParaRPr lang="zh-CN" altLang="en-US"/>
        </a:p>
      </dgm:t>
    </dgm:pt>
    <dgm:pt modelId="{E2904F12-1BB3-42D7-B639-3AF3074724E4}" type="sibTrans" cxnId="{D79985B5-79A9-4C8D-8C8C-6B2ECD45FE5D}">
      <dgm:prSet/>
      <dgm:spPr/>
      <dgm:t>
        <a:bodyPr/>
        <a:lstStyle/>
        <a:p>
          <a:endParaRPr lang="zh-CN" altLang="en-US"/>
        </a:p>
      </dgm:t>
    </dgm:pt>
    <dgm:pt modelId="{8840A274-F9FD-4781-9A68-D7951659557B}">
      <dgm:prSet custT="1"/>
      <dgm:spPr>
        <a:xfrm>
          <a:off x="0" y="843142"/>
          <a:ext cx="8148736" cy="3221896"/>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gm:spPr>
      <dgm:t>
        <a:bodyPr/>
        <a:lstStyle/>
        <a:p>
          <a:pPr algn="l">
            <a:lnSpc>
              <a:spcPct val="100000"/>
            </a:lnSpc>
            <a:spcAft>
              <a:spcPts val="0"/>
            </a:spcAft>
            <a:buNone/>
          </a:pPr>
          <a:endParaRPr lang="zh-CN" altLang="en-US" sz="2000" kern="1200" dirty="0">
            <a:solidFill>
              <a:srgbClr val="0070C0"/>
            </a:solidFill>
            <a:latin typeface="Calibri"/>
            <a:ea typeface="宋体" panose="02010600030101010101" pitchFamily="2" charset="-122"/>
            <a:cs typeface="+mn-cs"/>
          </a:endParaRPr>
        </a:p>
      </dgm:t>
    </dgm:pt>
    <dgm:pt modelId="{C4885D8F-4304-421C-8A10-082E6B79E44B}" type="parTrans" cxnId="{36C45A9F-32B8-41CC-B0F3-EC3B5C69D711}">
      <dgm:prSet/>
      <dgm:spPr/>
      <dgm:t>
        <a:bodyPr/>
        <a:lstStyle/>
        <a:p>
          <a:endParaRPr lang="zh-CN" altLang="en-US"/>
        </a:p>
      </dgm:t>
    </dgm:pt>
    <dgm:pt modelId="{6F28E0FC-A22C-4DA4-B910-A3CF106980A3}" type="sibTrans" cxnId="{36C45A9F-32B8-41CC-B0F3-EC3B5C69D711}">
      <dgm:prSet/>
      <dgm:spPr/>
      <dgm:t>
        <a:bodyPr/>
        <a:lstStyle/>
        <a:p>
          <a:endParaRPr lang="zh-CN" altLang="en-US"/>
        </a:p>
      </dgm:t>
    </dgm:pt>
    <dgm:pt modelId="{7A1819C8-D5B9-4EFB-B431-CE202E2E433E}" type="pres">
      <dgm:prSet presAssocID="{5A8E745A-C06F-4FCD-A547-42DEC22B506A}" presName="linear" presStyleCnt="0">
        <dgm:presLayoutVars>
          <dgm:dir/>
          <dgm:animLvl val="lvl"/>
          <dgm:resizeHandles val="exact"/>
        </dgm:presLayoutVars>
      </dgm:prSet>
      <dgm:spPr/>
    </dgm:pt>
    <dgm:pt modelId="{64DB9D62-80EE-4966-B147-6AF9565AC668}" type="pres">
      <dgm:prSet presAssocID="{8DBEE164-1538-4023-9BCC-3086394BACEF}" presName="parentLin" presStyleCnt="0"/>
      <dgm:spPr/>
    </dgm:pt>
    <dgm:pt modelId="{D04C2B2E-FF8B-4596-9413-2A78028964E5}" type="pres">
      <dgm:prSet presAssocID="{8DBEE164-1538-4023-9BCC-3086394BACEF}" presName="parentLeftMargin" presStyleLbl="node1" presStyleIdx="0" presStyleCnt="1"/>
      <dgm:spPr/>
    </dgm:pt>
    <dgm:pt modelId="{D948DEEE-014F-4806-99C4-5DBCA0BAF41F}" type="pres">
      <dgm:prSet presAssocID="{8DBEE164-1538-4023-9BCC-3086394BACEF}" presName="parentText" presStyleLbl="node1" presStyleIdx="0" presStyleCnt="1" custScaleY="42542" custLinFactNeighborX="-2912" custLinFactNeighborY="-24904">
        <dgm:presLayoutVars>
          <dgm:chMax val="0"/>
          <dgm:bulletEnabled val="1"/>
        </dgm:presLayoutVars>
      </dgm:prSet>
      <dgm:spPr/>
    </dgm:pt>
    <dgm:pt modelId="{53B5883B-3BA4-4B50-9995-F3E5B3141416}" type="pres">
      <dgm:prSet presAssocID="{8DBEE164-1538-4023-9BCC-3086394BACEF}" presName="negativeSpace" presStyleCnt="0"/>
      <dgm:spPr/>
    </dgm:pt>
    <dgm:pt modelId="{C5C27502-AB8C-4565-8CF0-93F6D9EAD7A2}" type="pres">
      <dgm:prSet presAssocID="{8DBEE164-1538-4023-9BCC-3086394BACEF}" presName="childText" presStyleLbl="conFgAcc1" presStyleIdx="0" presStyleCnt="1" custScaleY="85902" custLinFactNeighborX="-47" custLinFactNeighborY="10587">
        <dgm:presLayoutVars>
          <dgm:bulletEnabled val="1"/>
        </dgm:presLayoutVars>
      </dgm:prSet>
      <dgm:spPr>
        <a:prstGeom prst="rect">
          <a:avLst/>
        </a:prstGeom>
      </dgm:spPr>
    </dgm:pt>
  </dgm:ptLst>
  <dgm:cxnLst>
    <dgm:cxn modelId="{B8771A05-CE1E-460E-88CE-620FA0A25EED}" type="presOf" srcId="{4220888F-7FDE-4839-91B6-719DD3AF0EE9}" destId="{C5C27502-AB8C-4565-8CF0-93F6D9EAD7A2}" srcOrd="0" destOrd="0" presId="urn:microsoft.com/office/officeart/2005/8/layout/list1"/>
    <dgm:cxn modelId="{39BFB608-E883-4C3C-A320-57CB7AA27EBA}" type="presOf" srcId="{8DBEE164-1538-4023-9BCC-3086394BACEF}" destId="{D948DEEE-014F-4806-99C4-5DBCA0BAF41F}" srcOrd="1" destOrd="0" presId="urn:microsoft.com/office/officeart/2005/8/layout/list1"/>
    <dgm:cxn modelId="{B576C00B-1304-4444-8D94-D4742E374F50}" type="presOf" srcId="{159F8F9B-9698-4864-BE19-4E11B1C607AF}" destId="{C5C27502-AB8C-4565-8CF0-93F6D9EAD7A2}" srcOrd="0" destOrd="2" presId="urn:microsoft.com/office/officeart/2005/8/layout/list1"/>
    <dgm:cxn modelId="{34F6C74D-AF7C-4AC2-B042-2F5B8AD83C37}" type="presOf" srcId="{5A8E745A-C06F-4FCD-A547-42DEC22B506A}" destId="{7A1819C8-D5B9-4EFB-B431-CE202E2E433E}" srcOrd="0" destOrd="0" presId="urn:microsoft.com/office/officeart/2005/8/layout/list1"/>
    <dgm:cxn modelId="{314C675A-C3CA-44C3-BA1B-99B6430E4AAC}" type="presOf" srcId="{8DBEE164-1538-4023-9BCC-3086394BACEF}" destId="{D04C2B2E-FF8B-4596-9413-2A78028964E5}" srcOrd="0" destOrd="0" presId="urn:microsoft.com/office/officeart/2005/8/layout/list1"/>
    <dgm:cxn modelId="{7EE80083-97D2-49DC-82D7-0799FF859198}" type="presOf" srcId="{8840A274-F9FD-4781-9A68-D7951659557B}" destId="{C5C27502-AB8C-4565-8CF0-93F6D9EAD7A2}" srcOrd="0" destOrd="1" presId="urn:microsoft.com/office/officeart/2005/8/layout/list1"/>
    <dgm:cxn modelId="{5AD6A884-5F12-481D-ADEB-9CDE1DC13B49}" srcId="{8DBEE164-1538-4023-9BCC-3086394BACEF}" destId="{4220888F-7FDE-4839-91B6-719DD3AF0EE9}" srcOrd="0" destOrd="0" parTransId="{D7E760F6-D9CA-464D-BCD0-DFB0C3C430C2}" sibTransId="{E5C9951C-C0D1-482D-A777-7483900CF59A}"/>
    <dgm:cxn modelId="{36C45A9F-32B8-41CC-B0F3-EC3B5C69D711}" srcId="{8DBEE164-1538-4023-9BCC-3086394BACEF}" destId="{8840A274-F9FD-4781-9A68-D7951659557B}" srcOrd="1" destOrd="0" parTransId="{C4885D8F-4304-421C-8A10-082E6B79E44B}" sibTransId="{6F28E0FC-A22C-4DA4-B910-A3CF106980A3}"/>
    <dgm:cxn modelId="{D79985B5-79A9-4C8D-8C8C-6B2ECD45FE5D}" srcId="{8DBEE164-1538-4023-9BCC-3086394BACEF}" destId="{159F8F9B-9698-4864-BE19-4E11B1C607AF}" srcOrd="2" destOrd="0" parTransId="{95ADC91D-C9C5-4793-8DA5-C85C32F75362}" sibTransId="{E2904F12-1BB3-42D7-B639-3AF3074724E4}"/>
    <dgm:cxn modelId="{2FD2A4F5-C12B-4B74-A5D4-07CCF8629214}" srcId="{5A8E745A-C06F-4FCD-A547-42DEC22B506A}" destId="{8DBEE164-1538-4023-9BCC-3086394BACEF}" srcOrd="0" destOrd="0" parTransId="{A3B9B513-B47C-4BBF-B7DD-318FCAFB5BF6}" sibTransId="{0EF3F57B-B923-4F12-8C85-83AF51E8FA5E}"/>
    <dgm:cxn modelId="{6150BDA0-7A6D-4276-AE5B-A34DE41BE295}" type="presParOf" srcId="{7A1819C8-D5B9-4EFB-B431-CE202E2E433E}" destId="{64DB9D62-80EE-4966-B147-6AF9565AC668}" srcOrd="0" destOrd="0" presId="urn:microsoft.com/office/officeart/2005/8/layout/list1"/>
    <dgm:cxn modelId="{D742E6E9-2094-4DE4-B335-250A70ED541E}" type="presParOf" srcId="{64DB9D62-80EE-4966-B147-6AF9565AC668}" destId="{D04C2B2E-FF8B-4596-9413-2A78028964E5}" srcOrd="0" destOrd="0" presId="urn:microsoft.com/office/officeart/2005/8/layout/list1"/>
    <dgm:cxn modelId="{36866315-E866-4416-867E-6E665ADCB304}" type="presParOf" srcId="{64DB9D62-80EE-4966-B147-6AF9565AC668}" destId="{D948DEEE-014F-4806-99C4-5DBCA0BAF41F}" srcOrd="1" destOrd="0" presId="urn:microsoft.com/office/officeart/2005/8/layout/list1"/>
    <dgm:cxn modelId="{3FEB2888-4D1A-42B8-8C04-D68ACB097B0E}" type="presParOf" srcId="{7A1819C8-D5B9-4EFB-B431-CE202E2E433E}" destId="{53B5883B-3BA4-4B50-9995-F3E5B3141416}" srcOrd="1" destOrd="0" presId="urn:microsoft.com/office/officeart/2005/8/layout/list1"/>
    <dgm:cxn modelId="{A9E2A6B8-EBA5-452B-8490-11314A076885}" type="presParOf" srcId="{7A1819C8-D5B9-4EFB-B431-CE202E2E433E}" destId="{C5C27502-AB8C-4565-8CF0-93F6D9EAD7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FA2D7-7FFF-40A2-8AD4-4C60F73DE794}"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zh-CN" altLang="en-US"/>
        </a:p>
      </dgm:t>
    </dgm:pt>
    <dgm:pt modelId="{E0E09CD9-4D6D-418D-9A97-8FE536E6A9C8}">
      <dgm:prSet phldrT="[文本]" custT="1"/>
      <dgm:spPr>
        <a:xfrm>
          <a:off x="0" y="573791"/>
          <a:ext cx="4636470" cy="559611"/>
        </a:xfrm>
        <a:prstGeom prst="roundRect">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lnSpc>
              <a:spcPct val="110000"/>
            </a:lnSpc>
            <a:buNone/>
          </a:pPr>
          <a:r>
            <a:rPr lang="zh-CN" altLang="en-US" sz="2000" kern="1200" dirty="0">
              <a:solidFill>
                <a:srgbClr val="000000"/>
              </a:solidFill>
              <a:latin typeface="Calibri"/>
              <a:ea typeface="宋体" panose="02010600030101010101" pitchFamily="2" charset="-122"/>
              <a:cs typeface="+mn-cs"/>
            </a:rPr>
            <a:t>三年一复核</a:t>
          </a:r>
          <a:endParaRPr lang="zh-CN" altLang="en-US" sz="2000" kern="1200" dirty="0">
            <a:solidFill>
              <a:prstClr val="black"/>
            </a:solidFill>
            <a:latin typeface="华文中宋" pitchFamily="2" charset="-122"/>
            <a:ea typeface="华文中宋" pitchFamily="2" charset="-122"/>
            <a:cs typeface="+mn-cs"/>
          </a:endParaRPr>
        </a:p>
      </dgm:t>
    </dgm:pt>
    <dgm:pt modelId="{D5C0EB54-732A-43F1-9619-00177FA60E8B}" type="parTrans" cxnId="{2F4AE04B-64EB-46FF-87A9-41B5D1241A45}">
      <dgm:prSet/>
      <dgm:spPr/>
      <dgm:t>
        <a:bodyPr/>
        <a:lstStyle/>
        <a:p>
          <a:pPr algn="l"/>
          <a:endParaRPr lang="zh-CN" altLang="en-US"/>
        </a:p>
      </dgm:t>
    </dgm:pt>
    <dgm:pt modelId="{E92EC2BB-5DEC-4589-A551-E115A48635A0}" type="sibTrans" cxnId="{2F4AE04B-64EB-46FF-87A9-41B5D1241A45}">
      <dgm:prSet/>
      <dgm:spPr/>
      <dgm:t>
        <a:bodyPr/>
        <a:lstStyle/>
        <a:p>
          <a:pPr algn="l"/>
          <a:endParaRPr lang="zh-CN" altLang="en-US"/>
        </a:p>
      </dgm:t>
    </dgm:pt>
    <dgm:pt modelId="{032EEF16-2470-4AD7-B9CB-5C2758DC1C3A}">
      <dgm:prSet custT="1"/>
      <dgm:spPr>
        <a:xfrm>
          <a:off x="0" y="1721560"/>
          <a:ext cx="4636470" cy="559611"/>
        </a:xfrm>
        <a:prstGeom prst="roundRect">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示范名单动态调整</a:t>
          </a:r>
          <a:endParaRPr lang="zh-CN" altLang="en-US" sz="2000" kern="1200" dirty="0">
            <a:solidFill>
              <a:prstClr val="black"/>
            </a:solidFill>
            <a:latin typeface="华文中宋" pitchFamily="2" charset="-122"/>
            <a:ea typeface="华文中宋" pitchFamily="2" charset="-122"/>
            <a:cs typeface="+mn-cs"/>
          </a:endParaRPr>
        </a:p>
      </dgm:t>
    </dgm:pt>
    <dgm:pt modelId="{0702C297-6542-4DDC-81D1-AEDDCA8D50ED}" type="parTrans" cxnId="{57A82363-3F42-451C-9628-BAB4D9EE0C94}">
      <dgm:prSet/>
      <dgm:spPr/>
      <dgm:t>
        <a:bodyPr/>
        <a:lstStyle/>
        <a:p>
          <a:pPr algn="l"/>
          <a:endParaRPr lang="zh-CN" altLang="en-US"/>
        </a:p>
      </dgm:t>
    </dgm:pt>
    <dgm:pt modelId="{71EDE836-6228-45AD-BB84-0399C94407F5}" type="sibTrans" cxnId="{57A82363-3F42-451C-9628-BAB4D9EE0C94}">
      <dgm:prSet/>
      <dgm:spPr/>
      <dgm:t>
        <a:bodyPr/>
        <a:lstStyle/>
        <a:p>
          <a:pPr algn="l"/>
          <a:endParaRPr lang="zh-CN" altLang="en-US"/>
        </a:p>
      </dgm:t>
    </dgm:pt>
    <dgm:pt modelId="{705A4B17-1581-4A55-80E7-236D414EDCFF}">
      <dgm:prSet phldrT="[文本]" custT="1"/>
      <dgm:spPr>
        <a:xfrm>
          <a:off x="0" y="771"/>
          <a:ext cx="4636470" cy="559611"/>
        </a:xfrm>
        <a:prstGeom prst="round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buNone/>
          </a:pPr>
          <a:r>
            <a:rPr lang="zh-CN" altLang="en-US" sz="2000" kern="1200" dirty="0">
              <a:solidFill>
                <a:srgbClr val="000000"/>
              </a:solidFill>
              <a:latin typeface="Calibri"/>
              <a:ea typeface="宋体" panose="02010600030101010101" pitchFamily="2" charset="-122"/>
              <a:cs typeface="+mn-cs"/>
            </a:rPr>
            <a:t>每年年初报送数据指标</a:t>
          </a:r>
          <a:endParaRPr lang="zh-CN" altLang="en-US" sz="2000" kern="1200" dirty="0">
            <a:solidFill>
              <a:prstClr val="black"/>
            </a:solidFill>
            <a:latin typeface="华文中宋" pitchFamily="2" charset="-122"/>
            <a:ea typeface="华文中宋" pitchFamily="2" charset="-122"/>
            <a:cs typeface="+mn-cs"/>
          </a:endParaRPr>
        </a:p>
      </dgm:t>
    </dgm:pt>
    <dgm:pt modelId="{2FC9EE06-0431-4E5A-B277-D530F439B273}" type="sibTrans" cxnId="{11A7670E-4BF1-4C57-92B0-657E3CC2BE3B}">
      <dgm:prSet/>
      <dgm:spPr/>
      <dgm:t>
        <a:bodyPr/>
        <a:lstStyle/>
        <a:p>
          <a:pPr algn="l"/>
          <a:endParaRPr lang="zh-CN" altLang="en-US" dirty="0"/>
        </a:p>
      </dgm:t>
    </dgm:pt>
    <dgm:pt modelId="{25A6BCD2-5AA9-4279-A67E-E1F91E55ECFC}" type="parTrans" cxnId="{11A7670E-4BF1-4C57-92B0-657E3CC2BE3B}">
      <dgm:prSet/>
      <dgm:spPr/>
      <dgm:t>
        <a:bodyPr/>
        <a:lstStyle/>
        <a:p>
          <a:pPr algn="l"/>
          <a:endParaRPr lang="zh-CN" altLang="en-US"/>
        </a:p>
      </dgm:t>
    </dgm:pt>
    <dgm:pt modelId="{42DF13BD-713D-48F6-863C-BD074A444225}">
      <dgm:prSet custT="1"/>
      <dgm:spPr>
        <a:xfrm>
          <a:off x="0" y="2292316"/>
          <a:ext cx="4636470" cy="559611"/>
        </a:xfrm>
        <a:prstGeom prst="roundRect">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鼓励每年发布绿色发展报告</a:t>
          </a:r>
          <a:endParaRPr lang="zh-CN" altLang="en-US" sz="2000" kern="1200" dirty="0">
            <a:solidFill>
              <a:prstClr val="black"/>
            </a:solidFill>
            <a:latin typeface="华文中宋" pitchFamily="2" charset="-122"/>
            <a:ea typeface="华文中宋" pitchFamily="2" charset="-122"/>
            <a:cs typeface="+mn-cs"/>
          </a:endParaRPr>
        </a:p>
      </dgm:t>
    </dgm:pt>
    <dgm:pt modelId="{C5A74F9C-2F22-42E4-ADD7-568A4D9FA830}" type="parTrans" cxnId="{9D104751-005D-4EB0-9238-703C158DED69}">
      <dgm:prSet/>
      <dgm:spPr/>
      <dgm:t>
        <a:bodyPr/>
        <a:lstStyle/>
        <a:p>
          <a:pPr algn="l"/>
          <a:endParaRPr lang="zh-CN" altLang="en-US"/>
        </a:p>
      </dgm:t>
    </dgm:pt>
    <dgm:pt modelId="{40C74089-F60E-4DF0-A55F-33308E78A695}" type="sibTrans" cxnId="{9D104751-005D-4EB0-9238-703C158DED69}">
      <dgm:prSet/>
      <dgm:spPr/>
      <dgm:t>
        <a:bodyPr/>
        <a:lstStyle/>
        <a:p>
          <a:pPr algn="l"/>
          <a:endParaRPr lang="zh-CN" altLang="en-US"/>
        </a:p>
      </dgm:t>
    </dgm:pt>
    <dgm:pt modelId="{0C90C040-DCD4-453C-81D6-FA69F379BCA9}">
      <dgm:prSet phldrT="[文本]" custT="1"/>
      <dgm:spPr>
        <a:xfrm>
          <a:off x="0" y="1146158"/>
          <a:ext cx="4636470" cy="559611"/>
        </a:xfrm>
        <a:prstGeom prst="roundRect">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buNone/>
          </a:pPr>
          <a:r>
            <a:rPr lang="zh-CN" altLang="en-US" sz="2000" kern="1200" dirty="0">
              <a:solidFill>
                <a:srgbClr val="000000"/>
              </a:solidFill>
              <a:latin typeface="Calibri"/>
              <a:ea typeface="宋体" panose="02010600030101010101" pitchFamily="2" charset="-122"/>
              <a:cs typeface="+mn-cs"/>
            </a:rPr>
            <a:t>五年一评估</a:t>
          </a:r>
          <a:endParaRPr lang="zh-CN" altLang="en-US" sz="2000" kern="1200" dirty="0">
            <a:solidFill>
              <a:prstClr val="black"/>
            </a:solidFill>
            <a:latin typeface="华文中宋" pitchFamily="2" charset="-122"/>
            <a:ea typeface="华文中宋" pitchFamily="2" charset="-122"/>
            <a:cs typeface="+mn-cs"/>
          </a:endParaRPr>
        </a:p>
      </dgm:t>
    </dgm:pt>
    <dgm:pt modelId="{3131A987-AD19-43AD-9E2E-C77FFB28E684}" type="sibTrans" cxnId="{C5027538-E90A-4B0C-810B-736E73986102}">
      <dgm:prSet/>
      <dgm:spPr/>
      <dgm:t>
        <a:bodyPr/>
        <a:lstStyle/>
        <a:p>
          <a:pPr algn="l"/>
          <a:endParaRPr lang="zh-CN" altLang="en-US"/>
        </a:p>
      </dgm:t>
    </dgm:pt>
    <dgm:pt modelId="{287CC605-3165-4C41-827F-0D2458E809E4}" type="parTrans" cxnId="{C5027538-E90A-4B0C-810B-736E73986102}">
      <dgm:prSet/>
      <dgm:spPr/>
      <dgm:t>
        <a:bodyPr/>
        <a:lstStyle/>
        <a:p>
          <a:pPr algn="l"/>
          <a:endParaRPr lang="zh-CN" altLang="en-US"/>
        </a:p>
      </dgm:t>
    </dgm:pt>
    <dgm:pt modelId="{0D81FE56-993C-4484-B9D3-5EE86505F589}" type="pres">
      <dgm:prSet presAssocID="{43FFA2D7-7FFF-40A2-8AD4-4C60F73DE794}" presName="linear" presStyleCnt="0">
        <dgm:presLayoutVars>
          <dgm:animLvl val="lvl"/>
          <dgm:resizeHandles val="exact"/>
        </dgm:presLayoutVars>
      </dgm:prSet>
      <dgm:spPr/>
    </dgm:pt>
    <dgm:pt modelId="{06B3F95F-A169-407B-A023-FCD86EE5F1FD}" type="pres">
      <dgm:prSet presAssocID="{705A4B17-1581-4A55-80E7-236D414EDCFF}" presName="parentText" presStyleLbl="node1" presStyleIdx="0" presStyleCnt="5" custLinFactNeighborX="-42857" custLinFactNeighborY="-5123">
        <dgm:presLayoutVars>
          <dgm:chMax val="0"/>
          <dgm:bulletEnabled val="1"/>
        </dgm:presLayoutVars>
      </dgm:prSet>
      <dgm:spPr/>
    </dgm:pt>
    <dgm:pt modelId="{B7B5F575-CA67-4BAB-9F80-3DE8D5811B19}" type="pres">
      <dgm:prSet presAssocID="{2FC9EE06-0431-4E5A-B277-D530F439B273}" presName="spacer" presStyleCnt="0"/>
      <dgm:spPr/>
    </dgm:pt>
    <dgm:pt modelId="{EBDB7DF5-42D8-44F6-B8AE-328502BE6370}" type="pres">
      <dgm:prSet presAssocID="{E0E09CD9-4D6D-418D-9A97-8FE536E6A9C8}" presName="parentText" presStyleLbl="node1" presStyleIdx="1" presStyleCnt="5">
        <dgm:presLayoutVars>
          <dgm:chMax val="0"/>
          <dgm:bulletEnabled val="1"/>
        </dgm:presLayoutVars>
      </dgm:prSet>
      <dgm:spPr/>
    </dgm:pt>
    <dgm:pt modelId="{CBC177F9-4324-4F86-95E7-2105D70DC6D6}" type="pres">
      <dgm:prSet presAssocID="{E92EC2BB-5DEC-4589-A551-E115A48635A0}" presName="spacer" presStyleCnt="0"/>
      <dgm:spPr/>
    </dgm:pt>
    <dgm:pt modelId="{07D760AF-5F9D-4CF9-970E-ABB941598D02}" type="pres">
      <dgm:prSet presAssocID="{0C90C040-DCD4-453C-81D6-FA69F379BCA9}" presName="parentText" presStyleLbl="node1" presStyleIdx="2" presStyleCnt="5">
        <dgm:presLayoutVars>
          <dgm:chMax val="0"/>
          <dgm:bulletEnabled val="1"/>
        </dgm:presLayoutVars>
      </dgm:prSet>
      <dgm:spPr/>
    </dgm:pt>
    <dgm:pt modelId="{A110E03A-574F-49B5-867D-ED4B83EBF314}" type="pres">
      <dgm:prSet presAssocID="{3131A987-AD19-43AD-9E2E-C77FFB28E684}" presName="spacer" presStyleCnt="0"/>
      <dgm:spPr/>
    </dgm:pt>
    <dgm:pt modelId="{0E6A2A34-BAAA-4675-B4B9-78208310E463}" type="pres">
      <dgm:prSet presAssocID="{032EEF16-2470-4AD7-B9CB-5C2758DC1C3A}" presName="parentText" presStyleLbl="node1" presStyleIdx="3" presStyleCnt="5" custLinFactNeighborX="321" custLinFactNeighborY="23803">
        <dgm:presLayoutVars>
          <dgm:chMax val="0"/>
          <dgm:bulletEnabled val="1"/>
        </dgm:presLayoutVars>
      </dgm:prSet>
      <dgm:spPr/>
    </dgm:pt>
    <dgm:pt modelId="{29C86AD0-FD9F-47AA-AB4D-EDFCBCDEFDDB}" type="pres">
      <dgm:prSet presAssocID="{71EDE836-6228-45AD-BB84-0399C94407F5}" presName="spacer" presStyleCnt="0"/>
      <dgm:spPr/>
    </dgm:pt>
    <dgm:pt modelId="{ED2D5393-0D3B-428D-9DBF-6791D1199714}" type="pres">
      <dgm:prSet presAssocID="{42DF13BD-713D-48F6-863C-BD074A444225}" presName="parentText" presStyleLbl="node1" presStyleIdx="4" presStyleCnt="5" custLinFactY="1239" custLinFactNeighborY="100000">
        <dgm:presLayoutVars>
          <dgm:chMax val="0"/>
          <dgm:bulletEnabled val="1"/>
        </dgm:presLayoutVars>
      </dgm:prSet>
      <dgm:spPr/>
    </dgm:pt>
  </dgm:ptLst>
  <dgm:cxnLst>
    <dgm:cxn modelId="{11A7670E-4BF1-4C57-92B0-657E3CC2BE3B}" srcId="{43FFA2D7-7FFF-40A2-8AD4-4C60F73DE794}" destId="{705A4B17-1581-4A55-80E7-236D414EDCFF}" srcOrd="0" destOrd="0" parTransId="{25A6BCD2-5AA9-4279-A67E-E1F91E55ECFC}" sibTransId="{2FC9EE06-0431-4E5A-B277-D530F439B273}"/>
    <dgm:cxn modelId="{C5027538-E90A-4B0C-810B-736E73986102}" srcId="{43FFA2D7-7FFF-40A2-8AD4-4C60F73DE794}" destId="{0C90C040-DCD4-453C-81D6-FA69F379BCA9}" srcOrd="2" destOrd="0" parTransId="{287CC605-3165-4C41-827F-0D2458E809E4}" sibTransId="{3131A987-AD19-43AD-9E2E-C77FFB28E684}"/>
    <dgm:cxn modelId="{70001F40-33BC-4106-84C2-4BE01D03CD33}" type="presOf" srcId="{42DF13BD-713D-48F6-863C-BD074A444225}" destId="{ED2D5393-0D3B-428D-9DBF-6791D1199714}" srcOrd="0" destOrd="0" presId="urn:microsoft.com/office/officeart/2005/8/layout/vList2"/>
    <dgm:cxn modelId="{2B1E2A61-BCAC-4458-9113-8B742B3B9D9D}" type="presOf" srcId="{0C90C040-DCD4-453C-81D6-FA69F379BCA9}" destId="{07D760AF-5F9D-4CF9-970E-ABB941598D02}" srcOrd="0" destOrd="0" presId="urn:microsoft.com/office/officeart/2005/8/layout/vList2"/>
    <dgm:cxn modelId="{57A82363-3F42-451C-9628-BAB4D9EE0C94}" srcId="{43FFA2D7-7FFF-40A2-8AD4-4C60F73DE794}" destId="{032EEF16-2470-4AD7-B9CB-5C2758DC1C3A}" srcOrd="3" destOrd="0" parTransId="{0702C297-6542-4DDC-81D1-AEDDCA8D50ED}" sibTransId="{71EDE836-6228-45AD-BB84-0399C94407F5}"/>
    <dgm:cxn modelId="{2F4AE04B-64EB-46FF-87A9-41B5D1241A45}" srcId="{43FFA2D7-7FFF-40A2-8AD4-4C60F73DE794}" destId="{E0E09CD9-4D6D-418D-9A97-8FE536E6A9C8}" srcOrd="1" destOrd="0" parTransId="{D5C0EB54-732A-43F1-9619-00177FA60E8B}" sibTransId="{E92EC2BB-5DEC-4589-A551-E115A48635A0}"/>
    <dgm:cxn modelId="{9D104751-005D-4EB0-9238-703C158DED69}" srcId="{43FFA2D7-7FFF-40A2-8AD4-4C60F73DE794}" destId="{42DF13BD-713D-48F6-863C-BD074A444225}" srcOrd="4" destOrd="0" parTransId="{C5A74F9C-2F22-42E4-ADD7-568A4D9FA830}" sibTransId="{40C74089-F60E-4DF0-A55F-33308E78A695}"/>
    <dgm:cxn modelId="{8485B859-9082-416A-891E-D7876A9F1BE2}" type="presOf" srcId="{E0E09CD9-4D6D-418D-9A97-8FE536E6A9C8}" destId="{EBDB7DF5-42D8-44F6-B8AE-328502BE6370}" srcOrd="0" destOrd="0" presId="urn:microsoft.com/office/officeart/2005/8/layout/vList2"/>
    <dgm:cxn modelId="{F67A9E93-B3DB-479A-9323-054280A556B5}" type="presOf" srcId="{705A4B17-1581-4A55-80E7-236D414EDCFF}" destId="{06B3F95F-A169-407B-A023-FCD86EE5F1FD}" srcOrd="0" destOrd="0" presId="urn:microsoft.com/office/officeart/2005/8/layout/vList2"/>
    <dgm:cxn modelId="{75C1F0C3-D73D-4243-82FB-EE494DD56E72}" type="presOf" srcId="{032EEF16-2470-4AD7-B9CB-5C2758DC1C3A}" destId="{0E6A2A34-BAAA-4675-B4B9-78208310E463}" srcOrd="0" destOrd="0" presId="urn:microsoft.com/office/officeart/2005/8/layout/vList2"/>
    <dgm:cxn modelId="{64ECFBD3-27B7-436C-BA11-0351FE3A5502}" type="presOf" srcId="{43FFA2D7-7FFF-40A2-8AD4-4C60F73DE794}" destId="{0D81FE56-993C-4484-B9D3-5EE86505F589}" srcOrd="0" destOrd="0" presId="urn:microsoft.com/office/officeart/2005/8/layout/vList2"/>
    <dgm:cxn modelId="{390868E8-27DD-4994-82A9-D6709E136FF0}" type="presParOf" srcId="{0D81FE56-993C-4484-B9D3-5EE86505F589}" destId="{06B3F95F-A169-407B-A023-FCD86EE5F1FD}" srcOrd="0" destOrd="0" presId="urn:microsoft.com/office/officeart/2005/8/layout/vList2"/>
    <dgm:cxn modelId="{85AB01BA-59C7-4A1C-9476-4EBF916D8387}" type="presParOf" srcId="{0D81FE56-993C-4484-B9D3-5EE86505F589}" destId="{B7B5F575-CA67-4BAB-9F80-3DE8D5811B19}" srcOrd="1" destOrd="0" presId="urn:microsoft.com/office/officeart/2005/8/layout/vList2"/>
    <dgm:cxn modelId="{AAB1FF83-0A21-48CA-B688-9F60C5521509}" type="presParOf" srcId="{0D81FE56-993C-4484-B9D3-5EE86505F589}" destId="{EBDB7DF5-42D8-44F6-B8AE-328502BE6370}" srcOrd="2" destOrd="0" presId="urn:microsoft.com/office/officeart/2005/8/layout/vList2"/>
    <dgm:cxn modelId="{05F2640C-0104-454F-B90B-E14380D81289}" type="presParOf" srcId="{0D81FE56-993C-4484-B9D3-5EE86505F589}" destId="{CBC177F9-4324-4F86-95E7-2105D70DC6D6}" srcOrd="3" destOrd="0" presId="urn:microsoft.com/office/officeart/2005/8/layout/vList2"/>
    <dgm:cxn modelId="{AEE5A92B-E2A4-48ED-97F4-6327D88907E7}" type="presParOf" srcId="{0D81FE56-993C-4484-B9D3-5EE86505F589}" destId="{07D760AF-5F9D-4CF9-970E-ABB941598D02}" srcOrd="4" destOrd="0" presId="urn:microsoft.com/office/officeart/2005/8/layout/vList2"/>
    <dgm:cxn modelId="{49E83C23-B7DA-477A-B83C-52B04A9CFA4D}" type="presParOf" srcId="{0D81FE56-993C-4484-B9D3-5EE86505F589}" destId="{A110E03A-574F-49B5-867D-ED4B83EBF314}" srcOrd="5" destOrd="0" presId="urn:microsoft.com/office/officeart/2005/8/layout/vList2"/>
    <dgm:cxn modelId="{1DADA9BF-DDEA-462A-9043-ADB0F1046D0C}" type="presParOf" srcId="{0D81FE56-993C-4484-B9D3-5EE86505F589}" destId="{0E6A2A34-BAAA-4675-B4B9-78208310E463}" srcOrd="6" destOrd="0" presId="urn:microsoft.com/office/officeart/2005/8/layout/vList2"/>
    <dgm:cxn modelId="{677A7E5D-3623-4842-B23B-FBA8A7E77E32}" type="presParOf" srcId="{0D81FE56-993C-4484-B9D3-5EE86505F589}" destId="{29C86AD0-FD9F-47AA-AB4D-EDFCBCDEFDDB}" srcOrd="7" destOrd="0" presId="urn:microsoft.com/office/officeart/2005/8/layout/vList2"/>
    <dgm:cxn modelId="{FCA48F1A-7846-447E-95D7-85F2C6DF1E8E}" type="presParOf" srcId="{0D81FE56-993C-4484-B9D3-5EE86505F589}" destId="{ED2D5393-0D3B-428D-9DBF-6791D119971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FFA2D7-7FFF-40A2-8AD4-4C60F73DE794}" type="doc">
      <dgm:prSet loTypeId="urn:microsoft.com/office/officeart/2008/layout/VerticalCurvedList" loCatId="list" qsTypeId="urn:microsoft.com/office/officeart/2005/8/quickstyle/simple3" qsCatId="simple" csTypeId="urn:microsoft.com/office/officeart/2005/8/colors/accent1_2#5" csCatId="accent1" phldr="1"/>
      <dgm:spPr/>
      <dgm:t>
        <a:bodyPr/>
        <a:lstStyle/>
        <a:p>
          <a:endParaRPr lang="zh-CN" altLang="en-US"/>
        </a:p>
      </dgm:t>
    </dgm:pt>
    <dgm:pt modelId="{705A4B17-1581-4A55-80E7-236D414EDCFF}">
      <dgm:prSet phldrT="[文本]" custT="1"/>
      <dgm:spPr>
        <a:xfrm>
          <a:off x="393038" y="259665"/>
          <a:ext cx="8013440"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zh-CN" altLang="en-US" sz="2400" dirty="0">
              <a:solidFill>
                <a:sysClr val="windowText" lastClr="000000"/>
              </a:solidFill>
              <a:latin typeface="Calibri"/>
              <a:ea typeface="宋体" panose="02010600030101010101" pitchFamily="2" charset="-122"/>
              <a:cs typeface="+mn-cs"/>
            </a:rPr>
            <a:t>生产、处置或储存能力增大</a:t>
          </a:r>
          <a:r>
            <a:rPr lang="en-US" sz="2400" b="1" dirty="0">
              <a:solidFill>
                <a:sysClr val="windowText" lastClr="000000"/>
              </a:solidFill>
              <a:latin typeface="Calibri"/>
              <a:ea typeface="+mn-ea"/>
              <a:cs typeface="+mn-cs"/>
            </a:rPr>
            <a:t>30%</a:t>
          </a:r>
          <a:r>
            <a:rPr lang="zh-CN" altLang="en-US" sz="2400" dirty="0">
              <a:solidFill>
                <a:sysClr val="windowText" lastClr="000000"/>
              </a:solidFill>
              <a:latin typeface="Calibri"/>
              <a:ea typeface="宋体" panose="02010600030101010101" pitchFamily="2" charset="-122"/>
              <a:cs typeface="+mn-cs"/>
            </a:rPr>
            <a:t>及以上的</a:t>
          </a:r>
          <a:endParaRPr lang="zh-CN" altLang="en-US" sz="2400" b="0" dirty="0">
            <a:solidFill>
              <a:sysClr val="windowText" lastClr="000000"/>
            </a:solidFill>
            <a:latin typeface="华文中宋" pitchFamily="2" charset="-122"/>
            <a:ea typeface="华文中宋" pitchFamily="2" charset="-122"/>
            <a:cs typeface="+mn-cs"/>
          </a:endParaRPr>
        </a:p>
      </dgm:t>
    </dgm:pt>
    <dgm:pt modelId="{2FC9EE06-0431-4E5A-B277-D530F439B273}" type="sibTrans" cxnId="{11A7670E-4BF1-4C57-92B0-657E3CC2BE3B}">
      <dgm:prSet/>
      <dgm:spPr>
        <a:xfrm>
          <a:off x="-4698403" y="-720229"/>
          <a:ext cx="5596441" cy="5596441"/>
        </a:xfrm>
        <a:prstGeom prst="blockArc">
          <a:avLst>
            <a:gd name="adj1" fmla="val 18900000"/>
            <a:gd name="adj2" fmla="val 2700000"/>
            <a:gd name="adj3" fmla="val 386"/>
          </a:avLst>
        </a:prstGeom>
        <a:noFill/>
        <a:ln w="12700" cap="flat" cmpd="sng" algn="ctr">
          <a:solidFill>
            <a:srgbClr val="5B9BD5">
              <a:shade val="60000"/>
              <a:hueOff val="0"/>
              <a:satOff val="0"/>
              <a:lumOff val="0"/>
              <a:alphaOff val="0"/>
            </a:srgbClr>
          </a:solidFill>
          <a:prstDash val="solid"/>
          <a:miter lim="800000"/>
        </a:ln>
        <a:effectLst/>
      </dgm:spPr>
      <dgm:t>
        <a:bodyPr/>
        <a:lstStyle/>
        <a:p>
          <a:endParaRPr lang="zh-CN" altLang="en-US" sz="1400" dirty="0">
            <a:latin typeface="微软雅黑" panose="020B0503020204020204" pitchFamily="34" charset="-122"/>
            <a:ea typeface="微软雅黑" panose="020B0503020204020204" pitchFamily="34" charset="-122"/>
          </a:endParaRPr>
        </a:p>
      </dgm:t>
    </dgm:pt>
    <dgm:pt modelId="{25A6BCD2-5AA9-4279-A67E-E1F91E55ECFC}" type="parTrans" cxnId="{11A7670E-4BF1-4C57-92B0-657E3CC2BE3B}">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128128AF-798A-47A0-B408-08A8C4F2DEF1}">
      <dgm:prSet custT="1"/>
      <dgm:spPr>
        <a:xfrm>
          <a:off x="765414" y="1038912"/>
          <a:ext cx="7641064"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zh-CN" altLang="en-US" sz="2400" dirty="0">
              <a:solidFill>
                <a:sysClr val="windowText" lastClr="000000"/>
              </a:solidFill>
              <a:latin typeface="Calibri"/>
              <a:ea typeface="宋体" panose="02010600030101010101" pitchFamily="2" charset="-122"/>
              <a:cs typeface="+mn-cs"/>
            </a:rPr>
            <a:t>废水第</a:t>
          </a:r>
          <a:r>
            <a:rPr lang="zh-CN" altLang="en-US" sz="2400" b="1" dirty="0">
              <a:solidFill>
                <a:sysClr val="windowText" lastClr="000000"/>
              </a:solidFill>
              <a:latin typeface="Calibri"/>
              <a:ea typeface="宋体" panose="02010600030101010101" pitchFamily="2" charset="-122"/>
              <a:cs typeface="+mn-cs"/>
            </a:rPr>
            <a:t>一类污染物</a:t>
          </a:r>
          <a:r>
            <a:rPr lang="zh-CN" altLang="en-US" sz="2400" dirty="0">
              <a:solidFill>
                <a:sysClr val="windowText" lastClr="000000"/>
              </a:solidFill>
              <a:latin typeface="Calibri"/>
              <a:ea typeface="宋体" panose="02010600030101010101" pitchFamily="2" charset="-122"/>
              <a:cs typeface="+mn-cs"/>
            </a:rPr>
            <a:t>排放量增加</a:t>
          </a:r>
          <a:endParaRPr lang="zh-CN" altLang="en-US" sz="2400" b="0" dirty="0">
            <a:solidFill>
              <a:sysClr val="windowText" lastClr="000000"/>
            </a:solidFill>
            <a:latin typeface="华文中宋" pitchFamily="2" charset="-122"/>
            <a:ea typeface="华文中宋" pitchFamily="2" charset="-122"/>
            <a:cs typeface="+mn-cs"/>
          </a:endParaRPr>
        </a:p>
      </dgm:t>
    </dgm:pt>
    <dgm:pt modelId="{0AC978B4-1E82-4F86-9A3E-D6736D82DDFC}" type="parTrans" cxnId="{1CBC51DE-79A5-492C-855D-5A59D697B2C0}">
      <dgm:prSet/>
      <dgm:spPr/>
      <dgm:t>
        <a:bodyPr/>
        <a:lstStyle/>
        <a:p>
          <a:endParaRPr lang="zh-CN" altLang="en-US"/>
        </a:p>
      </dgm:t>
    </dgm:pt>
    <dgm:pt modelId="{9B41C1D2-F715-4134-A44E-F8E5F352ADF1}" type="sibTrans" cxnId="{1CBC51DE-79A5-492C-855D-5A59D697B2C0}">
      <dgm:prSet/>
      <dgm:spPr/>
      <dgm:t>
        <a:bodyPr/>
        <a:lstStyle/>
        <a:p>
          <a:endParaRPr lang="zh-CN" altLang="en-US"/>
        </a:p>
      </dgm:t>
    </dgm:pt>
    <dgm:pt modelId="{248C239E-6E26-41E7-9B9D-89DDD6CD05E6}">
      <dgm:prSet custT="1"/>
      <dgm:spPr>
        <a:xfrm>
          <a:off x="879703" y="1818159"/>
          <a:ext cx="7526775"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zh-CN" altLang="en-US" sz="2400" dirty="0">
              <a:solidFill>
                <a:sysClr val="windowText" lastClr="000000"/>
              </a:solidFill>
              <a:latin typeface="Calibri"/>
              <a:ea typeface="宋体" panose="02010600030101010101" pitchFamily="2" charset="-122"/>
              <a:cs typeface="+mn-cs"/>
            </a:rPr>
            <a:t>污染物排放量增加</a:t>
          </a:r>
          <a:r>
            <a:rPr lang="en-US" sz="2400" b="1" dirty="0">
              <a:solidFill>
                <a:sysClr val="windowText" lastClr="000000"/>
              </a:solidFill>
              <a:latin typeface="Calibri"/>
              <a:ea typeface="+mn-ea"/>
              <a:cs typeface="+mn-cs"/>
            </a:rPr>
            <a:t>10%</a:t>
          </a:r>
          <a:r>
            <a:rPr lang="zh-CN" altLang="en-US" sz="2400" dirty="0">
              <a:solidFill>
                <a:sysClr val="windowText" lastClr="000000"/>
              </a:solidFill>
              <a:latin typeface="Calibri"/>
              <a:ea typeface="宋体" panose="02010600030101010101" pitchFamily="2" charset="-122"/>
              <a:cs typeface="+mn-cs"/>
            </a:rPr>
            <a:t>及以上</a:t>
          </a:r>
          <a:endParaRPr lang="zh-CN" altLang="en-US" sz="2400" b="0" dirty="0">
            <a:solidFill>
              <a:sysClr val="windowText" lastClr="000000"/>
            </a:solidFill>
            <a:latin typeface="华文中宋" pitchFamily="2" charset="-122"/>
            <a:ea typeface="华文中宋" pitchFamily="2" charset="-122"/>
            <a:cs typeface="+mn-cs"/>
          </a:endParaRPr>
        </a:p>
      </dgm:t>
    </dgm:pt>
    <dgm:pt modelId="{3E8C99A4-A2E3-4197-A48E-45A72F944E26}" type="parTrans" cxnId="{FADB1250-0E3F-426B-B4A2-35207B5A2C9B}">
      <dgm:prSet/>
      <dgm:spPr/>
      <dgm:t>
        <a:bodyPr/>
        <a:lstStyle/>
        <a:p>
          <a:endParaRPr lang="zh-CN" altLang="en-US"/>
        </a:p>
      </dgm:t>
    </dgm:pt>
    <dgm:pt modelId="{AD0875A5-963C-453F-8276-C569B0F8B2A1}" type="sibTrans" cxnId="{FADB1250-0E3F-426B-B4A2-35207B5A2C9B}">
      <dgm:prSet/>
      <dgm:spPr/>
      <dgm:t>
        <a:bodyPr/>
        <a:lstStyle/>
        <a:p>
          <a:endParaRPr lang="zh-CN" altLang="en-US"/>
        </a:p>
      </dgm:t>
    </dgm:pt>
    <dgm:pt modelId="{4BDFC362-7C50-4479-89B4-0C509183061C}">
      <dgm:prSet custT="1"/>
      <dgm:spPr>
        <a:xfrm>
          <a:off x="765414" y="2597406"/>
          <a:ext cx="7641064"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zh-CN" altLang="en-US" sz="2400" dirty="0">
              <a:solidFill>
                <a:sysClr val="windowText" lastClr="000000"/>
              </a:solidFill>
              <a:latin typeface="Calibri"/>
              <a:ea typeface="宋体" panose="02010600030101010101" pitchFamily="2" charset="-122"/>
              <a:cs typeface="+mn-cs"/>
            </a:rPr>
            <a:t>新增废气主要排放口，排气筒高度降低</a:t>
          </a:r>
          <a:r>
            <a:rPr lang="en-US" sz="2400" b="1" dirty="0">
              <a:solidFill>
                <a:sysClr val="windowText" lastClr="000000"/>
              </a:solidFill>
              <a:latin typeface="Calibri"/>
              <a:ea typeface="+mn-ea"/>
              <a:cs typeface="+mn-cs"/>
            </a:rPr>
            <a:t>10%</a:t>
          </a:r>
          <a:r>
            <a:rPr lang="zh-CN" altLang="en-US" sz="2400" dirty="0">
              <a:solidFill>
                <a:sysClr val="windowText" lastClr="000000"/>
              </a:solidFill>
              <a:latin typeface="Calibri"/>
              <a:ea typeface="宋体" panose="02010600030101010101" pitchFamily="2" charset="-122"/>
              <a:cs typeface="+mn-cs"/>
            </a:rPr>
            <a:t>及以上</a:t>
          </a:r>
          <a:endParaRPr lang="zh-CN" altLang="en-US" sz="2400" b="0" dirty="0">
            <a:solidFill>
              <a:sysClr val="windowText" lastClr="000000"/>
            </a:solidFill>
            <a:latin typeface="华文中宋" pitchFamily="2" charset="-122"/>
            <a:ea typeface="华文中宋" pitchFamily="2" charset="-122"/>
            <a:cs typeface="+mn-cs"/>
          </a:endParaRPr>
        </a:p>
      </dgm:t>
    </dgm:pt>
    <dgm:pt modelId="{627E3BC2-9858-4208-A92C-5A9C9323516F}" type="parTrans" cxnId="{FF6254FA-8369-4169-BD87-B9D8027CEAB3}">
      <dgm:prSet/>
      <dgm:spPr/>
      <dgm:t>
        <a:bodyPr/>
        <a:lstStyle/>
        <a:p>
          <a:endParaRPr lang="zh-CN" altLang="en-US"/>
        </a:p>
      </dgm:t>
    </dgm:pt>
    <dgm:pt modelId="{061F49AF-D18C-40DA-8258-20AD259D2331}" type="sibTrans" cxnId="{FF6254FA-8369-4169-BD87-B9D8027CEAB3}">
      <dgm:prSet/>
      <dgm:spPr/>
      <dgm:t>
        <a:bodyPr/>
        <a:lstStyle/>
        <a:p>
          <a:endParaRPr lang="zh-CN" altLang="en-US"/>
        </a:p>
      </dgm:t>
    </dgm:pt>
    <dgm:pt modelId="{EEF3B8C7-85D3-43E5-A7CA-9897CBE36600}">
      <dgm:prSet custT="1"/>
      <dgm:spPr>
        <a:xfrm>
          <a:off x="393038" y="3376653"/>
          <a:ext cx="8013440"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zh-CN" altLang="en-US" sz="2400" dirty="0">
              <a:solidFill>
                <a:sysClr val="windowText" lastClr="000000"/>
              </a:solidFill>
              <a:latin typeface="Calibri"/>
              <a:ea typeface="宋体" panose="02010600030101010101" pitchFamily="2" charset="-122"/>
              <a:cs typeface="+mn-cs"/>
            </a:rPr>
            <a:t>固体废物处置由委外单位利用处置改为</a:t>
          </a:r>
          <a:r>
            <a:rPr lang="zh-CN" altLang="en-US" sz="2400" b="1" dirty="0">
              <a:solidFill>
                <a:sysClr val="windowText" lastClr="000000"/>
              </a:solidFill>
              <a:latin typeface="Calibri"/>
              <a:ea typeface="宋体" panose="02010600030101010101" pitchFamily="2" charset="-122"/>
              <a:cs typeface="+mn-cs"/>
            </a:rPr>
            <a:t>自行利用</a:t>
          </a:r>
          <a:r>
            <a:rPr lang="zh-CN" altLang="en-US" sz="2400" dirty="0">
              <a:solidFill>
                <a:sysClr val="windowText" lastClr="000000"/>
              </a:solidFill>
              <a:latin typeface="Calibri"/>
              <a:ea typeface="宋体" panose="02010600030101010101" pitchFamily="2" charset="-122"/>
              <a:cs typeface="+mn-cs"/>
            </a:rPr>
            <a:t>处置的</a:t>
          </a:r>
          <a:endParaRPr lang="zh-CN" altLang="en-US" sz="2400" b="0" dirty="0">
            <a:solidFill>
              <a:sysClr val="windowText" lastClr="000000"/>
            </a:solidFill>
            <a:latin typeface="华文中宋" pitchFamily="2" charset="-122"/>
            <a:ea typeface="华文中宋" pitchFamily="2" charset="-122"/>
            <a:cs typeface="+mn-cs"/>
          </a:endParaRPr>
        </a:p>
      </dgm:t>
    </dgm:pt>
    <dgm:pt modelId="{BF8AA4BB-AF31-4141-8E8D-F7DBC5123F96}" type="parTrans" cxnId="{FD763F14-DD4F-4AB0-85BA-F1A98EE96E89}">
      <dgm:prSet/>
      <dgm:spPr/>
      <dgm:t>
        <a:bodyPr/>
        <a:lstStyle/>
        <a:p>
          <a:endParaRPr lang="zh-CN" altLang="en-US"/>
        </a:p>
      </dgm:t>
    </dgm:pt>
    <dgm:pt modelId="{4400E887-901C-4B94-9B83-56123CBB9CF3}" type="sibTrans" cxnId="{FD763F14-DD4F-4AB0-85BA-F1A98EE96E89}">
      <dgm:prSet/>
      <dgm:spPr/>
      <dgm:t>
        <a:bodyPr/>
        <a:lstStyle/>
        <a:p>
          <a:endParaRPr lang="zh-CN" altLang="en-US"/>
        </a:p>
      </dgm:t>
    </dgm:pt>
    <dgm:pt modelId="{4282150A-4FD6-4A7F-B9EF-361AA2813760}" type="pres">
      <dgm:prSet presAssocID="{43FFA2D7-7FFF-40A2-8AD4-4C60F73DE794}" presName="Name0" presStyleCnt="0">
        <dgm:presLayoutVars>
          <dgm:chMax val="7"/>
          <dgm:chPref val="7"/>
          <dgm:dir/>
        </dgm:presLayoutVars>
      </dgm:prSet>
      <dgm:spPr/>
    </dgm:pt>
    <dgm:pt modelId="{4F2E2FD3-6A77-4B0B-BF59-A8B76C4EBC52}" type="pres">
      <dgm:prSet presAssocID="{43FFA2D7-7FFF-40A2-8AD4-4C60F73DE794}" presName="Name1" presStyleCnt="0"/>
      <dgm:spPr/>
    </dgm:pt>
    <dgm:pt modelId="{35661B45-0C3E-4462-8436-472DF873CAF2}" type="pres">
      <dgm:prSet presAssocID="{43FFA2D7-7FFF-40A2-8AD4-4C60F73DE794}" presName="cycle" presStyleCnt="0"/>
      <dgm:spPr/>
    </dgm:pt>
    <dgm:pt modelId="{1FE4D918-093A-4244-B393-BDBCED046F8E}" type="pres">
      <dgm:prSet presAssocID="{43FFA2D7-7FFF-40A2-8AD4-4C60F73DE794}" presName="srcNode" presStyleLbl="node1" presStyleIdx="0" presStyleCnt="5"/>
      <dgm:spPr/>
    </dgm:pt>
    <dgm:pt modelId="{36C1D7B2-14E6-42C6-B40D-A19784631DE7}" type="pres">
      <dgm:prSet presAssocID="{43FFA2D7-7FFF-40A2-8AD4-4C60F73DE794}" presName="conn" presStyleLbl="parChTrans1D2" presStyleIdx="0" presStyleCnt="1"/>
      <dgm:spPr/>
    </dgm:pt>
    <dgm:pt modelId="{7AC12375-1C9D-470B-A9BE-AEF023DF55B5}" type="pres">
      <dgm:prSet presAssocID="{43FFA2D7-7FFF-40A2-8AD4-4C60F73DE794}" presName="extraNode" presStyleLbl="node1" presStyleIdx="0" presStyleCnt="5"/>
      <dgm:spPr/>
    </dgm:pt>
    <dgm:pt modelId="{DC29B36D-18D0-403E-8E56-F462AF9E3F94}" type="pres">
      <dgm:prSet presAssocID="{43FFA2D7-7FFF-40A2-8AD4-4C60F73DE794}" presName="dstNode" presStyleLbl="node1" presStyleIdx="0" presStyleCnt="5"/>
      <dgm:spPr/>
    </dgm:pt>
    <dgm:pt modelId="{B36281BC-918C-4737-90DE-C902BBDBF0BC}" type="pres">
      <dgm:prSet presAssocID="{705A4B17-1581-4A55-80E7-236D414EDCFF}" presName="text_1" presStyleLbl="node1" presStyleIdx="0" presStyleCnt="5">
        <dgm:presLayoutVars>
          <dgm:bulletEnabled val="1"/>
        </dgm:presLayoutVars>
      </dgm:prSet>
      <dgm:spPr/>
    </dgm:pt>
    <dgm:pt modelId="{B12AEAA3-0688-452C-9D0F-52A15598DCFD}" type="pres">
      <dgm:prSet presAssocID="{705A4B17-1581-4A55-80E7-236D414EDCFF}" presName="accent_1" presStyleCnt="0"/>
      <dgm:spPr/>
    </dgm:pt>
    <dgm:pt modelId="{A7636526-3E34-447D-BABE-1D8951A5C318}" type="pres">
      <dgm:prSet presAssocID="{705A4B17-1581-4A55-80E7-236D414EDCFF}" presName="accentRepeatNode" presStyleLbl="solidFgAcc1" presStyleIdx="0" presStyleCnt="5"/>
      <dgm:spPr>
        <a:xfrm>
          <a:off x="68247" y="194707"/>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 modelId="{FAC380C0-847E-44EB-830F-AB870765F766}" type="pres">
      <dgm:prSet presAssocID="{128128AF-798A-47A0-B408-08A8C4F2DEF1}" presName="text_2" presStyleLbl="node1" presStyleIdx="1" presStyleCnt="5">
        <dgm:presLayoutVars>
          <dgm:bulletEnabled val="1"/>
        </dgm:presLayoutVars>
      </dgm:prSet>
      <dgm:spPr/>
    </dgm:pt>
    <dgm:pt modelId="{806CD0D4-91BA-4EE3-B212-F3942C558138}" type="pres">
      <dgm:prSet presAssocID="{128128AF-798A-47A0-B408-08A8C4F2DEF1}" presName="accent_2" presStyleCnt="0"/>
      <dgm:spPr/>
    </dgm:pt>
    <dgm:pt modelId="{9B65B24E-344F-4C72-A1A0-3E9326050917}" type="pres">
      <dgm:prSet presAssocID="{128128AF-798A-47A0-B408-08A8C4F2DEF1}" presName="accentRepeatNode" presStyleLbl="solidFgAcc1" presStyleIdx="1" presStyleCnt="5"/>
      <dgm:spPr>
        <a:xfrm>
          <a:off x="440624" y="973954"/>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 modelId="{2B36669D-803E-49A0-B0B6-7B5DA2ECBF7B}" type="pres">
      <dgm:prSet presAssocID="{248C239E-6E26-41E7-9B9D-89DDD6CD05E6}" presName="text_3" presStyleLbl="node1" presStyleIdx="2" presStyleCnt="5">
        <dgm:presLayoutVars>
          <dgm:bulletEnabled val="1"/>
        </dgm:presLayoutVars>
      </dgm:prSet>
      <dgm:spPr/>
    </dgm:pt>
    <dgm:pt modelId="{34824EE7-308A-455F-A1BD-A59C3D454DD1}" type="pres">
      <dgm:prSet presAssocID="{248C239E-6E26-41E7-9B9D-89DDD6CD05E6}" presName="accent_3" presStyleCnt="0"/>
      <dgm:spPr/>
    </dgm:pt>
    <dgm:pt modelId="{5394AED9-A967-4340-B66D-A0EC1A75F176}" type="pres">
      <dgm:prSet presAssocID="{248C239E-6E26-41E7-9B9D-89DDD6CD05E6}" presName="accentRepeatNode" presStyleLbl="solidFgAcc1" presStyleIdx="2" presStyleCnt="5"/>
      <dgm:spPr>
        <a:xfrm>
          <a:off x="554913" y="1753201"/>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 modelId="{E13AEB16-4D91-4C49-B1D0-7E39FA765CA2}" type="pres">
      <dgm:prSet presAssocID="{4BDFC362-7C50-4479-89B4-0C509183061C}" presName="text_4" presStyleLbl="node1" presStyleIdx="3" presStyleCnt="5">
        <dgm:presLayoutVars>
          <dgm:bulletEnabled val="1"/>
        </dgm:presLayoutVars>
      </dgm:prSet>
      <dgm:spPr/>
    </dgm:pt>
    <dgm:pt modelId="{8494D8C1-526B-44AD-8C1A-90CFA4B0CB0F}" type="pres">
      <dgm:prSet presAssocID="{4BDFC362-7C50-4479-89B4-0C509183061C}" presName="accent_4" presStyleCnt="0"/>
      <dgm:spPr/>
    </dgm:pt>
    <dgm:pt modelId="{9CE66419-4065-48E6-ACD9-6368BDC879F0}" type="pres">
      <dgm:prSet presAssocID="{4BDFC362-7C50-4479-89B4-0C509183061C}" presName="accentRepeatNode" presStyleLbl="solidFgAcc1" presStyleIdx="3" presStyleCnt="5"/>
      <dgm:spPr>
        <a:xfrm>
          <a:off x="440624" y="2532448"/>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 modelId="{CDFCF91D-E466-4D00-9C9F-1E94A60369A7}" type="pres">
      <dgm:prSet presAssocID="{EEF3B8C7-85D3-43E5-A7CA-9897CBE36600}" presName="text_5" presStyleLbl="node1" presStyleIdx="4" presStyleCnt="5">
        <dgm:presLayoutVars>
          <dgm:bulletEnabled val="1"/>
        </dgm:presLayoutVars>
      </dgm:prSet>
      <dgm:spPr/>
    </dgm:pt>
    <dgm:pt modelId="{8F67A7A4-8EBA-4D45-AE8C-876CE424F2FC}" type="pres">
      <dgm:prSet presAssocID="{EEF3B8C7-85D3-43E5-A7CA-9897CBE36600}" presName="accent_5" presStyleCnt="0"/>
      <dgm:spPr/>
    </dgm:pt>
    <dgm:pt modelId="{4347A8AB-EF24-4CDE-923A-761606EC62ED}" type="pres">
      <dgm:prSet presAssocID="{EEF3B8C7-85D3-43E5-A7CA-9897CBE36600}" presName="accentRepeatNode" presStyleLbl="solidFgAcc1" presStyleIdx="4" presStyleCnt="5"/>
      <dgm:spPr>
        <a:xfrm>
          <a:off x="68247" y="3311695"/>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gm:spPr>
    </dgm:pt>
  </dgm:ptLst>
  <dgm:cxnLst>
    <dgm:cxn modelId="{11A7670E-4BF1-4C57-92B0-657E3CC2BE3B}" srcId="{43FFA2D7-7FFF-40A2-8AD4-4C60F73DE794}" destId="{705A4B17-1581-4A55-80E7-236D414EDCFF}" srcOrd="0" destOrd="0" parTransId="{25A6BCD2-5AA9-4279-A67E-E1F91E55ECFC}" sibTransId="{2FC9EE06-0431-4E5A-B277-D530F439B273}"/>
    <dgm:cxn modelId="{FD763F14-DD4F-4AB0-85BA-F1A98EE96E89}" srcId="{43FFA2D7-7FFF-40A2-8AD4-4C60F73DE794}" destId="{EEF3B8C7-85D3-43E5-A7CA-9897CBE36600}" srcOrd="4" destOrd="0" parTransId="{BF8AA4BB-AF31-4141-8E8D-F7DBC5123F96}" sibTransId="{4400E887-901C-4B94-9B83-56123CBB9CF3}"/>
    <dgm:cxn modelId="{54847A29-1D4F-45EF-A98F-A771C093344A}" type="presOf" srcId="{705A4B17-1581-4A55-80E7-236D414EDCFF}" destId="{B36281BC-918C-4737-90DE-C902BBDBF0BC}" srcOrd="0" destOrd="0" presId="urn:microsoft.com/office/officeart/2008/layout/VerticalCurvedList"/>
    <dgm:cxn modelId="{0826EB6C-3FBF-4B0A-9E37-52F3C47A75F7}" type="presOf" srcId="{4BDFC362-7C50-4479-89B4-0C509183061C}" destId="{E13AEB16-4D91-4C49-B1D0-7E39FA765CA2}" srcOrd="0" destOrd="0" presId="urn:microsoft.com/office/officeart/2008/layout/VerticalCurvedList"/>
    <dgm:cxn modelId="{FADB1250-0E3F-426B-B4A2-35207B5A2C9B}" srcId="{43FFA2D7-7FFF-40A2-8AD4-4C60F73DE794}" destId="{248C239E-6E26-41E7-9B9D-89DDD6CD05E6}" srcOrd="2" destOrd="0" parTransId="{3E8C99A4-A2E3-4197-A48E-45A72F944E26}" sibTransId="{AD0875A5-963C-453F-8276-C569B0F8B2A1}"/>
    <dgm:cxn modelId="{DC23B194-1FBB-4382-B1AA-3A601EB58457}" type="presOf" srcId="{248C239E-6E26-41E7-9B9D-89DDD6CD05E6}" destId="{2B36669D-803E-49A0-B0B6-7B5DA2ECBF7B}" srcOrd="0" destOrd="0" presId="urn:microsoft.com/office/officeart/2008/layout/VerticalCurvedList"/>
    <dgm:cxn modelId="{B5A61FBC-E7D1-4526-AA65-CBF601F15916}" type="presOf" srcId="{128128AF-798A-47A0-B408-08A8C4F2DEF1}" destId="{FAC380C0-847E-44EB-830F-AB870765F766}" srcOrd="0" destOrd="0" presId="urn:microsoft.com/office/officeart/2008/layout/VerticalCurvedList"/>
    <dgm:cxn modelId="{41943CCF-FEB0-416F-8FCB-A2683F95828D}" type="presOf" srcId="{43FFA2D7-7FFF-40A2-8AD4-4C60F73DE794}" destId="{4282150A-4FD6-4A7F-B9EF-361AA2813760}" srcOrd="0" destOrd="0" presId="urn:microsoft.com/office/officeart/2008/layout/VerticalCurvedList"/>
    <dgm:cxn modelId="{CE9BC3D8-2E7D-4503-88E2-B5763E810FA4}" type="presOf" srcId="{2FC9EE06-0431-4E5A-B277-D530F439B273}" destId="{36C1D7B2-14E6-42C6-B40D-A19784631DE7}" srcOrd="0" destOrd="0" presId="urn:microsoft.com/office/officeart/2008/layout/VerticalCurvedList"/>
    <dgm:cxn modelId="{7FDE28DC-38AE-40A2-AA17-27AC5BE4FF2A}" type="presOf" srcId="{EEF3B8C7-85D3-43E5-A7CA-9897CBE36600}" destId="{CDFCF91D-E466-4D00-9C9F-1E94A60369A7}" srcOrd="0" destOrd="0" presId="urn:microsoft.com/office/officeart/2008/layout/VerticalCurvedList"/>
    <dgm:cxn modelId="{1CBC51DE-79A5-492C-855D-5A59D697B2C0}" srcId="{43FFA2D7-7FFF-40A2-8AD4-4C60F73DE794}" destId="{128128AF-798A-47A0-B408-08A8C4F2DEF1}" srcOrd="1" destOrd="0" parTransId="{0AC978B4-1E82-4F86-9A3E-D6736D82DDFC}" sibTransId="{9B41C1D2-F715-4134-A44E-F8E5F352ADF1}"/>
    <dgm:cxn modelId="{FF6254FA-8369-4169-BD87-B9D8027CEAB3}" srcId="{43FFA2D7-7FFF-40A2-8AD4-4C60F73DE794}" destId="{4BDFC362-7C50-4479-89B4-0C509183061C}" srcOrd="3" destOrd="0" parTransId="{627E3BC2-9858-4208-A92C-5A9C9323516F}" sibTransId="{061F49AF-D18C-40DA-8258-20AD259D2331}"/>
    <dgm:cxn modelId="{349612CE-2724-4F10-A701-CAF4C4C2613D}" type="presParOf" srcId="{4282150A-4FD6-4A7F-B9EF-361AA2813760}" destId="{4F2E2FD3-6A77-4B0B-BF59-A8B76C4EBC52}" srcOrd="0" destOrd="0" presId="urn:microsoft.com/office/officeart/2008/layout/VerticalCurvedList"/>
    <dgm:cxn modelId="{772EC425-1CE1-4BF0-B454-AAC8BB76F659}" type="presParOf" srcId="{4F2E2FD3-6A77-4B0B-BF59-A8B76C4EBC52}" destId="{35661B45-0C3E-4462-8436-472DF873CAF2}" srcOrd="0" destOrd="0" presId="urn:microsoft.com/office/officeart/2008/layout/VerticalCurvedList"/>
    <dgm:cxn modelId="{5A1AB01F-A213-47CD-AF58-475DB44142C9}" type="presParOf" srcId="{35661B45-0C3E-4462-8436-472DF873CAF2}" destId="{1FE4D918-093A-4244-B393-BDBCED046F8E}" srcOrd="0" destOrd="0" presId="urn:microsoft.com/office/officeart/2008/layout/VerticalCurvedList"/>
    <dgm:cxn modelId="{A1C29F82-BDDA-455B-B07A-3F11AADC6B90}" type="presParOf" srcId="{35661B45-0C3E-4462-8436-472DF873CAF2}" destId="{36C1D7B2-14E6-42C6-B40D-A19784631DE7}" srcOrd="1" destOrd="0" presId="urn:microsoft.com/office/officeart/2008/layout/VerticalCurvedList"/>
    <dgm:cxn modelId="{2B9FCFED-CE99-4304-8955-A50F1C4D3C9B}" type="presParOf" srcId="{35661B45-0C3E-4462-8436-472DF873CAF2}" destId="{7AC12375-1C9D-470B-A9BE-AEF023DF55B5}" srcOrd="2" destOrd="0" presId="urn:microsoft.com/office/officeart/2008/layout/VerticalCurvedList"/>
    <dgm:cxn modelId="{52E5432C-2718-4308-A9C7-F1F30307EA66}" type="presParOf" srcId="{35661B45-0C3E-4462-8436-472DF873CAF2}" destId="{DC29B36D-18D0-403E-8E56-F462AF9E3F94}" srcOrd="3" destOrd="0" presId="urn:microsoft.com/office/officeart/2008/layout/VerticalCurvedList"/>
    <dgm:cxn modelId="{A64283F9-52D1-4C8C-A3FC-899FA69187CC}" type="presParOf" srcId="{4F2E2FD3-6A77-4B0B-BF59-A8B76C4EBC52}" destId="{B36281BC-918C-4737-90DE-C902BBDBF0BC}" srcOrd="1" destOrd="0" presId="urn:microsoft.com/office/officeart/2008/layout/VerticalCurvedList"/>
    <dgm:cxn modelId="{3285CB51-BC4C-4848-A3B8-F8278DF5ACA7}" type="presParOf" srcId="{4F2E2FD3-6A77-4B0B-BF59-A8B76C4EBC52}" destId="{B12AEAA3-0688-452C-9D0F-52A15598DCFD}" srcOrd="2" destOrd="0" presId="urn:microsoft.com/office/officeart/2008/layout/VerticalCurvedList"/>
    <dgm:cxn modelId="{1ECC1C2F-6AAF-4EEF-8728-BCC222F4DD28}" type="presParOf" srcId="{B12AEAA3-0688-452C-9D0F-52A15598DCFD}" destId="{A7636526-3E34-447D-BABE-1D8951A5C318}" srcOrd="0" destOrd="0" presId="urn:microsoft.com/office/officeart/2008/layout/VerticalCurvedList"/>
    <dgm:cxn modelId="{8D9E2A82-C3DD-47B7-8DCE-47615ABC3C98}" type="presParOf" srcId="{4F2E2FD3-6A77-4B0B-BF59-A8B76C4EBC52}" destId="{FAC380C0-847E-44EB-830F-AB870765F766}" srcOrd="3" destOrd="0" presId="urn:microsoft.com/office/officeart/2008/layout/VerticalCurvedList"/>
    <dgm:cxn modelId="{B60B0C8A-6B06-4168-BC30-1FD61978FB26}" type="presParOf" srcId="{4F2E2FD3-6A77-4B0B-BF59-A8B76C4EBC52}" destId="{806CD0D4-91BA-4EE3-B212-F3942C558138}" srcOrd="4" destOrd="0" presId="urn:microsoft.com/office/officeart/2008/layout/VerticalCurvedList"/>
    <dgm:cxn modelId="{C2EF54AF-7A35-4B37-ABA5-1908ADD61279}" type="presParOf" srcId="{806CD0D4-91BA-4EE3-B212-F3942C558138}" destId="{9B65B24E-344F-4C72-A1A0-3E9326050917}" srcOrd="0" destOrd="0" presId="urn:microsoft.com/office/officeart/2008/layout/VerticalCurvedList"/>
    <dgm:cxn modelId="{9A3C450F-BBAF-4C61-BF28-28406CE42579}" type="presParOf" srcId="{4F2E2FD3-6A77-4B0B-BF59-A8B76C4EBC52}" destId="{2B36669D-803E-49A0-B0B6-7B5DA2ECBF7B}" srcOrd="5" destOrd="0" presId="urn:microsoft.com/office/officeart/2008/layout/VerticalCurvedList"/>
    <dgm:cxn modelId="{14A601C9-9849-48E3-B183-C258A3B1D34C}" type="presParOf" srcId="{4F2E2FD3-6A77-4B0B-BF59-A8B76C4EBC52}" destId="{34824EE7-308A-455F-A1BD-A59C3D454DD1}" srcOrd="6" destOrd="0" presId="urn:microsoft.com/office/officeart/2008/layout/VerticalCurvedList"/>
    <dgm:cxn modelId="{61AE846E-FB89-4A6F-987E-ECFA646EFD4A}" type="presParOf" srcId="{34824EE7-308A-455F-A1BD-A59C3D454DD1}" destId="{5394AED9-A967-4340-B66D-A0EC1A75F176}" srcOrd="0" destOrd="0" presId="urn:microsoft.com/office/officeart/2008/layout/VerticalCurvedList"/>
    <dgm:cxn modelId="{CFE66487-AA28-44D3-B29D-122549BBED24}" type="presParOf" srcId="{4F2E2FD3-6A77-4B0B-BF59-A8B76C4EBC52}" destId="{E13AEB16-4D91-4C49-B1D0-7E39FA765CA2}" srcOrd="7" destOrd="0" presId="urn:microsoft.com/office/officeart/2008/layout/VerticalCurvedList"/>
    <dgm:cxn modelId="{87DDC698-C86B-40FA-B9FA-438998CA34E5}" type="presParOf" srcId="{4F2E2FD3-6A77-4B0B-BF59-A8B76C4EBC52}" destId="{8494D8C1-526B-44AD-8C1A-90CFA4B0CB0F}" srcOrd="8" destOrd="0" presId="urn:microsoft.com/office/officeart/2008/layout/VerticalCurvedList"/>
    <dgm:cxn modelId="{5DECD8BC-D759-49BF-AD4D-212F22514A49}" type="presParOf" srcId="{8494D8C1-526B-44AD-8C1A-90CFA4B0CB0F}" destId="{9CE66419-4065-48E6-ACD9-6368BDC879F0}" srcOrd="0" destOrd="0" presId="urn:microsoft.com/office/officeart/2008/layout/VerticalCurvedList"/>
    <dgm:cxn modelId="{BE18DBA1-5974-4C36-8390-904CD1D320A3}" type="presParOf" srcId="{4F2E2FD3-6A77-4B0B-BF59-A8B76C4EBC52}" destId="{CDFCF91D-E466-4D00-9C9F-1E94A60369A7}" srcOrd="9" destOrd="0" presId="urn:microsoft.com/office/officeart/2008/layout/VerticalCurvedList"/>
    <dgm:cxn modelId="{7E531848-8160-437D-9F27-571295D73D4C}" type="presParOf" srcId="{4F2E2FD3-6A77-4B0B-BF59-A8B76C4EBC52}" destId="{8F67A7A4-8EBA-4D45-AE8C-876CE424F2FC}" srcOrd="10" destOrd="0" presId="urn:microsoft.com/office/officeart/2008/layout/VerticalCurvedList"/>
    <dgm:cxn modelId="{FF7B8714-E8C5-489E-8F24-3AFC8EC9B5F6}" type="presParOf" srcId="{8F67A7A4-8EBA-4D45-AE8C-876CE424F2FC}" destId="{4347A8AB-EF24-4CDE-923A-761606EC62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8E745A-C06F-4FCD-A547-42DEC22B506A}" type="doc">
      <dgm:prSet loTypeId="urn:microsoft.com/office/officeart/2005/8/layout/list1" loCatId="list" qsTypeId="urn:microsoft.com/office/officeart/2005/8/quickstyle/simple2" qsCatId="simple" csTypeId="urn:microsoft.com/office/officeart/2005/8/colors/colorful1#1" csCatId="colorful" phldr="1"/>
      <dgm:spPr/>
      <dgm:t>
        <a:bodyPr/>
        <a:lstStyle/>
        <a:p>
          <a:endParaRPr lang="zh-CN" altLang="en-US"/>
        </a:p>
      </dgm:t>
    </dgm:pt>
    <dgm:pt modelId="{8DBEE164-1538-4023-9BCC-3086394BACEF}">
      <dgm:prSet phldrT="[文本]" custT="1"/>
      <dgm:spPr>
        <a:xfrm>
          <a:off x="381505" y="0"/>
          <a:ext cx="6806095" cy="668388"/>
        </a:xfrm>
        <a:prstGeom prst="roundRect">
          <a:avLst/>
        </a:prstGeom>
        <a:solidFill>
          <a:srgbClr val="012E57">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lgn="ctr">
            <a:buNone/>
          </a:pPr>
          <a:r>
            <a:rPr lang="zh-CN" altLang="en-US" sz="2400" b="1" dirty="0">
              <a:solidFill>
                <a:sysClr val="window" lastClr="FFFFFF"/>
              </a:solidFill>
              <a:latin typeface="华文中宋" pitchFamily="2" charset="-122"/>
              <a:ea typeface="华文中宋" pitchFamily="2" charset="-122"/>
              <a:cs typeface="+mn-cs"/>
            </a:rPr>
            <a:t>产品标准</a:t>
          </a:r>
          <a:endParaRPr lang="zh-CN" altLang="en-US" sz="2400" dirty="0">
            <a:solidFill>
              <a:sysClr val="window" lastClr="FFFFFF"/>
            </a:solidFill>
            <a:latin typeface="华文中宋" pitchFamily="2" charset="-122"/>
            <a:ea typeface="华文中宋" pitchFamily="2" charset="-122"/>
            <a:cs typeface="+mn-cs"/>
          </a:endParaRPr>
        </a:p>
      </dgm:t>
    </dgm:pt>
    <dgm:pt modelId="{A3B9B513-B47C-4BBF-B7DD-318FCAFB5BF6}" type="parTrans" cxnId="{2FD2A4F5-C12B-4B74-A5D4-07CCF8629214}">
      <dgm:prSet/>
      <dgm:spPr/>
      <dgm:t>
        <a:bodyPr/>
        <a:lstStyle/>
        <a:p>
          <a:endParaRPr lang="zh-CN" altLang="en-US"/>
        </a:p>
      </dgm:t>
    </dgm:pt>
    <dgm:pt modelId="{0EF3F57B-B923-4F12-8C85-83AF51E8FA5E}" type="sibTrans" cxnId="{2FD2A4F5-C12B-4B74-A5D4-07CCF8629214}">
      <dgm:prSet/>
      <dgm:spPr/>
      <dgm:t>
        <a:bodyPr/>
        <a:lstStyle/>
        <a:p>
          <a:endParaRPr lang="zh-CN" altLang="en-US"/>
        </a:p>
      </dgm:t>
    </dgm:pt>
    <dgm:pt modelId="{4220888F-7FDE-4839-91B6-719DD3AF0EE9}">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r>
            <a:rPr lang="zh-CN" altLang="en-US" sz="2000" kern="1200" dirty="0">
              <a:solidFill>
                <a:srgbClr val="00B0F0"/>
              </a:solidFill>
              <a:latin typeface="华文中宋" pitchFamily="2" charset="-122"/>
              <a:ea typeface="华文中宋" pitchFamily="2" charset="-122"/>
              <a:cs typeface="+mn-cs"/>
            </a:rPr>
            <a:t>低挥发性有机化合物含量涂料产品技术要求</a:t>
          </a:r>
          <a:r>
            <a:rPr lang="en-US" sz="2000" kern="1200" dirty="0">
              <a:solidFill>
                <a:srgbClr val="00B0F0"/>
              </a:solidFill>
              <a:latin typeface="华文中宋" pitchFamily="2" charset="-122"/>
              <a:ea typeface="华文中宋" pitchFamily="2" charset="-122"/>
              <a:cs typeface="+mn-cs"/>
            </a:rPr>
            <a:t>(GB/T38597-2020)</a:t>
          </a:r>
          <a:endParaRPr lang="zh-CN" altLang="en-US" sz="2000" kern="1200" dirty="0">
            <a:solidFill>
              <a:srgbClr val="00B0F0"/>
            </a:solidFill>
            <a:latin typeface="华文中宋" pitchFamily="2" charset="-122"/>
            <a:ea typeface="华文中宋" pitchFamily="2" charset="-122"/>
            <a:cs typeface="+mn-cs"/>
          </a:endParaRPr>
        </a:p>
      </dgm:t>
    </dgm:pt>
    <dgm:pt modelId="{D7E760F6-D9CA-464D-BCD0-DFB0C3C430C2}" type="parTrans" cxnId="{5AD6A884-5F12-481D-ADEB-9CDE1DC13B49}">
      <dgm:prSet/>
      <dgm:spPr/>
      <dgm:t>
        <a:bodyPr/>
        <a:lstStyle/>
        <a:p>
          <a:endParaRPr lang="zh-CN" altLang="en-US"/>
        </a:p>
      </dgm:t>
    </dgm:pt>
    <dgm:pt modelId="{E5C9951C-C0D1-482D-A777-7483900CF59A}" type="sibTrans" cxnId="{5AD6A884-5F12-481D-ADEB-9CDE1DC13B49}">
      <dgm:prSet/>
      <dgm:spPr/>
      <dgm:t>
        <a:bodyPr/>
        <a:lstStyle/>
        <a:p>
          <a:endParaRPr lang="zh-CN" altLang="en-US"/>
        </a:p>
      </dgm:t>
    </dgm:pt>
    <dgm:pt modelId="{F5320760-C922-4C2C-A50A-F1647008E140}">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r>
            <a:rPr lang="zh-CN" altLang="en-US" sz="2000" kern="1200" dirty="0">
              <a:solidFill>
                <a:srgbClr val="00B0F0"/>
              </a:solidFill>
              <a:latin typeface="华文中宋" pitchFamily="2" charset="-122"/>
              <a:ea typeface="华文中宋" pitchFamily="2" charset="-122"/>
              <a:cs typeface="+mn-cs"/>
            </a:rPr>
            <a:t>工业防护涂料中有害物质限量（</a:t>
          </a:r>
          <a:r>
            <a:rPr lang="en-US" sz="2000" kern="1200" dirty="0">
              <a:solidFill>
                <a:srgbClr val="00B0F0"/>
              </a:solidFill>
              <a:latin typeface="华文中宋" pitchFamily="2" charset="-122"/>
              <a:ea typeface="华文中宋" pitchFamily="2" charset="-122"/>
              <a:cs typeface="+mn-cs"/>
            </a:rPr>
            <a:t>GB30981-2020</a:t>
          </a:r>
          <a:r>
            <a:rPr lang="zh-CN" altLang="en-US" sz="2000" kern="1200" dirty="0">
              <a:solidFill>
                <a:srgbClr val="00B0F0"/>
              </a:solidFill>
              <a:latin typeface="华文中宋" pitchFamily="2" charset="-122"/>
              <a:ea typeface="华文中宋" pitchFamily="2" charset="-122"/>
              <a:cs typeface="+mn-cs"/>
            </a:rPr>
            <a:t>）</a:t>
          </a:r>
        </a:p>
      </dgm:t>
    </dgm:pt>
    <dgm:pt modelId="{62AE2A38-D227-48B6-B966-EFCEE36C1441}" type="parTrans" cxnId="{998DDB8C-BDD2-4980-B365-D698E4F84AF6}">
      <dgm:prSet/>
      <dgm:spPr/>
      <dgm:t>
        <a:bodyPr/>
        <a:lstStyle/>
        <a:p>
          <a:endParaRPr lang="zh-CN" altLang="en-US"/>
        </a:p>
      </dgm:t>
    </dgm:pt>
    <dgm:pt modelId="{A8B8E58F-C8C1-4512-A8A1-78ECC2652673}" type="sibTrans" cxnId="{998DDB8C-BDD2-4980-B365-D698E4F84AF6}">
      <dgm:prSet/>
      <dgm:spPr/>
      <dgm:t>
        <a:bodyPr/>
        <a:lstStyle/>
        <a:p>
          <a:endParaRPr lang="zh-CN" altLang="en-US"/>
        </a:p>
      </dgm:t>
    </dgm:pt>
    <dgm:pt modelId="{49F961A8-EEB7-4F22-A637-C8CB41224C01}">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r>
            <a:rPr lang="zh-CN" altLang="en-US" sz="2000" kern="1200" dirty="0">
              <a:solidFill>
                <a:srgbClr val="00B0F0"/>
              </a:solidFill>
              <a:latin typeface="华文中宋" pitchFamily="2" charset="-122"/>
              <a:ea typeface="华文中宋" pitchFamily="2" charset="-122"/>
              <a:cs typeface="+mn-cs"/>
            </a:rPr>
            <a:t>胶粘剂挥发性有机化合物限量（</a:t>
          </a:r>
          <a:r>
            <a:rPr lang="en-US" sz="2000" kern="1200" dirty="0">
              <a:solidFill>
                <a:srgbClr val="00B0F0"/>
              </a:solidFill>
              <a:latin typeface="华文中宋" pitchFamily="2" charset="-122"/>
              <a:ea typeface="华文中宋" pitchFamily="2" charset="-122"/>
              <a:cs typeface="+mn-cs"/>
            </a:rPr>
            <a:t>GB33372-2020</a:t>
          </a:r>
          <a:r>
            <a:rPr lang="zh-CN" altLang="en-US" sz="2000" kern="1200" dirty="0">
              <a:solidFill>
                <a:srgbClr val="00B0F0"/>
              </a:solidFill>
              <a:latin typeface="华文中宋" pitchFamily="2" charset="-122"/>
              <a:ea typeface="华文中宋" pitchFamily="2" charset="-122"/>
              <a:cs typeface="+mn-cs"/>
            </a:rPr>
            <a:t>）</a:t>
          </a:r>
        </a:p>
      </dgm:t>
    </dgm:pt>
    <dgm:pt modelId="{22C6A0E8-3D7E-4A67-8394-BBDF6C17A863}" type="parTrans" cxnId="{04C672F2-0A51-41A3-B1CB-9C21369F8D57}">
      <dgm:prSet/>
      <dgm:spPr/>
      <dgm:t>
        <a:bodyPr/>
        <a:lstStyle/>
        <a:p>
          <a:endParaRPr lang="zh-CN" altLang="en-US"/>
        </a:p>
      </dgm:t>
    </dgm:pt>
    <dgm:pt modelId="{E1E3F99C-5EE5-4355-BD51-8241893D28C9}" type="sibTrans" cxnId="{04C672F2-0A51-41A3-B1CB-9C21369F8D57}">
      <dgm:prSet/>
      <dgm:spPr/>
      <dgm:t>
        <a:bodyPr/>
        <a:lstStyle/>
        <a:p>
          <a:endParaRPr lang="zh-CN" altLang="en-US"/>
        </a:p>
      </dgm:t>
    </dgm:pt>
    <dgm:pt modelId="{2734E4FF-EB99-4F60-B67C-041D16A78B4F}">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r>
            <a:rPr lang="zh-CN" altLang="en-US" sz="2000" kern="1200" dirty="0">
              <a:solidFill>
                <a:srgbClr val="00B0F0"/>
              </a:solidFill>
              <a:latin typeface="华文中宋" pitchFamily="2" charset="-122"/>
              <a:ea typeface="华文中宋" pitchFamily="2" charset="-122"/>
              <a:cs typeface="+mn-cs"/>
            </a:rPr>
            <a:t>油墨中可挥发性有机化合物（</a:t>
          </a:r>
          <a:r>
            <a:rPr lang="en-US" sz="2000" kern="1200" dirty="0">
              <a:solidFill>
                <a:srgbClr val="00B0F0"/>
              </a:solidFill>
              <a:latin typeface="华文中宋" pitchFamily="2" charset="-122"/>
              <a:ea typeface="华文中宋" pitchFamily="2" charset="-122"/>
              <a:cs typeface="+mn-cs"/>
            </a:rPr>
            <a:t>VOCs</a:t>
          </a:r>
          <a:r>
            <a:rPr lang="zh-CN" altLang="en-US" sz="2000" kern="1200" dirty="0">
              <a:solidFill>
                <a:srgbClr val="00B0F0"/>
              </a:solidFill>
              <a:latin typeface="华文中宋" pitchFamily="2" charset="-122"/>
              <a:ea typeface="华文中宋" pitchFamily="2" charset="-122"/>
              <a:cs typeface="+mn-cs"/>
            </a:rPr>
            <a:t>）含量的限值（</a:t>
          </a:r>
          <a:r>
            <a:rPr lang="en-US" sz="2000" kern="1200" dirty="0">
              <a:solidFill>
                <a:srgbClr val="00B0F0"/>
              </a:solidFill>
              <a:latin typeface="华文中宋" pitchFamily="2" charset="-122"/>
              <a:ea typeface="华文中宋" pitchFamily="2" charset="-122"/>
              <a:cs typeface="+mn-cs"/>
            </a:rPr>
            <a:t>GB38507-2020</a:t>
          </a:r>
          <a:r>
            <a:rPr lang="zh-CN" altLang="en-US" sz="2000" kern="1200" dirty="0">
              <a:solidFill>
                <a:srgbClr val="00B0F0"/>
              </a:solidFill>
              <a:latin typeface="华文中宋" pitchFamily="2" charset="-122"/>
              <a:ea typeface="华文中宋" pitchFamily="2" charset="-122"/>
              <a:cs typeface="+mn-cs"/>
            </a:rPr>
            <a:t>）</a:t>
          </a:r>
        </a:p>
      </dgm:t>
    </dgm:pt>
    <dgm:pt modelId="{1D0EA27F-B9F9-496F-B6E1-919672115833}" type="parTrans" cxnId="{79EE65AA-EF4F-4662-A2D9-B613DABA78BD}">
      <dgm:prSet/>
      <dgm:spPr/>
      <dgm:t>
        <a:bodyPr/>
        <a:lstStyle/>
        <a:p>
          <a:endParaRPr lang="zh-CN" altLang="en-US"/>
        </a:p>
      </dgm:t>
    </dgm:pt>
    <dgm:pt modelId="{4CDC3653-08B9-4CA0-B620-A1563F4E7BC1}" type="sibTrans" cxnId="{79EE65AA-EF4F-4662-A2D9-B613DABA78BD}">
      <dgm:prSet/>
      <dgm:spPr/>
      <dgm:t>
        <a:bodyPr/>
        <a:lstStyle/>
        <a:p>
          <a:endParaRPr lang="zh-CN" altLang="en-US"/>
        </a:p>
      </dgm:t>
    </dgm:pt>
    <dgm:pt modelId="{23C26ADF-D545-4EEE-908B-A53910602B0C}">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r>
            <a:rPr lang="zh-CN" altLang="en-US" sz="2000" kern="1200" dirty="0">
              <a:solidFill>
                <a:srgbClr val="00B0F0"/>
              </a:solidFill>
              <a:latin typeface="华文中宋" pitchFamily="2" charset="-122"/>
              <a:ea typeface="华文中宋" pitchFamily="2" charset="-122"/>
              <a:cs typeface="+mn-cs"/>
            </a:rPr>
            <a:t>清洗剂挥发性有机化合物含量限值（</a:t>
          </a:r>
          <a:r>
            <a:rPr lang="en-US" sz="2000" kern="1200" dirty="0">
              <a:solidFill>
                <a:srgbClr val="00B0F0"/>
              </a:solidFill>
              <a:latin typeface="华文中宋" pitchFamily="2" charset="-122"/>
              <a:ea typeface="华文中宋" pitchFamily="2" charset="-122"/>
              <a:cs typeface="+mn-cs"/>
            </a:rPr>
            <a:t>GB38508-2020</a:t>
          </a:r>
          <a:r>
            <a:rPr lang="zh-CN" altLang="en-US" sz="2000" kern="1200" dirty="0">
              <a:solidFill>
                <a:srgbClr val="00B0F0"/>
              </a:solidFill>
              <a:latin typeface="华文中宋" pitchFamily="2" charset="-122"/>
              <a:ea typeface="华文中宋" pitchFamily="2" charset="-122"/>
              <a:cs typeface="+mn-cs"/>
            </a:rPr>
            <a:t>）</a:t>
          </a:r>
          <a:r>
            <a:rPr lang="en-US" altLang="zh-CN" sz="2000" kern="1200" dirty="0">
              <a:solidFill>
                <a:srgbClr val="00B0F0"/>
              </a:solidFill>
              <a:latin typeface="华文中宋" pitchFamily="2" charset="-122"/>
              <a:ea typeface="华文中宋" pitchFamily="2" charset="-122"/>
              <a:cs typeface="+mn-cs"/>
            </a:rPr>
            <a:t>……</a:t>
          </a:r>
          <a:endParaRPr lang="zh-CN" altLang="en-US" sz="2000" kern="1200" dirty="0">
            <a:solidFill>
              <a:srgbClr val="00B0F0"/>
            </a:solidFill>
            <a:latin typeface="华文中宋" pitchFamily="2" charset="-122"/>
            <a:ea typeface="华文中宋" pitchFamily="2" charset="-122"/>
            <a:cs typeface="+mn-cs"/>
          </a:endParaRPr>
        </a:p>
      </dgm:t>
    </dgm:pt>
    <dgm:pt modelId="{ED033AA1-20BD-43F9-A45F-1763A21DB341}" type="parTrans" cxnId="{9FDB0F26-BD4F-489C-8198-BE14910004A5}">
      <dgm:prSet/>
      <dgm:spPr/>
      <dgm:t>
        <a:bodyPr/>
        <a:lstStyle/>
        <a:p>
          <a:endParaRPr lang="zh-CN" altLang="en-US"/>
        </a:p>
      </dgm:t>
    </dgm:pt>
    <dgm:pt modelId="{6495B4C3-CB4B-4427-8AE4-CFC189A0AE3C}" type="sibTrans" cxnId="{9FDB0F26-BD4F-489C-8198-BE14910004A5}">
      <dgm:prSet/>
      <dgm:spPr/>
      <dgm:t>
        <a:bodyPr/>
        <a:lstStyle/>
        <a:p>
          <a:endParaRPr lang="zh-CN" altLang="en-US"/>
        </a:p>
      </dgm:t>
    </dgm:pt>
    <dgm:pt modelId="{352C5535-AD0B-4398-881A-36651C42CD67}">
      <dgm:prSet custT="1"/>
      <dgm: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gm:spPr>
      <dgm:t>
        <a:bodyPr/>
        <a:lstStyle/>
        <a:p>
          <a:pPr>
            <a:lnSpc>
              <a:spcPct val="120000"/>
            </a:lnSpc>
            <a:buChar char="•"/>
          </a:pPr>
          <a:endParaRPr lang="zh-CN" altLang="en-US" sz="1800" kern="1200" dirty="0">
            <a:solidFill>
              <a:sysClr val="windowText" lastClr="000000">
                <a:hueOff val="0"/>
                <a:satOff val="0"/>
                <a:lumOff val="0"/>
                <a:alphaOff val="0"/>
              </a:sysClr>
            </a:solidFill>
            <a:latin typeface="华文中宋" pitchFamily="2" charset="-122"/>
            <a:ea typeface="华文中宋" pitchFamily="2" charset="-122"/>
            <a:cs typeface="+mn-cs"/>
          </a:endParaRPr>
        </a:p>
      </dgm:t>
    </dgm:pt>
    <dgm:pt modelId="{7459C419-9B30-4E3F-99F7-4FBCA6C12609}" type="parTrans" cxnId="{63DBB492-3287-4A5B-95F4-DCA673EA7E3E}">
      <dgm:prSet/>
      <dgm:spPr/>
      <dgm:t>
        <a:bodyPr/>
        <a:lstStyle/>
        <a:p>
          <a:endParaRPr lang="zh-CN" altLang="en-US"/>
        </a:p>
      </dgm:t>
    </dgm:pt>
    <dgm:pt modelId="{57E613C9-168A-4908-9C75-AB0994E48F75}" type="sibTrans" cxnId="{63DBB492-3287-4A5B-95F4-DCA673EA7E3E}">
      <dgm:prSet/>
      <dgm:spPr/>
      <dgm:t>
        <a:bodyPr/>
        <a:lstStyle/>
        <a:p>
          <a:endParaRPr lang="zh-CN" altLang="en-US"/>
        </a:p>
      </dgm:t>
    </dgm:pt>
    <dgm:pt modelId="{7A1819C8-D5B9-4EFB-B431-CE202E2E433E}" type="pres">
      <dgm:prSet presAssocID="{5A8E745A-C06F-4FCD-A547-42DEC22B506A}" presName="linear" presStyleCnt="0">
        <dgm:presLayoutVars>
          <dgm:dir/>
          <dgm:animLvl val="lvl"/>
          <dgm:resizeHandles val="exact"/>
        </dgm:presLayoutVars>
      </dgm:prSet>
      <dgm:spPr/>
    </dgm:pt>
    <dgm:pt modelId="{64DB9D62-80EE-4966-B147-6AF9565AC668}" type="pres">
      <dgm:prSet presAssocID="{8DBEE164-1538-4023-9BCC-3086394BACEF}" presName="parentLin" presStyleCnt="0"/>
      <dgm:spPr/>
    </dgm:pt>
    <dgm:pt modelId="{D04C2B2E-FF8B-4596-9413-2A78028964E5}" type="pres">
      <dgm:prSet presAssocID="{8DBEE164-1538-4023-9BCC-3086394BACEF}" presName="parentLeftMargin" presStyleLbl="node1" presStyleIdx="0" presStyleCnt="1"/>
      <dgm:spPr/>
    </dgm:pt>
    <dgm:pt modelId="{D948DEEE-014F-4806-99C4-5DBCA0BAF41F}" type="pres">
      <dgm:prSet presAssocID="{8DBEE164-1538-4023-9BCC-3086394BACEF}" presName="parentText" presStyleLbl="node1" presStyleIdx="0" presStyleCnt="1" custScaleY="541609" custLinFactNeighborX="-21525" custLinFactNeighborY="-26517">
        <dgm:presLayoutVars>
          <dgm:chMax val="0"/>
          <dgm:bulletEnabled val="1"/>
        </dgm:presLayoutVars>
      </dgm:prSet>
      <dgm:spPr/>
    </dgm:pt>
    <dgm:pt modelId="{53B5883B-3BA4-4B50-9995-F3E5B3141416}" type="pres">
      <dgm:prSet presAssocID="{8DBEE164-1538-4023-9BCC-3086394BACEF}" presName="negativeSpace" presStyleCnt="0"/>
      <dgm:spPr/>
    </dgm:pt>
    <dgm:pt modelId="{C5C27502-AB8C-4565-8CF0-93F6D9EAD7A2}" type="pres">
      <dgm:prSet presAssocID="{8DBEE164-1538-4023-9BCC-3086394BACEF}" presName="childText" presStyleLbl="conFgAcc1" presStyleIdx="0" presStyleCnt="1" custScaleY="254144" custLinFactY="-22082" custLinFactNeighborY="-100000">
        <dgm:presLayoutVars>
          <dgm:bulletEnabled val="1"/>
        </dgm:presLayoutVars>
      </dgm:prSet>
      <dgm:spPr>
        <a:prstGeom prst="rect">
          <a:avLst/>
        </a:prstGeom>
      </dgm:spPr>
    </dgm:pt>
  </dgm:ptLst>
  <dgm:cxnLst>
    <dgm:cxn modelId="{9FDB0F26-BD4F-489C-8198-BE14910004A5}" srcId="{8DBEE164-1538-4023-9BCC-3086394BACEF}" destId="{23C26ADF-D545-4EEE-908B-A53910602B0C}" srcOrd="5" destOrd="0" parTransId="{ED033AA1-20BD-43F9-A45F-1763A21DB341}" sibTransId="{6495B4C3-CB4B-4427-8AE4-CFC189A0AE3C}"/>
    <dgm:cxn modelId="{802A563E-6CD6-4E24-9163-949D9945A15E}" type="presOf" srcId="{8DBEE164-1538-4023-9BCC-3086394BACEF}" destId="{D04C2B2E-FF8B-4596-9413-2A78028964E5}" srcOrd="0" destOrd="0" presId="urn:microsoft.com/office/officeart/2005/8/layout/list1"/>
    <dgm:cxn modelId="{3DF30272-923C-4381-B98E-065426163740}" type="presOf" srcId="{23C26ADF-D545-4EEE-908B-A53910602B0C}" destId="{C5C27502-AB8C-4565-8CF0-93F6D9EAD7A2}" srcOrd="0" destOrd="5" presId="urn:microsoft.com/office/officeart/2005/8/layout/list1"/>
    <dgm:cxn modelId="{5AD6A884-5F12-481D-ADEB-9CDE1DC13B49}" srcId="{8DBEE164-1538-4023-9BCC-3086394BACEF}" destId="{4220888F-7FDE-4839-91B6-719DD3AF0EE9}" srcOrd="1" destOrd="0" parTransId="{D7E760F6-D9CA-464D-BCD0-DFB0C3C430C2}" sibTransId="{E5C9951C-C0D1-482D-A777-7483900CF59A}"/>
    <dgm:cxn modelId="{998DDB8C-BDD2-4980-B365-D698E4F84AF6}" srcId="{8DBEE164-1538-4023-9BCC-3086394BACEF}" destId="{F5320760-C922-4C2C-A50A-F1647008E140}" srcOrd="2" destOrd="0" parTransId="{62AE2A38-D227-48B6-B966-EFCEE36C1441}" sibTransId="{A8B8E58F-C8C1-4512-A8A1-78ECC2652673}"/>
    <dgm:cxn modelId="{CC3A698F-AC3E-44E0-9DA7-1BB0230940FB}" type="presOf" srcId="{49F961A8-EEB7-4F22-A637-C8CB41224C01}" destId="{C5C27502-AB8C-4565-8CF0-93F6D9EAD7A2}" srcOrd="0" destOrd="3" presId="urn:microsoft.com/office/officeart/2005/8/layout/list1"/>
    <dgm:cxn modelId="{63DBB492-3287-4A5B-95F4-DCA673EA7E3E}" srcId="{8DBEE164-1538-4023-9BCC-3086394BACEF}" destId="{352C5535-AD0B-4398-881A-36651C42CD67}" srcOrd="0" destOrd="0" parTransId="{7459C419-9B30-4E3F-99F7-4FBCA6C12609}" sibTransId="{57E613C9-168A-4908-9C75-AB0994E48F75}"/>
    <dgm:cxn modelId="{46D783A8-D982-4235-B442-AFE53D5DF3FB}" type="presOf" srcId="{5A8E745A-C06F-4FCD-A547-42DEC22B506A}" destId="{7A1819C8-D5B9-4EFB-B431-CE202E2E433E}" srcOrd="0" destOrd="0" presId="urn:microsoft.com/office/officeart/2005/8/layout/list1"/>
    <dgm:cxn modelId="{4C3B97A8-C82B-4B2D-94E1-069229FDC380}" type="presOf" srcId="{352C5535-AD0B-4398-881A-36651C42CD67}" destId="{C5C27502-AB8C-4565-8CF0-93F6D9EAD7A2}" srcOrd="0" destOrd="0" presId="urn:microsoft.com/office/officeart/2005/8/layout/list1"/>
    <dgm:cxn modelId="{79EE65AA-EF4F-4662-A2D9-B613DABA78BD}" srcId="{8DBEE164-1538-4023-9BCC-3086394BACEF}" destId="{2734E4FF-EB99-4F60-B67C-041D16A78B4F}" srcOrd="4" destOrd="0" parTransId="{1D0EA27F-B9F9-496F-B6E1-919672115833}" sibTransId="{4CDC3653-08B9-4CA0-B620-A1563F4E7BC1}"/>
    <dgm:cxn modelId="{8516DCC6-867A-4B3D-8F1E-115215911E63}" type="presOf" srcId="{4220888F-7FDE-4839-91B6-719DD3AF0EE9}" destId="{C5C27502-AB8C-4565-8CF0-93F6D9EAD7A2}" srcOrd="0" destOrd="1" presId="urn:microsoft.com/office/officeart/2005/8/layout/list1"/>
    <dgm:cxn modelId="{6F5665EE-ACF3-46F8-8BA6-189ED5CB2218}" type="presOf" srcId="{2734E4FF-EB99-4F60-B67C-041D16A78B4F}" destId="{C5C27502-AB8C-4565-8CF0-93F6D9EAD7A2}" srcOrd="0" destOrd="4" presId="urn:microsoft.com/office/officeart/2005/8/layout/list1"/>
    <dgm:cxn modelId="{04C672F2-0A51-41A3-B1CB-9C21369F8D57}" srcId="{8DBEE164-1538-4023-9BCC-3086394BACEF}" destId="{49F961A8-EEB7-4F22-A637-C8CB41224C01}" srcOrd="3" destOrd="0" parTransId="{22C6A0E8-3D7E-4A67-8394-BBDF6C17A863}" sibTransId="{E1E3F99C-5EE5-4355-BD51-8241893D28C9}"/>
    <dgm:cxn modelId="{2FD2A4F5-C12B-4B74-A5D4-07CCF8629214}" srcId="{5A8E745A-C06F-4FCD-A547-42DEC22B506A}" destId="{8DBEE164-1538-4023-9BCC-3086394BACEF}" srcOrd="0" destOrd="0" parTransId="{A3B9B513-B47C-4BBF-B7DD-318FCAFB5BF6}" sibTransId="{0EF3F57B-B923-4F12-8C85-83AF51E8FA5E}"/>
    <dgm:cxn modelId="{4B8D0CF9-0BC7-48ED-AF22-A976F15D8D80}" type="presOf" srcId="{8DBEE164-1538-4023-9BCC-3086394BACEF}" destId="{D948DEEE-014F-4806-99C4-5DBCA0BAF41F}" srcOrd="1" destOrd="0" presId="urn:microsoft.com/office/officeart/2005/8/layout/list1"/>
    <dgm:cxn modelId="{EEAB24FA-2582-4824-8436-3BD7FD51C446}" type="presOf" srcId="{F5320760-C922-4C2C-A50A-F1647008E140}" destId="{C5C27502-AB8C-4565-8CF0-93F6D9EAD7A2}" srcOrd="0" destOrd="2" presId="urn:microsoft.com/office/officeart/2005/8/layout/list1"/>
    <dgm:cxn modelId="{A8F6F081-FEA1-4876-99BF-4966548C74BB}" type="presParOf" srcId="{7A1819C8-D5B9-4EFB-B431-CE202E2E433E}" destId="{64DB9D62-80EE-4966-B147-6AF9565AC668}" srcOrd="0" destOrd="0" presId="urn:microsoft.com/office/officeart/2005/8/layout/list1"/>
    <dgm:cxn modelId="{80CE59DF-98FB-497B-AADA-3C435016411D}" type="presParOf" srcId="{64DB9D62-80EE-4966-B147-6AF9565AC668}" destId="{D04C2B2E-FF8B-4596-9413-2A78028964E5}" srcOrd="0" destOrd="0" presId="urn:microsoft.com/office/officeart/2005/8/layout/list1"/>
    <dgm:cxn modelId="{409319FB-E1FE-43EC-871E-51BCF1DE37A4}" type="presParOf" srcId="{64DB9D62-80EE-4966-B147-6AF9565AC668}" destId="{D948DEEE-014F-4806-99C4-5DBCA0BAF41F}" srcOrd="1" destOrd="0" presId="urn:microsoft.com/office/officeart/2005/8/layout/list1"/>
    <dgm:cxn modelId="{EE6A4A42-404D-4350-9160-CF609DFA8F07}" type="presParOf" srcId="{7A1819C8-D5B9-4EFB-B431-CE202E2E433E}" destId="{53B5883B-3BA4-4B50-9995-F3E5B3141416}" srcOrd="1" destOrd="0" presId="urn:microsoft.com/office/officeart/2005/8/layout/list1"/>
    <dgm:cxn modelId="{73375913-D62D-48EA-A06D-1E41408159DA}" type="presParOf" srcId="{7A1819C8-D5B9-4EFB-B431-CE202E2E433E}" destId="{C5C27502-AB8C-4565-8CF0-93F6D9EAD7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F3F5A-C23C-4379-87F5-2ABAFE908F81}">
      <dsp:nvSpPr>
        <dsp:cNvPr id="0" name=""/>
        <dsp:cNvSpPr/>
      </dsp:nvSpPr>
      <dsp:spPr>
        <a:xfrm>
          <a:off x="2150684" y="600"/>
          <a:ext cx="1426331" cy="927115"/>
        </a:xfrm>
        <a:prstGeom prst="roundRect">
          <a:avLst/>
        </a:prstGeom>
        <a:solidFill>
          <a:srgbClr val="202D3A">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Arial Black"/>
              <a:ea typeface="宋体" panose="02010600030101010101" pitchFamily="2" charset="-122"/>
              <a:cs typeface="+mn-cs"/>
            </a:rPr>
            <a:t>绿色工厂</a:t>
          </a:r>
        </a:p>
      </dsp:txBody>
      <dsp:txXfrm>
        <a:off x="2195942" y="45858"/>
        <a:ext cx="1335815" cy="836599"/>
      </dsp:txXfrm>
    </dsp:sp>
    <dsp:sp modelId="{976F05C6-1BE3-41C7-B3A2-A80B7F0E099A}">
      <dsp:nvSpPr>
        <dsp:cNvPr id="0" name=""/>
        <dsp:cNvSpPr/>
      </dsp:nvSpPr>
      <dsp:spPr>
        <a:xfrm>
          <a:off x="1009637" y="464158"/>
          <a:ext cx="3708425" cy="3708425"/>
        </a:xfrm>
        <a:custGeom>
          <a:avLst/>
          <a:gdLst/>
          <a:ahLst/>
          <a:cxnLst/>
          <a:rect l="0" t="0" r="0" b="0"/>
          <a:pathLst>
            <a:path>
              <a:moveTo>
                <a:pt x="2576605" y="146997"/>
              </a:moveTo>
              <a:arcTo wR="1853253" hR="1853253" stAng="17578445" swAng="1961453"/>
            </a:path>
          </a:pathLst>
        </a:custGeom>
        <a:noFill/>
        <a:ln w="6350" cap="flat" cmpd="sng" algn="ctr">
          <a:solidFill>
            <a:srgbClr val="202D3A">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B199328-EDD0-46C5-85CF-457FFDD1ECC6}">
      <dsp:nvSpPr>
        <dsp:cNvPr id="0" name=""/>
        <dsp:cNvSpPr/>
      </dsp:nvSpPr>
      <dsp:spPr>
        <a:xfrm>
          <a:off x="3914145" y="1281829"/>
          <a:ext cx="1426331" cy="927115"/>
        </a:xfrm>
        <a:prstGeom prst="roundRect">
          <a:avLst/>
        </a:prstGeom>
        <a:solidFill>
          <a:srgbClr val="202D3A">
            <a:hueOff val="-2688853"/>
            <a:satOff val="13834"/>
            <a:lumOff val="877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Arial Black"/>
              <a:ea typeface="宋体" panose="02010600030101010101" pitchFamily="2" charset="-122"/>
              <a:cs typeface="+mn-cs"/>
            </a:rPr>
            <a:t>绿色产品</a:t>
          </a:r>
        </a:p>
      </dsp:txBody>
      <dsp:txXfrm>
        <a:off x="3959403" y="1327087"/>
        <a:ext cx="1335815" cy="836599"/>
      </dsp:txXfrm>
    </dsp:sp>
    <dsp:sp modelId="{C51D0835-0239-495C-AF60-BA5C2695C452}">
      <dsp:nvSpPr>
        <dsp:cNvPr id="0" name=""/>
        <dsp:cNvSpPr/>
      </dsp:nvSpPr>
      <dsp:spPr>
        <a:xfrm>
          <a:off x="1009637" y="464158"/>
          <a:ext cx="3708425" cy="3708425"/>
        </a:xfrm>
        <a:custGeom>
          <a:avLst/>
          <a:gdLst/>
          <a:ahLst/>
          <a:cxnLst/>
          <a:rect l="0" t="0" r="0" b="0"/>
          <a:pathLst>
            <a:path>
              <a:moveTo>
                <a:pt x="3703964" y="1756219"/>
              </a:moveTo>
              <a:arcTo wR="1853253" hR="1853253" stAng="21419921" swAng="2196238"/>
            </a:path>
          </a:pathLst>
        </a:custGeom>
        <a:noFill/>
        <a:ln w="6350" cap="flat" cmpd="sng" algn="ctr">
          <a:solidFill>
            <a:srgbClr val="202D3A">
              <a:hueOff val="-2688853"/>
              <a:satOff val="13834"/>
              <a:lumOff val="8775"/>
              <a:alphaOff val="0"/>
            </a:srgbClr>
          </a:solidFill>
          <a:prstDash val="solid"/>
          <a:miter lim="800000"/>
        </a:ln>
        <a:effectLst/>
      </dsp:spPr>
      <dsp:style>
        <a:lnRef idx="1">
          <a:scrgbClr r="0" g="0" b="0"/>
        </a:lnRef>
        <a:fillRef idx="0">
          <a:scrgbClr r="0" g="0" b="0"/>
        </a:fillRef>
        <a:effectRef idx="0">
          <a:scrgbClr r="0" g="0" b="0"/>
        </a:effectRef>
        <a:fontRef idx="minor"/>
      </dsp:style>
    </dsp:sp>
    <dsp:sp modelId="{21942090-92E4-45FF-A940-6214568A4EA4}">
      <dsp:nvSpPr>
        <dsp:cNvPr id="0" name=""/>
        <dsp:cNvSpPr/>
      </dsp:nvSpPr>
      <dsp:spPr>
        <a:xfrm>
          <a:off x="3240563" y="3354902"/>
          <a:ext cx="1426331" cy="927115"/>
        </a:xfrm>
        <a:prstGeom prst="roundRect">
          <a:avLst/>
        </a:prstGeom>
        <a:solidFill>
          <a:srgbClr val="202D3A">
            <a:hueOff val="-5377705"/>
            <a:satOff val="27668"/>
            <a:lumOff val="1755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Arial Black"/>
              <a:ea typeface="宋体" panose="02010600030101010101" pitchFamily="2" charset="-122"/>
              <a:cs typeface="+mn-cs"/>
            </a:rPr>
            <a:t>绿色企业</a:t>
          </a:r>
        </a:p>
      </dsp:txBody>
      <dsp:txXfrm>
        <a:off x="3285821" y="3400160"/>
        <a:ext cx="1335815" cy="836599"/>
      </dsp:txXfrm>
    </dsp:sp>
    <dsp:sp modelId="{DA8EA485-53F6-418A-87BE-4C66A455A7E9}">
      <dsp:nvSpPr>
        <dsp:cNvPr id="0" name=""/>
        <dsp:cNvSpPr/>
      </dsp:nvSpPr>
      <dsp:spPr>
        <a:xfrm>
          <a:off x="1009637" y="464158"/>
          <a:ext cx="3708425" cy="3708425"/>
        </a:xfrm>
        <a:custGeom>
          <a:avLst/>
          <a:gdLst/>
          <a:ahLst/>
          <a:cxnLst/>
          <a:rect l="0" t="0" r="0" b="0"/>
          <a:pathLst>
            <a:path>
              <a:moveTo>
                <a:pt x="2221657" y="3669520"/>
              </a:moveTo>
              <a:arcTo wR="1853253" hR="1853253" stAng="4712035" swAng="1375929"/>
            </a:path>
          </a:pathLst>
        </a:custGeom>
        <a:noFill/>
        <a:ln w="6350" cap="flat" cmpd="sng" algn="ctr">
          <a:solidFill>
            <a:srgbClr val="202D3A">
              <a:hueOff val="-5377705"/>
              <a:satOff val="27668"/>
              <a:lumOff val="17550"/>
              <a:alphaOff val="0"/>
            </a:srgbClr>
          </a:solidFill>
          <a:prstDash val="solid"/>
          <a:miter lim="800000"/>
        </a:ln>
        <a:effectLst/>
      </dsp:spPr>
      <dsp:style>
        <a:lnRef idx="1">
          <a:scrgbClr r="0" g="0" b="0"/>
        </a:lnRef>
        <a:fillRef idx="0">
          <a:scrgbClr r="0" g="0" b="0"/>
        </a:fillRef>
        <a:effectRef idx="0">
          <a:scrgbClr r="0" g="0" b="0"/>
        </a:effectRef>
        <a:fontRef idx="minor"/>
      </dsp:style>
    </dsp:sp>
    <dsp:sp modelId="{61DBE85B-E7F6-49F1-BC10-495D9E221DE7}">
      <dsp:nvSpPr>
        <dsp:cNvPr id="0" name=""/>
        <dsp:cNvSpPr/>
      </dsp:nvSpPr>
      <dsp:spPr>
        <a:xfrm>
          <a:off x="1060805" y="3354902"/>
          <a:ext cx="1426331" cy="927115"/>
        </a:xfrm>
        <a:prstGeom prst="roundRect">
          <a:avLst/>
        </a:prstGeom>
        <a:solidFill>
          <a:srgbClr val="202D3A">
            <a:hueOff val="-8066558"/>
            <a:satOff val="41503"/>
            <a:lumOff val="26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solidFill>
                <a:sysClr val="window" lastClr="FFFFFF"/>
              </a:solidFill>
              <a:latin typeface="Arial Black"/>
              <a:ea typeface="宋体" panose="02010600030101010101" pitchFamily="2" charset="-122"/>
              <a:cs typeface="+mn-cs"/>
            </a:rPr>
            <a:t>绿色供应链</a:t>
          </a:r>
          <a:endParaRPr lang="zh-CN" altLang="en-US" sz="2000" b="1" kern="1200" dirty="0">
            <a:solidFill>
              <a:sysClr val="window" lastClr="FFFFFF"/>
            </a:solidFill>
            <a:latin typeface="Arial Black"/>
            <a:ea typeface="宋体" panose="02010600030101010101" pitchFamily="2" charset="-122"/>
            <a:cs typeface="+mn-cs"/>
          </a:endParaRPr>
        </a:p>
      </dsp:txBody>
      <dsp:txXfrm>
        <a:off x="1106063" y="3400160"/>
        <a:ext cx="1335815" cy="836599"/>
      </dsp:txXfrm>
    </dsp:sp>
    <dsp:sp modelId="{83B9437A-DD4E-4965-9384-93A1AFCDCA13}">
      <dsp:nvSpPr>
        <dsp:cNvPr id="0" name=""/>
        <dsp:cNvSpPr/>
      </dsp:nvSpPr>
      <dsp:spPr>
        <a:xfrm>
          <a:off x="1009637" y="464158"/>
          <a:ext cx="3708425" cy="3708425"/>
        </a:xfrm>
        <a:custGeom>
          <a:avLst/>
          <a:gdLst/>
          <a:ahLst/>
          <a:cxnLst/>
          <a:rect l="0" t="0" r="0" b="0"/>
          <a:pathLst>
            <a:path>
              <a:moveTo>
                <a:pt x="309686" y="2878899"/>
              </a:moveTo>
              <a:arcTo wR="1853253" hR="1853253" stAng="8783841" swAng="2196238"/>
            </a:path>
          </a:pathLst>
        </a:custGeom>
        <a:noFill/>
        <a:ln w="6350" cap="flat" cmpd="sng" algn="ctr">
          <a:solidFill>
            <a:srgbClr val="202D3A">
              <a:hueOff val="-8066558"/>
              <a:satOff val="41503"/>
              <a:lumOff val="26324"/>
              <a:alphaOff val="0"/>
            </a:srgbClr>
          </a:solidFill>
          <a:prstDash val="solid"/>
          <a:miter lim="800000"/>
        </a:ln>
        <a:effectLst/>
      </dsp:spPr>
      <dsp:style>
        <a:lnRef idx="1">
          <a:scrgbClr r="0" g="0" b="0"/>
        </a:lnRef>
        <a:fillRef idx="0">
          <a:scrgbClr r="0" g="0" b="0"/>
        </a:fillRef>
        <a:effectRef idx="0">
          <a:scrgbClr r="0" g="0" b="0"/>
        </a:effectRef>
        <a:fontRef idx="minor"/>
      </dsp:style>
    </dsp:sp>
    <dsp:sp modelId="{26432E8C-A373-4230-8455-8077BAAE5B7C}">
      <dsp:nvSpPr>
        <dsp:cNvPr id="0" name=""/>
        <dsp:cNvSpPr/>
      </dsp:nvSpPr>
      <dsp:spPr>
        <a:xfrm>
          <a:off x="387223" y="1281829"/>
          <a:ext cx="1426331" cy="927115"/>
        </a:xfrm>
        <a:prstGeom prst="roundRect">
          <a:avLst/>
        </a:prstGeom>
        <a:solidFill>
          <a:srgbClr val="202D3A">
            <a:hueOff val="-10755410"/>
            <a:satOff val="55337"/>
            <a:lumOff val="3509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Arial Black"/>
              <a:ea typeface="宋体" panose="02010600030101010101" pitchFamily="2" charset="-122"/>
              <a:cs typeface="+mn-cs"/>
            </a:rPr>
            <a:t>绿色园区</a:t>
          </a:r>
        </a:p>
      </dsp:txBody>
      <dsp:txXfrm>
        <a:off x="432481" y="1327087"/>
        <a:ext cx="1335815" cy="836599"/>
      </dsp:txXfrm>
    </dsp:sp>
    <dsp:sp modelId="{FF689B35-C6F2-4236-865C-F526A68B19BF}">
      <dsp:nvSpPr>
        <dsp:cNvPr id="0" name=""/>
        <dsp:cNvSpPr/>
      </dsp:nvSpPr>
      <dsp:spPr>
        <a:xfrm>
          <a:off x="1009637" y="464158"/>
          <a:ext cx="3708425" cy="3708425"/>
        </a:xfrm>
        <a:custGeom>
          <a:avLst/>
          <a:gdLst/>
          <a:ahLst/>
          <a:cxnLst/>
          <a:rect l="0" t="0" r="0" b="0"/>
          <a:pathLst>
            <a:path>
              <a:moveTo>
                <a:pt x="322922" y="807960"/>
              </a:moveTo>
              <a:arcTo wR="1853253" hR="1853253" stAng="12860102" swAng="1961453"/>
            </a:path>
          </a:pathLst>
        </a:custGeom>
        <a:noFill/>
        <a:ln w="6350" cap="flat" cmpd="sng" algn="ctr">
          <a:solidFill>
            <a:srgbClr val="202D3A">
              <a:hueOff val="-10755410"/>
              <a:satOff val="55337"/>
              <a:lumOff val="35099"/>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7502-AB8C-4565-8CF0-93F6D9EAD7A2}">
      <dsp:nvSpPr>
        <dsp:cNvPr id="0" name=""/>
        <dsp:cNvSpPr/>
      </dsp:nvSpPr>
      <dsp:spPr>
        <a:xfrm>
          <a:off x="0" y="694410"/>
          <a:ext cx="10029525" cy="329039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403" tIns="853948" rIns="778403" bIns="142240" numCol="1" spcCol="1270" anchor="t" anchorCtr="0">
          <a:noAutofit/>
        </a:bodyPr>
        <a:lstStyle/>
        <a:p>
          <a:pPr marL="228600" lvl="1" indent="-228600" algn="l" defTabSz="889000">
            <a:lnSpc>
              <a:spcPct val="100000"/>
            </a:lnSpc>
            <a:spcBef>
              <a:spcPct val="0"/>
            </a:spcBef>
            <a:spcAft>
              <a:spcPts val="0"/>
            </a:spcAft>
            <a:buChar char="•"/>
          </a:pPr>
          <a:r>
            <a:rPr lang="zh-CN" altLang="en-US" sz="2000" kern="1200" dirty="0">
              <a:solidFill>
                <a:srgbClr val="7030A0"/>
              </a:solidFill>
              <a:latin typeface="Calibri"/>
              <a:ea typeface="宋体" panose="02010600030101010101" pitchFamily="2" charset="-122"/>
              <a:cs typeface="+mn-cs"/>
            </a:rPr>
            <a:t>将绿色发展理念贯穿于企业建设和生产，积极开展绿色提升改造，创建一批用地集约化、原料无害化、生产洁净化、废物资源化、能源低碳化的绿色工厂，打造一批国家级示范。</a:t>
          </a:r>
        </a:p>
        <a:p>
          <a:pPr marL="228600" lvl="1" indent="-228600" algn="l" defTabSz="889000">
            <a:lnSpc>
              <a:spcPct val="100000"/>
            </a:lnSpc>
            <a:spcBef>
              <a:spcPct val="0"/>
            </a:spcBef>
            <a:spcAft>
              <a:spcPts val="0"/>
            </a:spcAft>
            <a:buNone/>
          </a:pPr>
          <a:endParaRPr lang="zh-CN" altLang="en-US" sz="2000" kern="1200" dirty="0">
            <a:solidFill>
              <a:srgbClr val="7030A0"/>
            </a:solidFill>
            <a:latin typeface="Calibri"/>
            <a:ea typeface="宋体" panose="02010600030101010101" pitchFamily="2" charset="-122"/>
            <a:cs typeface="+mn-cs"/>
          </a:endParaRPr>
        </a:p>
        <a:p>
          <a:pPr marL="228600" lvl="1" indent="-228600" algn="l" defTabSz="889000">
            <a:lnSpc>
              <a:spcPct val="100000"/>
            </a:lnSpc>
            <a:spcBef>
              <a:spcPct val="0"/>
            </a:spcBef>
            <a:spcAft>
              <a:spcPts val="0"/>
            </a:spcAft>
            <a:buChar char="•"/>
          </a:pPr>
          <a:r>
            <a:rPr lang="zh-CN" altLang="en-US" sz="2000" kern="1200" dirty="0">
              <a:solidFill>
                <a:srgbClr val="7030A0"/>
              </a:solidFill>
              <a:latin typeface="Calibri"/>
              <a:ea typeface="宋体" panose="02010600030101010101" pitchFamily="2" charset="-122"/>
              <a:cs typeface="+mn-cs"/>
            </a:rPr>
            <a:t>创建基本要求：独立法人资格，从事实际生产过程的制造业企业；遵守有关法律、法规、政策和标准；相关绩效指标处于行业领先水平；企业具有健全的管理体系。</a:t>
          </a:r>
        </a:p>
      </dsp:txBody>
      <dsp:txXfrm>
        <a:off x="0" y="694410"/>
        <a:ext cx="10029525" cy="3290390"/>
      </dsp:txXfrm>
    </dsp:sp>
    <dsp:sp modelId="{D948DEEE-014F-4806-99C4-5DBCA0BAF41F}">
      <dsp:nvSpPr>
        <dsp:cNvPr id="0" name=""/>
        <dsp:cNvSpPr/>
      </dsp:nvSpPr>
      <dsp:spPr>
        <a:xfrm>
          <a:off x="486873" y="264798"/>
          <a:ext cx="7020667" cy="803737"/>
        </a:xfrm>
        <a:prstGeom prst="roundRect">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365" tIns="0" rIns="265365" bIns="0" numCol="1" spcCol="1270" anchor="ctr" anchorCtr="0">
          <a:noAutofit/>
        </a:bodyPr>
        <a:lstStyle/>
        <a:p>
          <a:pPr marL="0" lvl="0" indent="0" algn="l" defTabSz="1244600">
            <a:lnSpc>
              <a:spcPct val="90000"/>
            </a:lnSpc>
            <a:spcBef>
              <a:spcPct val="0"/>
            </a:spcBef>
            <a:spcAft>
              <a:spcPct val="35000"/>
            </a:spcAft>
            <a:buNone/>
          </a:pPr>
          <a:r>
            <a:rPr lang="en-US" altLang="zh-CN" sz="2800" b="1" kern="1200" dirty="0">
              <a:solidFill>
                <a:sysClr val="windowText" lastClr="000000"/>
              </a:solidFill>
              <a:latin typeface="微软雅黑" panose="020B0503020204020204" pitchFamily="34" charset="-122"/>
              <a:ea typeface="微软雅黑" panose="020B0503020204020204" pitchFamily="34" charset="-122"/>
              <a:cs typeface="+mn-cs"/>
            </a:rPr>
            <a:t> </a:t>
          </a:r>
          <a:r>
            <a:rPr lang="zh-CN" altLang="en-US" sz="2800" b="1" kern="1200" dirty="0">
              <a:solidFill>
                <a:sysClr val="windowText" lastClr="000000"/>
              </a:solidFill>
              <a:latin typeface="宋体" charset="-122"/>
              <a:ea typeface="微软雅黑"/>
              <a:cs typeface="+mn-cs"/>
            </a:rPr>
            <a:t>绿色工厂</a:t>
          </a:r>
          <a:endParaRPr lang="zh-CN" altLang="en-US" sz="2800" b="1" kern="1200" dirty="0">
            <a:solidFill>
              <a:sysClr val="windowText" lastClr="000000"/>
            </a:solidFill>
            <a:latin typeface="Franklin Gothic Medium"/>
            <a:ea typeface="微软雅黑"/>
            <a:cs typeface="+mn-cs"/>
          </a:endParaRPr>
        </a:p>
      </dsp:txBody>
      <dsp:txXfrm>
        <a:off x="526108" y="304033"/>
        <a:ext cx="6942197" cy="725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7502-AB8C-4565-8CF0-93F6D9EAD7A2}">
      <dsp:nvSpPr>
        <dsp:cNvPr id="0" name=""/>
        <dsp:cNvSpPr/>
      </dsp:nvSpPr>
      <dsp:spPr>
        <a:xfrm>
          <a:off x="0" y="642580"/>
          <a:ext cx="10212908" cy="3453975"/>
        </a:xfrm>
        <a:prstGeom prst="rect">
          <a:avLst/>
        </a:prstGeom>
        <a:solidFill>
          <a:sysClr val="window" lastClr="FFFFFF">
            <a:alpha val="90000"/>
            <a:hueOff val="0"/>
            <a:satOff val="0"/>
            <a:lumOff val="0"/>
            <a:alphaOff val="0"/>
          </a:sysClr>
        </a:solidFill>
        <a:ln w="25400" cap="flat" cmpd="sng" algn="ctr">
          <a:solidFill>
            <a:srgbClr val="014C8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2635" tIns="895604" rIns="792635" bIns="142240" numCol="1" spcCol="1270" anchor="t" anchorCtr="0">
          <a:noAutofit/>
        </a:bodyPr>
        <a:lstStyle/>
        <a:p>
          <a:pPr marL="228600" lvl="1" indent="-228600" algn="l" defTabSz="889000">
            <a:lnSpc>
              <a:spcPct val="100000"/>
            </a:lnSpc>
            <a:spcBef>
              <a:spcPct val="0"/>
            </a:spcBef>
            <a:spcAft>
              <a:spcPct val="15000"/>
            </a:spcAft>
            <a:buChar char="•"/>
          </a:pPr>
          <a:r>
            <a:rPr lang="zh-CN" altLang="en-US" sz="2000" kern="1200" dirty="0">
              <a:solidFill>
                <a:srgbClr val="000000">
                  <a:hueOff val="0"/>
                  <a:satOff val="0"/>
                  <a:lumOff val="0"/>
                  <a:alphaOff val="0"/>
                </a:srgbClr>
              </a:solidFill>
              <a:latin typeface="Calibri"/>
              <a:ea typeface="宋体" panose="02010600030101010101" pitchFamily="2" charset="-122"/>
              <a:cs typeface="+mn-cs"/>
            </a:rPr>
            <a:t>将绿色发展理念贯穿于园区规划、空间布局、产业发展、能源利用、资源利用、基础设施、生态环境、运行管理等各方面，引导园区内企业积极开展绿色制造体系建设。</a:t>
          </a:r>
        </a:p>
        <a:p>
          <a:pPr marL="228600" lvl="1" indent="-228600" algn="l" defTabSz="889000">
            <a:lnSpc>
              <a:spcPct val="100000"/>
            </a:lnSpc>
            <a:spcBef>
              <a:spcPct val="0"/>
            </a:spcBef>
            <a:spcAft>
              <a:spcPct val="15000"/>
            </a:spcAft>
            <a:buChar char="•"/>
          </a:pPr>
          <a:endParaRPr lang="zh-CN" altLang="en-US" sz="2000" kern="1200" dirty="0">
            <a:solidFill>
              <a:srgbClr val="000000">
                <a:hueOff val="0"/>
                <a:satOff val="0"/>
                <a:lumOff val="0"/>
                <a:alphaOff val="0"/>
              </a:srgbClr>
            </a:solidFill>
            <a:latin typeface="Calibri"/>
            <a:ea typeface="宋体" panose="02010600030101010101" pitchFamily="2" charset="-122"/>
            <a:cs typeface="+mn-cs"/>
          </a:endParaRPr>
        </a:p>
        <a:p>
          <a:pPr marL="228600" lvl="1" indent="-228600" algn="l" defTabSz="889000">
            <a:lnSpc>
              <a:spcPct val="100000"/>
            </a:lnSpc>
            <a:spcBef>
              <a:spcPct val="0"/>
            </a:spcBef>
            <a:spcAft>
              <a:spcPct val="15000"/>
            </a:spcAft>
            <a:buChar char="•"/>
          </a:pPr>
          <a:r>
            <a:rPr lang="zh-CN" altLang="en-US" sz="2000" kern="1200" dirty="0">
              <a:solidFill>
                <a:srgbClr val="000000">
                  <a:hueOff val="0"/>
                  <a:satOff val="0"/>
                  <a:lumOff val="0"/>
                  <a:alphaOff val="0"/>
                </a:srgbClr>
              </a:solidFill>
              <a:latin typeface="Calibri"/>
              <a:ea typeface="宋体" panose="02010600030101010101" pitchFamily="2" charset="-122"/>
              <a:cs typeface="+mn-cs"/>
            </a:rPr>
            <a:t>创建基本要求：以产品制造、能源供给或服务工业为主园区；完成节能减排指标，碳排放强度持续下降；环境质量达标，园区内企业污染物排放达标；园区建立了履行绿色发展工作职责的专门机构。</a:t>
          </a:r>
        </a:p>
      </dsp:txBody>
      <dsp:txXfrm>
        <a:off x="0" y="642580"/>
        <a:ext cx="10212908" cy="3453975"/>
      </dsp:txXfrm>
    </dsp:sp>
    <dsp:sp modelId="{D948DEEE-014F-4806-99C4-5DBCA0BAF41F}">
      <dsp:nvSpPr>
        <dsp:cNvPr id="0" name=""/>
        <dsp:cNvSpPr/>
      </dsp:nvSpPr>
      <dsp:spPr>
        <a:xfrm>
          <a:off x="500631" y="44673"/>
          <a:ext cx="7149035" cy="1269360"/>
        </a:xfrm>
        <a:prstGeom prst="roundRect">
          <a:avLst/>
        </a:prstGeom>
        <a:solidFill>
          <a:srgbClr val="014C8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17" tIns="0" rIns="270217"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ysClr val="window" lastClr="FFFFFF"/>
              </a:solidFill>
              <a:latin typeface="华文中宋" pitchFamily="2" charset="-122"/>
              <a:ea typeface="华文中宋" pitchFamily="2" charset="-122"/>
              <a:cs typeface="+mn-cs"/>
            </a:rPr>
            <a:t>绿色园区</a:t>
          </a:r>
        </a:p>
      </dsp:txBody>
      <dsp:txXfrm>
        <a:off x="562596" y="106638"/>
        <a:ext cx="7025105"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7502-AB8C-4565-8CF0-93F6D9EAD7A2}">
      <dsp:nvSpPr>
        <dsp:cNvPr id="0" name=""/>
        <dsp:cNvSpPr/>
      </dsp:nvSpPr>
      <dsp:spPr>
        <a:xfrm>
          <a:off x="0" y="694410"/>
          <a:ext cx="9898779" cy="3290390"/>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8255" tIns="853948" rIns="768255" bIns="142240" numCol="1" spcCol="1270" anchor="t" anchorCtr="0">
          <a:noAutofit/>
        </a:bodyPr>
        <a:lstStyle/>
        <a:p>
          <a:pPr marL="228600" lvl="1" indent="-228600" algn="l" defTabSz="889000">
            <a:lnSpc>
              <a:spcPct val="100000"/>
            </a:lnSpc>
            <a:spcBef>
              <a:spcPct val="0"/>
            </a:spcBef>
            <a:spcAft>
              <a:spcPts val="0"/>
            </a:spcAft>
            <a:buChar char="•"/>
          </a:pPr>
          <a:r>
            <a:rPr lang="zh-CN" altLang="en-US" sz="2000" kern="1200" dirty="0">
              <a:solidFill>
                <a:srgbClr val="0070C0"/>
              </a:solidFill>
              <a:latin typeface="Calibri"/>
              <a:ea typeface="宋体" panose="02010600030101010101" pitchFamily="2" charset="-122"/>
              <a:cs typeface="+mn-cs"/>
            </a:rPr>
            <a:t>绿色供应链管理企业：在</a:t>
          </a:r>
          <a:r>
            <a:rPr lang="zh-CN" altLang="en-US" sz="2000" kern="1200" dirty="0">
              <a:solidFill>
                <a:srgbClr val="0070C0"/>
              </a:solidFill>
            </a:rPr>
            <a:t>行业龙头企业或供应链环节关键企业中，加强产品设计、原料采购、生产、运输、储存、销售、使用、回收和报废处理的全过程管理，带动上下游供应链整体绿色发展。</a:t>
          </a:r>
          <a:endParaRPr lang="zh-CN" altLang="en-US" sz="2000" kern="1200" dirty="0">
            <a:solidFill>
              <a:srgbClr val="0070C0"/>
            </a:solidFill>
            <a:latin typeface="Calibri"/>
            <a:ea typeface="宋体" panose="02010600030101010101" pitchFamily="2" charset="-122"/>
            <a:cs typeface="+mn-cs"/>
          </a:endParaRPr>
        </a:p>
        <a:p>
          <a:pPr marL="228600" lvl="1" indent="-228600" algn="l" defTabSz="889000">
            <a:lnSpc>
              <a:spcPct val="100000"/>
            </a:lnSpc>
            <a:spcBef>
              <a:spcPct val="0"/>
            </a:spcBef>
            <a:spcAft>
              <a:spcPts val="0"/>
            </a:spcAft>
            <a:buNone/>
          </a:pPr>
          <a:endParaRPr lang="zh-CN" altLang="en-US" sz="2000" kern="1200" dirty="0">
            <a:solidFill>
              <a:srgbClr val="0070C0"/>
            </a:solidFill>
            <a:latin typeface="Calibri"/>
            <a:ea typeface="宋体" panose="02010600030101010101" pitchFamily="2" charset="-122"/>
            <a:cs typeface="+mn-cs"/>
          </a:endParaRPr>
        </a:p>
        <a:p>
          <a:pPr marL="228600" lvl="1" indent="-228600" algn="l" defTabSz="889000">
            <a:lnSpc>
              <a:spcPct val="100000"/>
            </a:lnSpc>
            <a:spcBef>
              <a:spcPct val="0"/>
            </a:spcBef>
            <a:spcAft>
              <a:spcPts val="0"/>
            </a:spcAft>
            <a:buChar char="•"/>
          </a:pPr>
          <a:r>
            <a:rPr lang="zh-CN" altLang="en-US" sz="2000" kern="1200" dirty="0">
              <a:solidFill>
                <a:srgbClr val="0070C0"/>
              </a:solidFill>
              <a:latin typeface="Calibri"/>
              <a:ea typeface="宋体" panose="02010600030101010101" pitchFamily="2" charset="-122"/>
              <a:cs typeface="+mn-cs"/>
            </a:rPr>
            <a:t>创建基本要求：遵守法律法规；行业内有较强的影响力；拥有数量众多的供应商，建立完善的供应商管理体系。</a:t>
          </a:r>
        </a:p>
      </dsp:txBody>
      <dsp:txXfrm>
        <a:off x="0" y="694410"/>
        <a:ext cx="9898779" cy="3290390"/>
      </dsp:txXfrm>
    </dsp:sp>
    <dsp:sp modelId="{D948DEEE-014F-4806-99C4-5DBCA0BAF41F}">
      <dsp:nvSpPr>
        <dsp:cNvPr id="0" name=""/>
        <dsp:cNvSpPr/>
      </dsp:nvSpPr>
      <dsp:spPr>
        <a:xfrm>
          <a:off x="480526" y="264798"/>
          <a:ext cx="6929145" cy="803737"/>
        </a:xfrm>
        <a:prstGeom prst="roundRect">
          <a:avLst/>
        </a:prstGeom>
        <a:solidFill>
          <a:srgbClr val="92D05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905" tIns="0" rIns="261905"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ysClr val="windowText" lastClr="000000"/>
              </a:solidFill>
              <a:latin typeface="宋体" charset="-122"/>
              <a:ea typeface="微软雅黑"/>
              <a:cs typeface="+mn-cs"/>
            </a:rPr>
            <a:t>绿色供应链管理企业</a:t>
          </a:r>
        </a:p>
      </dsp:txBody>
      <dsp:txXfrm>
        <a:off x="519761" y="304033"/>
        <a:ext cx="6850675" cy="725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3F95F-A169-407B-A023-FCD86EE5F1FD}">
      <dsp:nvSpPr>
        <dsp:cNvPr id="0" name=""/>
        <dsp:cNvSpPr/>
      </dsp:nvSpPr>
      <dsp:spPr>
        <a:xfrm>
          <a:off x="0" y="771"/>
          <a:ext cx="4636470" cy="559611"/>
        </a:xfrm>
        <a:prstGeom prst="roundRect">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每年年初报送数据指标</a:t>
          </a:r>
          <a:endParaRPr lang="zh-CN" altLang="en-US" sz="2000" kern="1200" dirty="0">
            <a:solidFill>
              <a:prstClr val="black"/>
            </a:solidFill>
            <a:latin typeface="华文中宋" pitchFamily="2" charset="-122"/>
            <a:ea typeface="华文中宋" pitchFamily="2" charset="-122"/>
            <a:cs typeface="+mn-cs"/>
          </a:endParaRPr>
        </a:p>
      </dsp:txBody>
      <dsp:txXfrm>
        <a:off x="27318" y="28089"/>
        <a:ext cx="4581834" cy="504975"/>
      </dsp:txXfrm>
    </dsp:sp>
    <dsp:sp modelId="{EBDB7DF5-42D8-44F6-B8AE-328502BE6370}">
      <dsp:nvSpPr>
        <dsp:cNvPr id="0" name=""/>
        <dsp:cNvSpPr/>
      </dsp:nvSpPr>
      <dsp:spPr>
        <a:xfrm>
          <a:off x="0" y="573791"/>
          <a:ext cx="4636470" cy="559611"/>
        </a:xfrm>
        <a:prstGeom prst="roundRect">
          <a:avLst/>
        </a:prstGeom>
        <a:gradFill rotWithShape="0">
          <a:gsLst>
            <a:gs pos="0">
              <a:srgbClr val="FFC000">
                <a:hueOff val="2450223"/>
                <a:satOff val="-10194"/>
                <a:lumOff val="2402"/>
                <a:alphaOff val="0"/>
                <a:lumMod val="110000"/>
                <a:satMod val="105000"/>
                <a:tint val="67000"/>
              </a:srgbClr>
            </a:gs>
            <a:gs pos="50000">
              <a:srgbClr val="FFC000">
                <a:hueOff val="2450223"/>
                <a:satOff val="-10194"/>
                <a:lumOff val="2402"/>
                <a:alphaOff val="0"/>
                <a:lumMod val="105000"/>
                <a:satMod val="103000"/>
                <a:tint val="73000"/>
              </a:srgbClr>
            </a:gs>
            <a:gs pos="100000">
              <a:srgbClr val="FFC000">
                <a:hueOff val="2450223"/>
                <a:satOff val="-10194"/>
                <a:lumOff val="240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1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三年一复核</a:t>
          </a:r>
          <a:endParaRPr lang="zh-CN" altLang="en-US" sz="2000" kern="1200" dirty="0">
            <a:solidFill>
              <a:prstClr val="black"/>
            </a:solidFill>
            <a:latin typeface="华文中宋" pitchFamily="2" charset="-122"/>
            <a:ea typeface="华文中宋" pitchFamily="2" charset="-122"/>
            <a:cs typeface="+mn-cs"/>
          </a:endParaRPr>
        </a:p>
      </dsp:txBody>
      <dsp:txXfrm>
        <a:off x="27318" y="601109"/>
        <a:ext cx="4581834" cy="504975"/>
      </dsp:txXfrm>
    </dsp:sp>
    <dsp:sp modelId="{07D760AF-5F9D-4CF9-970E-ABB941598D02}">
      <dsp:nvSpPr>
        <dsp:cNvPr id="0" name=""/>
        <dsp:cNvSpPr/>
      </dsp:nvSpPr>
      <dsp:spPr>
        <a:xfrm>
          <a:off x="0" y="1146158"/>
          <a:ext cx="4636470" cy="559611"/>
        </a:xfrm>
        <a:prstGeom prst="roundRect">
          <a:avLst/>
        </a:prstGeom>
        <a:gradFill rotWithShape="0">
          <a:gsLst>
            <a:gs pos="0">
              <a:srgbClr val="FFC000">
                <a:hueOff val="4900445"/>
                <a:satOff val="-20388"/>
                <a:lumOff val="4804"/>
                <a:alphaOff val="0"/>
                <a:lumMod val="110000"/>
                <a:satMod val="105000"/>
                <a:tint val="67000"/>
              </a:srgbClr>
            </a:gs>
            <a:gs pos="50000">
              <a:srgbClr val="FFC000">
                <a:hueOff val="4900445"/>
                <a:satOff val="-20388"/>
                <a:lumOff val="4804"/>
                <a:alphaOff val="0"/>
                <a:lumMod val="105000"/>
                <a:satMod val="103000"/>
                <a:tint val="73000"/>
              </a:srgbClr>
            </a:gs>
            <a:gs pos="100000">
              <a:srgbClr val="FFC000">
                <a:hueOff val="4900445"/>
                <a:satOff val="-20388"/>
                <a:lumOff val="480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五年一评估</a:t>
          </a:r>
          <a:endParaRPr lang="zh-CN" altLang="en-US" sz="2000" kern="1200" dirty="0">
            <a:solidFill>
              <a:prstClr val="black"/>
            </a:solidFill>
            <a:latin typeface="华文中宋" pitchFamily="2" charset="-122"/>
            <a:ea typeface="华文中宋" pitchFamily="2" charset="-122"/>
            <a:cs typeface="+mn-cs"/>
          </a:endParaRPr>
        </a:p>
      </dsp:txBody>
      <dsp:txXfrm>
        <a:off x="27318" y="1173476"/>
        <a:ext cx="4581834" cy="504975"/>
      </dsp:txXfrm>
    </dsp:sp>
    <dsp:sp modelId="{0E6A2A34-BAAA-4675-B4B9-78208310E463}">
      <dsp:nvSpPr>
        <dsp:cNvPr id="0" name=""/>
        <dsp:cNvSpPr/>
      </dsp:nvSpPr>
      <dsp:spPr>
        <a:xfrm>
          <a:off x="0" y="1721560"/>
          <a:ext cx="4636470" cy="559611"/>
        </a:xfrm>
        <a:prstGeom prst="roundRect">
          <a:avLst/>
        </a:prstGeom>
        <a:gradFill rotWithShape="0">
          <a:gsLst>
            <a:gs pos="0">
              <a:srgbClr val="FFC000">
                <a:hueOff val="7350668"/>
                <a:satOff val="-30583"/>
                <a:lumOff val="7206"/>
                <a:alphaOff val="0"/>
                <a:lumMod val="110000"/>
                <a:satMod val="105000"/>
                <a:tint val="67000"/>
              </a:srgbClr>
            </a:gs>
            <a:gs pos="50000">
              <a:srgbClr val="FFC000">
                <a:hueOff val="7350668"/>
                <a:satOff val="-30583"/>
                <a:lumOff val="7206"/>
                <a:alphaOff val="0"/>
                <a:lumMod val="105000"/>
                <a:satMod val="103000"/>
                <a:tint val="73000"/>
              </a:srgbClr>
            </a:gs>
            <a:gs pos="100000">
              <a:srgbClr val="FFC000">
                <a:hueOff val="7350668"/>
                <a:satOff val="-30583"/>
                <a:lumOff val="7206"/>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示范名单动态调整</a:t>
          </a:r>
          <a:endParaRPr lang="zh-CN" altLang="en-US" sz="2000" kern="1200" dirty="0">
            <a:solidFill>
              <a:prstClr val="black"/>
            </a:solidFill>
            <a:latin typeface="华文中宋" pitchFamily="2" charset="-122"/>
            <a:ea typeface="华文中宋" pitchFamily="2" charset="-122"/>
            <a:cs typeface="+mn-cs"/>
          </a:endParaRPr>
        </a:p>
      </dsp:txBody>
      <dsp:txXfrm>
        <a:off x="27318" y="1748878"/>
        <a:ext cx="4581834" cy="504975"/>
      </dsp:txXfrm>
    </dsp:sp>
    <dsp:sp modelId="{ED2D5393-0D3B-428D-9DBF-6791D1199714}">
      <dsp:nvSpPr>
        <dsp:cNvPr id="0" name=""/>
        <dsp:cNvSpPr/>
      </dsp:nvSpPr>
      <dsp:spPr>
        <a:xfrm>
          <a:off x="0" y="2292316"/>
          <a:ext cx="4636470" cy="559611"/>
        </a:xfrm>
        <a:prstGeom prst="roundRect">
          <a:avLst/>
        </a:prstGeom>
        <a:gradFill rotWithShape="0">
          <a:gsLst>
            <a:gs pos="0">
              <a:srgbClr val="FFC000">
                <a:hueOff val="9800891"/>
                <a:satOff val="-40777"/>
                <a:lumOff val="9608"/>
                <a:alphaOff val="0"/>
                <a:lumMod val="110000"/>
                <a:satMod val="105000"/>
                <a:tint val="67000"/>
              </a:srgbClr>
            </a:gs>
            <a:gs pos="50000">
              <a:srgbClr val="FFC000">
                <a:hueOff val="9800891"/>
                <a:satOff val="-40777"/>
                <a:lumOff val="9608"/>
                <a:alphaOff val="0"/>
                <a:lumMod val="105000"/>
                <a:satMod val="103000"/>
                <a:tint val="73000"/>
              </a:srgbClr>
            </a:gs>
            <a:gs pos="100000">
              <a:srgbClr val="FFC000">
                <a:hueOff val="9800891"/>
                <a:satOff val="-40777"/>
                <a:lumOff val="960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rgbClr val="000000"/>
              </a:solidFill>
              <a:latin typeface="Calibri"/>
              <a:ea typeface="宋体" panose="02010600030101010101" pitchFamily="2" charset="-122"/>
              <a:cs typeface="+mn-cs"/>
            </a:rPr>
            <a:t>鼓励每年发布绿色发展报告</a:t>
          </a:r>
          <a:endParaRPr lang="zh-CN" altLang="en-US" sz="2000" kern="1200" dirty="0">
            <a:solidFill>
              <a:prstClr val="black"/>
            </a:solidFill>
            <a:latin typeface="华文中宋" pitchFamily="2" charset="-122"/>
            <a:ea typeface="华文中宋" pitchFamily="2" charset="-122"/>
            <a:cs typeface="+mn-cs"/>
          </a:endParaRPr>
        </a:p>
      </dsp:txBody>
      <dsp:txXfrm>
        <a:off x="27318" y="2319634"/>
        <a:ext cx="4581834" cy="504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1D7B2-14E6-42C6-B40D-A19784631DE7}">
      <dsp:nvSpPr>
        <dsp:cNvPr id="0" name=""/>
        <dsp:cNvSpPr/>
      </dsp:nvSpPr>
      <dsp:spPr>
        <a:xfrm>
          <a:off x="-4698403" y="-720229"/>
          <a:ext cx="5596441" cy="5596441"/>
        </a:xfrm>
        <a:prstGeom prst="blockArc">
          <a:avLst>
            <a:gd name="adj1" fmla="val 18900000"/>
            <a:gd name="adj2" fmla="val 2700000"/>
            <a:gd name="adj3" fmla="val 386"/>
          </a:avLst>
        </a:pr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36281BC-918C-4737-90DE-C902BBDBF0BC}">
      <dsp:nvSpPr>
        <dsp:cNvPr id="0" name=""/>
        <dsp:cNvSpPr/>
      </dsp:nvSpPr>
      <dsp:spPr>
        <a:xfrm>
          <a:off x="393038" y="259665"/>
          <a:ext cx="8013440"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483"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ysClr val="windowText" lastClr="000000"/>
              </a:solidFill>
              <a:latin typeface="Calibri"/>
              <a:ea typeface="宋体" panose="02010600030101010101" pitchFamily="2" charset="-122"/>
              <a:cs typeface="+mn-cs"/>
            </a:rPr>
            <a:t>生产、处置或储存能力增大</a:t>
          </a:r>
          <a:r>
            <a:rPr lang="en-US" sz="2400" b="1" kern="1200" dirty="0">
              <a:solidFill>
                <a:sysClr val="windowText" lastClr="000000"/>
              </a:solidFill>
              <a:latin typeface="Calibri"/>
              <a:ea typeface="+mn-ea"/>
              <a:cs typeface="+mn-cs"/>
            </a:rPr>
            <a:t>30%</a:t>
          </a:r>
          <a:r>
            <a:rPr lang="zh-CN" altLang="en-US" sz="2400" kern="1200" dirty="0">
              <a:solidFill>
                <a:sysClr val="windowText" lastClr="000000"/>
              </a:solidFill>
              <a:latin typeface="Calibri"/>
              <a:ea typeface="宋体" panose="02010600030101010101" pitchFamily="2" charset="-122"/>
              <a:cs typeface="+mn-cs"/>
            </a:rPr>
            <a:t>及以上的</a:t>
          </a:r>
          <a:endParaRPr lang="zh-CN" altLang="en-US" sz="2400" b="0" kern="1200" dirty="0">
            <a:solidFill>
              <a:sysClr val="windowText" lastClr="000000"/>
            </a:solidFill>
            <a:latin typeface="华文中宋" pitchFamily="2" charset="-122"/>
            <a:ea typeface="华文中宋" pitchFamily="2" charset="-122"/>
            <a:cs typeface="+mn-cs"/>
          </a:endParaRPr>
        </a:p>
      </dsp:txBody>
      <dsp:txXfrm>
        <a:off x="393038" y="259665"/>
        <a:ext cx="8013440" cy="519664"/>
      </dsp:txXfrm>
    </dsp:sp>
    <dsp:sp modelId="{A7636526-3E34-447D-BABE-1D8951A5C318}">
      <dsp:nvSpPr>
        <dsp:cNvPr id="0" name=""/>
        <dsp:cNvSpPr/>
      </dsp:nvSpPr>
      <dsp:spPr>
        <a:xfrm>
          <a:off x="68247" y="194707"/>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FAC380C0-847E-44EB-830F-AB870765F766}">
      <dsp:nvSpPr>
        <dsp:cNvPr id="0" name=""/>
        <dsp:cNvSpPr/>
      </dsp:nvSpPr>
      <dsp:spPr>
        <a:xfrm>
          <a:off x="765414" y="1038912"/>
          <a:ext cx="7641064"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483"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ysClr val="windowText" lastClr="000000"/>
              </a:solidFill>
              <a:latin typeface="Calibri"/>
              <a:ea typeface="宋体" panose="02010600030101010101" pitchFamily="2" charset="-122"/>
              <a:cs typeface="+mn-cs"/>
            </a:rPr>
            <a:t>废水第</a:t>
          </a:r>
          <a:r>
            <a:rPr lang="zh-CN" altLang="en-US" sz="2400" b="1" kern="1200" dirty="0">
              <a:solidFill>
                <a:sysClr val="windowText" lastClr="000000"/>
              </a:solidFill>
              <a:latin typeface="Calibri"/>
              <a:ea typeface="宋体" panose="02010600030101010101" pitchFamily="2" charset="-122"/>
              <a:cs typeface="+mn-cs"/>
            </a:rPr>
            <a:t>一类污染物</a:t>
          </a:r>
          <a:r>
            <a:rPr lang="zh-CN" altLang="en-US" sz="2400" kern="1200" dirty="0">
              <a:solidFill>
                <a:sysClr val="windowText" lastClr="000000"/>
              </a:solidFill>
              <a:latin typeface="Calibri"/>
              <a:ea typeface="宋体" panose="02010600030101010101" pitchFamily="2" charset="-122"/>
              <a:cs typeface="+mn-cs"/>
            </a:rPr>
            <a:t>排放量增加</a:t>
          </a:r>
          <a:endParaRPr lang="zh-CN" altLang="en-US" sz="2400" b="0" kern="1200" dirty="0">
            <a:solidFill>
              <a:sysClr val="windowText" lastClr="000000"/>
            </a:solidFill>
            <a:latin typeface="华文中宋" pitchFamily="2" charset="-122"/>
            <a:ea typeface="华文中宋" pitchFamily="2" charset="-122"/>
            <a:cs typeface="+mn-cs"/>
          </a:endParaRPr>
        </a:p>
      </dsp:txBody>
      <dsp:txXfrm>
        <a:off x="765414" y="1038912"/>
        <a:ext cx="7641064" cy="519664"/>
      </dsp:txXfrm>
    </dsp:sp>
    <dsp:sp modelId="{9B65B24E-344F-4C72-A1A0-3E9326050917}">
      <dsp:nvSpPr>
        <dsp:cNvPr id="0" name=""/>
        <dsp:cNvSpPr/>
      </dsp:nvSpPr>
      <dsp:spPr>
        <a:xfrm>
          <a:off x="440624" y="973954"/>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2B36669D-803E-49A0-B0B6-7B5DA2ECBF7B}">
      <dsp:nvSpPr>
        <dsp:cNvPr id="0" name=""/>
        <dsp:cNvSpPr/>
      </dsp:nvSpPr>
      <dsp:spPr>
        <a:xfrm>
          <a:off x="879703" y="1818159"/>
          <a:ext cx="7526775"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483"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ysClr val="windowText" lastClr="000000"/>
              </a:solidFill>
              <a:latin typeface="Calibri"/>
              <a:ea typeface="宋体" panose="02010600030101010101" pitchFamily="2" charset="-122"/>
              <a:cs typeface="+mn-cs"/>
            </a:rPr>
            <a:t>污染物排放量增加</a:t>
          </a:r>
          <a:r>
            <a:rPr lang="en-US" sz="2400" b="1" kern="1200" dirty="0">
              <a:solidFill>
                <a:sysClr val="windowText" lastClr="000000"/>
              </a:solidFill>
              <a:latin typeface="Calibri"/>
              <a:ea typeface="+mn-ea"/>
              <a:cs typeface="+mn-cs"/>
            </a:rPr>
            <a:t>10%</a:t>
          </a:r>
          <a:r>
            <a:rPr lang="zh-CN" altLang="en-US" sz="2400" kern="1200" dirty="0">
              <a:solidFill>
                <a:sysClr val="windowText" lastClr="000000"/>
              </a:solidFill>
              <a:latin typeface="Calibri"/>
              <a:ea typeface="宋体" panose="02010600030101010101" pitchFamily="2" charset="-122"/>
              <a:cs typeface="+mn-cs"/>
            </a:rPr>
            <a:t>及以上</a:t>
          </a:r>
          <a:endParaRPr lang="zh-CN" altLang="en-US" sz="2400" b="0" kern="1200" dirty="0">
            <a:solidFill>
              <a:sysClr val="windowText" lastClr="000000"/>
            </a:solidFill>
            <a:latin typeface="华文中宋" pitchFamily="2" charset="-122"/>
            <a:ea typeface="华文中宋" pitchFamily="2" charset="-122"/>
            <a:cs typeface="+mn-cs"/>
          </a:endParaRPr>
        </a:p>
      </dsp:txBody>
      <dsp:txXfrm>
        <a:off x="879703" y="1818159"/>
        <a:ext cx="7526775" cy="519664"/>
      </dsp:txXfrm>
    </dsp:sp>
    <dsp:sp modelId="{5394AED9-A967-4340-B66D-A0EC1A75F176}">
      <dsp:nvSpPr>
        <dsp:cNvPr id="0" name=""/>
        <dsp:cNvSpPr/>
      </dsp:nvSpPr>
      <dsp:spPr>
        <a:xfrm>
          <a:off x="554913" y="1753201"/>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E13AEB16-4D91-4C49-B1D0-7E39FA765CA2}">
      <dsp:nvSpPr>
        <dsp:cNvPr id="0" name=""/>
        <dsp:cNvSpPr/>
      </dsp:nvSpPr>
      <dsp:spPr>
        <a:xfrm>
          <a:off x="765414" y="2597406"/>
          <a:ext cx="7641064"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483"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ysClr val="windowText" lastClr="000000"/>
              </a:solidFill>
              <a:latin typeface="Calibri"/>
              <a:ea typeface="宋体" panose="02010600030101010101" pitchFamily="2" charset="-122"/>
              <a:cs typeface="+mn-cs"/>
            </a:rPr>
            <a:t>新增废气主要排放口，排气筒高度降低</a:t>
          </a:r>
          <a:r>
            <a:rPr lang="en-US" sz="2400" b="1" kern="1200" dirty="0">
              <a:solidFill>
                <a:sysClr val="windowText" lastClr="000000"/>
              </a:solidFill>
              <a:latin typeface="Calibri"/>
              <a:ea typeface="+mn-ea"/>
              <a:cs typeface="+mn-cs"/>
            </a:rPr>
            <a:t>10%</a:t>
          </a:r>
          <a:r>
            <a:rPr lang="zh-CN" altLang="en-US" sz="2400" kern="1200" dirty="0">
              <a:solidFill>
                <a:sysClr val="windowText" lastClr="000000"/>
              </a:solidFill>
              <a:latin typeface="Calibri"/>
              <a:ea typeface="宋体" panose="02010600030101010101" pitchFamily="2" charset="-122"/>
              <a:cs typeface="+mn-cs"/>
            </a:rPr>
            <a:t>及以上</a:t>
          </a:r>
          <a:endParaRPr lang="zh-CN" altLang="en-US" sz="2400" b="0" kern="1200" dirty="0">
            <a:solidFill>
              <a:sysClr val="windowText" lastClr="000000"/>
            </a:solidFill>
            <a:latin typeface="华文中宋" pitchFamily="2" charset="-122"/>
            <a:ea typeface="华文中宋" pitchFamily="2" charset="-122"/>
            <a:cs typeface="+mn-cs"/>
          </a:endParaRPr>
        </a:p>
      </dsp:txBody>
      <dsp:txXfrm>
        <a:off x="765414" y="2597406"/>
        <a:ext cx="7641064" cy="519664"/>
      </dsp:txXfrm>
    </dsp:sp>
    <dsp:sp modelId="{9CE66419-4065-48E6-ACD9-6368BDC879F0}">
      <dsp:nvSpPr>
        <dsp:cNvPr id="0" name=""/>
        <dsp:cNvSpPr/>
      </dsp:nvSpPr>
      <dsp:spPr>
        <a:xfrm>
          <a:off x="440624" y="2532448"/>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CDFCF91D-E466-4D00-9C9F-1E94A60369A7}">
      <dsp:nvSpPr>
        <dsp:cNvPr id="0" name=""/>
        <dsp:cNvSpPr/>
      </dsp:nvSpPr>
      <dsp:spPr>
        <a:xfrm>
          <a:off x="393038" y="3376653"/>
          <a:ext cx="8013440" cy="519664"/>
        </a:xfrm>
        <a:prstGeom prst="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483" tIns="60960" rIns="60960" bIns="60960" numCol="1" spcCol="1270" anchor="ctr" anchorCtr="0">
          <a:noAutofit/>
        </a:bodyPr>
        <a:lstStyle/>
        <a:p>
          <a:pPr marL="0" lvl="0" indent="0" algn="l" defTabSz="1066800">
            <a:lnSpc>
              <a:spcPct val="90000"/>
            </a:lnSpc>
            <a:spcBef>
              <a:spcPct val="0"/>
            </a:spcBef>
            <a:spcAft>
              <a:spcPct val="35000"/>
            </a:spcAft>
            <a:buNone/>
          </a:pPr>
          <a:r>
            <a:rPr lang="zh-CN" altLang="en-US" sz="2400" kern="1200" dirty="0">
              <a:solidFill>
                <a:sysClr val="windowText" lastClr="000000"/>
              </a:solidFill>
              <a:latin typeface="Calibri"/>
              <a:ea typeface="宋体" panose="02010600030101010101" pitchFamily="2" charset="-122"/>
              <a:cs typeface="+mn-cs"/>
            </a:rPr>
            <a:t>固体废物处置由委外单位利用处置改为</a:t>
          </a:r>
          <a:r>
            <a:rPr lang="zh-CN" altLang="en-US" sz="2400" b="1" kern="1200" dirty="0">
              <a:solidFill>
                <a:sysClr val="windowText" lastClr="000000"/>
              </a:solidFill>
              <a:latin typeface="Calibri"/>
              <a:ea typeface="宋体" panose="02010600030101010101" pitchFamily="2" charset="-122"/>
              <a:cs typeface="+mn-cs"/>
            </a:rPr>
            <a:t>自行利用</a:t>
          </a:r>
          <a:r>
            <a:rPr lang="zh-CN" altLang="en-US" sz="2400" kern="1200" dirty="0">
              <a:solidFill>
                <a:sysClr val="windowText" lastClr="000000"/>
              </a:solidFill>
              <a:latin typeface="Calibri"/>
              <a:ea typeface="宋体" panose="02010600030101010101" pitchFamily="2" charset="-122"/>
              <a:cs typeface="+mn-cs"/>
            </a:rPr>
            <a:t>处置的</a:t>
          </a:r>
          <a:endParaRPr lang="zh-CN" altLang="en-US" sz="2400" b="0" kern="1200" dirty="0">
            <a:solidFill>
              <a:sysClr val="windowText" lastClr="000000"/>
            </a:solidFill>
            <a:latin typeface="华文中宋" pitchFamily="2" charset="-122"/>
            <a:ea typeface="华文中宋" pitchFamily="2" charset="-122"/>
            <a:cs typeface="+mn-cs"/>
          </a:endParaRPr>
        </a:p>
      </dsp:txBody>
      <dsp:txXfrm>
        <a:off x="393038" y="3376653"/>
        <a:ext cx="8013440" cy="519664"/>
      </dsp:txXfrm>
    </dsp:sp>
    <dsp:sp modelId="{4347A8AB-EF24-4CDE-923A-761606EC62ED}">
      <dsp:nvSpPr>
        <dsp:cNvPr id="0" name=""/>
        <dsp:cNvSpPr/>
      </dsp:nvSpPr>
      <dsp:spPr>
        <a:xfrm>
          <a:off x="68247" y="3311695"/>
          <a:ext cx="649580" cy="649580"/>
        </a:xfrm>
        <a:prstGeom prst="ellipse">
          <a:avLst/>
        </a:prstGeom>
        <a:gradFill rotWithShape="0">
          <a:gsLst>
            <a:gs pos="0">
              <a:sysClr val="window" lastClr="FFFFFF">
                <a:hueOff val="0"/>
                <a:satOff val="0"/>
                <a:lumOff val="0"/>
                <a:alphaOff val="0"/>
                <a:lumMod val="110000"/>
                <a:satMod val="105000"/>
                <a:tint val="67000"/>
              </a:sysClr>
            </a:gs>
            <a:gs pos="50000">
              <a:sysClr val="window" lastClr="FFFFFF">
                <a:hueOff val="0"/>
                <a:satOff val="0"/>
                <a:lumOff val="0"/>
                <a:alphaOff val="0"/>
                <a:lumMod val="105000"/>
                <a:satMod val="103000"/>
                <a:tint val="73000"/>
              </a:sysClr>
            </a:gs>
            <a:gs pos="100000">
              <a:sysClr val="window" lastClr="FFFFFF">
                <a:hueOff val="0"/>
                <a:satOff val="0"/>
                <a:lumOff val="0"/>
                <a:alphaOff val="0"/>
                <a:lumMod val="105000"/>
                <a:satMod val="109000"/>
                <a:tint val="81000"/>
              </a:sysClr>
            </a:gs>
          </a:gsLst>
          <a:lin ang="5400000" scaled="0"/>
        </a:gradFill>
        <a:ln w="6350" cap="flat" cmpd="sng" algn="ctr">
          <a:solidFill>
            <a:srgbClr val="5B9BD5">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7502-AB8C-4565-8CF0-93F6D9EAD7A2}">
      <dsp:nvSpPr>
        <dsp:cNvPr id="0" name=""/>
        <dsp:cNvSpPr/>
      </dsp:nvSpPr>
      <dsp:spPr>
        <a:xfrm>
          <a:off x="0" y="276474"/>
          <a:ext cx="9732498" cy="3130218"/>
        </a:xfrm>
        <a:prstGeom prst="rect">
          <a:avLst/>
        </a:prstGeom>
        <a:solidFill>
          <a:sysClr val="window" lastClr="FFFFFF">
            <a:alpha val="90000"/>
            <a:hueOff val="0"/>
            <a:satOff val="0"/>
            <a:lumOff val="0"/>
            <a:alphaOff val="0"/>
          </a:sysClr>
        </a:solidFill>
        <a:ln w="25400" cap="flat" cmpd="sng" algn="ctr">
          <a:solidFill>
            <a:srgbClr val="012E5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350" tIns="142797" rIns="755350" bIns="128016" numCol="1" spcCol="1270" anchor="t" anchorCtr="0">
          <a:noAutofit/>
        </a:bodyPr>
        <a:lstStyle/>
        <a:p>
          <a:pPr marL="171450" lvl="1" indent="-171450" algn="l" defTabSz="800100">
            <a:lnSpc>
              <a:spcPct val="120000"/>
            </a:lnSpc>
            <a:spcBef>
              <a:spcPct val="0"/>
            </a:spcBef>
            <a:spcAft>
              <a:spcPct val="15000"/>
            </a:spcAft>
            <a:buChar char="•"/>
          </a:pPr>
          <a:endParaRPr lang="zh-CN" altLang="en-US" sz="1800" kern="1200" dirty="0">
            <a:solidFill>
              <a:sysClr val="windowText" lastClr="000000">
                <a:hueOff val="0"/>
                <a:satOff val="0"/>
                <a:lumOff val="0"/>
                <a:alphaOff val="0"/>
              </a:sysClr>
            </a:solidFill>
            <a:latin typeface="华文中宋" pitchFamily="2" charset="-122"/>
            <a:ea typeface="华文中宋" pitchFamily="2" charset="-122"/>
            <a:cs typeface="+mn-cs"/>
          </a:endParaRPr>
        </a:p>
        <a:p>
          <a:pPr marL="228600" lvl="1" indent="-228600" algn="l" defTabSz="889000">
            <a:lnSpc>
              <a:spcPct val="120000"/>
            </a:lnSpc>
            <a:spcBef>
              <a:spcPct val="0"/>
            </a:spcBef>
            <a:spcAft>
              <a:spcPct val="15000"/>
            </a:spcAft>
            <a:buChar char="•"/>
          </a:pPr>
          <a:r>
            <a:rPr lang="zh-CN" altLang="en-US" sz="2000" kern="1200" dirty="0">
              <a:solidFill>
                <a:srgbClr val="00B0F0"/>
              </a:solidFill>
              <a:latin typeface="华文中宋" pitchFamily="2" charset="-122"/>
              <a:ea typeface="华文中宋" pitchFamily="2" charset="-122"/>
              <a:cs typeface="+mn-cs"/>
            </a:rPr>
            <a:t>低挥发性有机化合物含量涂料产品技术要求</a:t>
          </a:r>
          <a:r>
            <a:rPr lang="en-US" sz="2000" kern="1200" dirty="0">
              <a:solidFill>
                <a:srgbClr val="00B0F0"/>
              </a:solidFill>
              <a:latin typeface="华文中宋" pitchFamily="2" charset="-122"/>
              <a:ea typeface="华文中宋" pitchFamily="2" charset="-122"/>
              <a:cs typeface="+mn-cs"/>
            </a:rPr>
            <a:t>(GB/T38597-2020)</a:t>
          </a:r>
          <a:endParaRPr lang="zh-CN" altLang="en-US" sz="2000" kern="1200" dirty="0">
            <a:solidFill>
              <a:srgbClr val="00B0F0"/>
            </a:solidFill>
            <a:latin typeface="华文中宋" pitchFamily="2" charset="-122"/>
            <a:ea typeface="华文中宋" pitchFamily="2" charset="-122"/>
            <a:cs typeface="+mn-cs"/>
          </a:endParaRPr>
        </a:p>
        <a:p>
          <a:pPr marL="228600" lvl="1" indent="-228600" algn="l" defTabSz="889000">
            <a:lnSpc>
              <a:spcPct val="120000"/>
            </a:lnSpc>
            <a:spcBef>
              <a:spcPct val="0"/>
            </a:spcBef>
            <a:spcAft>
              <a:spcPct val="15000"/>
            </a:spcAft>
            <a:buChar char="•"/>
          </a:pPr>
          <a:r>
            <a:rPr lang="zh-CN" altLang="en-US" sz="2000" kern="1200" dirty="0">
              <a:solidFill>
                <a:srgbClr val="00B0F0"/>
              </a:solidFill>
              <a:latin typeface="华文中宋" pitchFamily="2" charset="-122"/>
              <a:ea typeface="华文中宋" pitchFamily="2" charset="-122"/>
              <a:cs typeface="+mn-cs"/>
            </a:rPr>
            <a:t>工业防护涂料中有害物质限量（</a:t>
          </a:r>
          <a:r>
            <a:rPr lang="en-US" sz="2000" kern="1200" dirty="0">
              <a:solidFill>
                <a:srgbClr val="00B0F0"/>
              </a:solidFill>
              <a:latin typeface="华文中宋" pitchFamily="2" charset="-122"/>
              <a:ea typeface="华文中宋" pitchFamily="2" charset="-122"/>
              <a:cs typeface="+mn-cs"/>
            </a:rPr>
            <a:t>GB30981-2020</a:t>
          </a:r>
          <a:r>
            <a:rPr lang="zh-CN" altLang="en-US" sz="2000" kern="1200" dirty="0">
              <a:solidFill>
                <a:srgbClr val="00B0F0"/>
              </a:solidFill>
              <a:latin typeface="华文中宋" pitchFamily="2" charset="-122"/>
              <a:ea typeface="华文中宋" pitchFamily="2" charset="-122"/>
              <a:cs typeface="+mn-cs"/>
            </a:rPr>
            <a:t>）</a:t>
          </a:r>
        </a:p>
        <a:p>
          <a:pPr marL="228600" lvl="1" indent="-228600" algn="l" defTabSz="889000">
            <a:lnSpc>
              <a:spcPct val="120000"/>
            </a:lnSpc>
            <a:spcBef>
              <a:spcPct val="0"/>
            </a:spcBef>
            <a:spcAft>
              <a:spcPct val="15000"/>
            </a:spcAft>
            <a:buChar char="•"/>
          </a:pPr>
          <a:r>
            <a:rPr lang="zh-CN" altLang="en-US" sz="2000" kern="1200" dirty="0">
              <a:solidFill>
                <a:srgbClr val="00B0F0"/>
              </a:solidFill>
              <a:latin typeface="华文中宋" pitchFamily="2" charset="-122"/>
              <a:ea typeface="华文中宋" pitchFamily="2" charset="-122"/>
              <a:cs typeface="+mn-cs"/>
            </a:rPr>
            <a:t>胶粘剂挥发性有机化合物限量（</a:t>
          </a:r>
          <a:r>
            <a:rPr lang="en-US" sz="2000" kern="1200" dirty="0">
              <a:solidFill>
                <a:srgbClr val="00B0F0"/>
              </a:solidFill>
              <a:latin typeface="华文中宋" pitchFamily="2" charset="-122"/>
              <a:ea typeface="华文中宋" pitchFamily="2" charset="-122"/>
              <a:cs typeface="+mn-cs"/>
            </a:rPr>
            <a:t>GB33372-2020</a:t>
          </a:r>
          <a:r>
            <a:rPr lang="zh-CN" altLang="en-US" sz="2000" kern="1200" dirty="0">
              <a:solidFill>
                <a:srgbClr val="00B0F0"/>
              </a:solidFill>
              <a:latin typeface="华文中宋" pitchFamily="2" charset="-122"/>
              <a:ea typeface="华文中宋" pitchFamily="2" charset="-122"/>
              <a:cs typeface="+mn-cs"/>
            </a:rPr>
            <a:t>）</a:t>
          </a:r>
        </a:p>
        <a:p>
          <a:pPr marL="228600" lvl="1" indent="-228600" algn="l" defTabSz="889000">
            <a:lnSpc>
              <a:spcPct val="120000"/>
            </a:lnSpc>
            <a:spcBef>
              <a:spcPct val="0"/>
            </a:spcBef>
            <a:spcAft>
              <a:spcPct val="15000"/>
            </a:spcAft>
            <a:buChar char="•"/>
          </a:pPr>
          <a:r>
            <a:rPr lang="zh-CN" altLang="en-US" sz="2000" kern="1200" dirty="0">
              <a:solidFill>
                <a:srgbClr val="00B0F0"/>
              </a:solidFill>
              <a:latin typeface="华文中宋" pitchFamily="2" charset="-122"/>
              <a:ea typeface="华文中宋" pitchFamily="2" charset="-122"/>
              <a:cs typeface="+mn-cs"/>
            </a:rPr>
            <a:t>油墨中可挥发性有机化合物（</a:t>
          </a:r>
          <a:r>
            <a:rPr lang="en-US" sz="2000" kern="1200" dirty="0">
              <a:solidFill>
                <a:srgbClr val="00B0F0"/>
              </a:solidFill>
              <a:latin typeface="华文中宋" pitchFamily="2" charset="-122"/>
              <a:ea typeface="华文中宋" pitchFamily="2" charset="-122"/>
              <a:cs typeface="+mn-cs"/>
            </a:rPr>
            <a:t>VOCs</a:t>
          </a:r>
          <a:r>
            <a:rPr lang="zh-CN" altLang="en-US" sz="2000" kern="1200" dirty="0">
              <a:solidFill>
                <a:srgbClr val="00B0F0"/>
              </a:solidFill>
              <a:latin typeface="华文中宋" pitchFamily="2" charset="-122"/>
              <a:ea typeface="华文中宋" pitchFamily="2" charset="-122"/>
              <a:cs typeface="+mn-cs"/>
            </a:rPr>
            <a:t>）含量的限值（</a:t>
          </a:r>
          <a:r>
            <a:rPr lang="en-US" sz="2000" kern="1200" dirty="0">
              <a:solidFill>
                <a:srgbClr val="00B0F0"/>
              </a:solidFill>
              <a:latin typeface="华文中宋" pitchFamily="2" charset="-122"/>
              <a:ea typeface="华文中宋" pitchFamily="2" charset="-122"/>
              <a:cs typeface="+mn-cs"/>
            </a:rPr>
            <a:t>GB38507-2020</a:t>
          </a:r>
          <a:r>
            <a:rPr lang="zh-CN" altLang="en-US" sz="2000" kern="1200" dirty="0">
              <a:solidFill>
                <a:srgbClr val="00B0F0"/>
              </a:solidFill>
              <a:latin typeface="华文中宋" pitchFamily="2" charset="-122"/>
              <a:ea typeface="华文中宋" pitchFamily="2" charset="-122"/>
              <a:cs typeface="+mn-cs"/>
            </a:rPr>
            <a:t>）</a:t>
          </a:r>
        </a:p>
        <a:p>
          <a:pPr marL="228600" lvl="1" indent="-228600" algn="l" defTabSz="889000">
            <a:lnSpc>
              <a:spcPct val="120000"/>
            </a:lnSpc>
            <a:spcBef>
              <a:spcPct val="0"/>
            </a:spcBef>
            <a:spcAft>
              <a:spcPct val="15000"/>
            </a:spcAft>
            <a:buChar char="•"/>
          </a:pPr>
          <a:r>
            <a:rPr lang="zh-CN" altLang="en-US" sz="2000" kern="1200" dirty="0">
              <a:solidFill>
                <a:srgbClr val="00B0F0"/>
              </a:solidFill>
              <a:latin typeface="华文中宋" pitchFamily="2" charset="-122"/>
              <a:ea typeface="华文中宋" pitchFamily="2" charset="-122"/>
              <a:cs typeface="+mn-cs"/>
            </a:rPr>
            <a:t>清洗剂挥发性有机化合物含量限值（</a:t>
          </a:r>
          <a:r>
            <a:rPr lang="en-US" sz="2000" kern="1200" dirty="0">
              <a:solidFill>
                <a:srgbClr val="00B0F0"/>
              </a:solidFill>
              <a:latin typeface="华文中宋" pitchFamily="2" charset="-122"/>
              <a:ea typeface="华文中宋" pitchFamily="2" charset="-122"/>
              <a:cs typeface="+mn-cs"/>
            </a:rPr>
            <a:t>GB38508-2020</a:t>
          </a:r>
          <a:r>
            <a:rPr lang="zh-CN" altLang="en-US" sz="2000" kern="1200" dirty="0">
              <a:solidFill>
                <a:srgbClr val="00B0F0"/>
              </a:solidFill>
              <a:latin typeface="华文中宋" pitchFamily="2" charset="-122"/>
              <a:ea typeface="华文中宋" pitchFamily="2" charset="-122"/>
              <a:cs typeface="+mn-cs"/>
            </a:rPr>
            <a:t>）</a:t>
          </a:r>
          <a:r>
            <a:rPr lang="en-US" altLang="zh-CN" sz="2000" kern="1200" dirty="0">
              <a:solidFill>
                <a:srgbClr val="00B0F0"/>
              </a:solidFill>
              <a:latin typeface="华文中宋" pitchFamily="2" charset="-122"/>
              <a:ea typeface="华文中宋" pitchFamily="2" charset="-122"/>
              <a:cs typeface="+mn-cs"/>
            </a:rPr>
            <a:t>……</a:t>
          </a:r>
          <a:endParaRPr lang="zh-CN" altLang="en-US" sz="2000" kern="1200" dirty="0">
            <a:solidFill>
              <a:srgbClr val="00B0F0"/>
            </a:solidFill>
            <a:latin typeface="华文中宋" pitchFamily="2" charset="-122"/>
            <a:ea typeface="华文中宋" pitchFamily="2" charset="-122"/>
            <a:cs typeface="+mn-cs"/>
          </a:endParaRPr>
        </a:p>
      </dsp:txBody>
      <dsp:txXfrm>
        <a:off x="0" y="276474"/>
        <a:ext cx="9732498" cy="3130218"/>
      </dsp:txXfrm>
    </dsp:sp>
    <dsp:sp modelId="{D948DEEE-014F-4806-99C4-5DBCA0BAF41F}">
      <dsp:nvSpPr>
        <dsp:cNvPr id="0" name=""/>
        <dsp:cNvSpPr/>
      </dsp:nvSpPr>
      <dsp:spPr>
        <a:xfrm>
          <a:off x="381505" y="0"/>
          <a:ext cx="6806095" cy="668388"/>
        </a:xfrm>
        <a:prstGeom prst="roundRect">
          <a:avLst/>
        </a:prstGeom>
        <a:solidFill>
          <a:srgbClr val="012E57">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7506" tIns="0" rIns="257506"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ysClr val="window" lastClr="FFFFFF"/>
              </a:solidFill>
              <a:latin typeface="华文中宋" pitchFamily="2" charset="-122"/>
              <a:ea typeface="华文中宋" pitchFamily="2" charset="-122"/>
              <a:cs typeface="+mn-cs"/>
            </a:rPr>
            <a:t>产品标准</a:t>
          </a:r>
          <a:endParaRPr lang="zh-CN" altLang="en-US" sz="2400" kern="1200" dirty="0">
            <a:solidFill>
              <a:sysClr val="window" lastClr="FFFFFF"/>
            </a:solidFill>
            <a:latin typeface="华文中宋" pitchFamily="2" charset="-122"/>
            <a:ea typeface="华文中宋" pitchFamily="2" charset="-122"/>
            <a:cs typeface="+mn-cs"/>
          </a:endParaRPr>
        </a:p>
      </dsp:txBody>
      <dsp:txXfrm>
        <a:off x="414133" y="32628"/>
        <a:ext cx="6740839" cy="60313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50</a:t>
            </a:fld>
            <a:endParaRPr lang="zh-CN" altLang="en-US"/>
          </a:p>
        </p:txBody>
      </p:sp>
    </p:spTree>
    <p:extLst>
      <p:ext uri="{BB962C8B-B14F-4D97-AF65-F5344CB8AC3E}">
        <p14:creationId xmlns:p14="http://schemas.microsoft.com/office/powerpoint/2010/main" val="410440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svg"/><Relationship Id="rId5" Type="http://schemas.openxmlformats.org/officeDocument/2006/relationships/tags" Target="../tags/tag34.xml"/><Relationship Id="rId10" Type="http://schemas.openxmlformats.org/officeDocument/2006/relationships/image" Target="../media/image7.png"/><Relationship Id="rId4" Type="http://schemas.openxmlformats.org/officeDocument/2006/relationships/tags" Target="../tags/tag33.xml"/><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8.sv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0.svg"/><Relationship Id="rId5" Type="http://schemas.openxmlformats.org/officeDocument/2006/relationships/tags" Target="../tags/tag40.xml"/><Relationship Id="rId10" Type="http://schemas.openxmlformats.org/officeDocument/2006/relationships/image" Target="../media/image9.png"/><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7.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0.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9.png"/><Relationship Id="rId5" Type="http://schemas.openxmlformats.org/officeDocument/2006/relationships/tags" Target="../tags/tag48.xml"/><Relationship Id="rId10" Type="http://schemas.openxmlformats.org/officeDocument/2006/relationships/slideMaster" Target="../slideMasters/slideMaster1.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7.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10.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9.png"/><Relationship Id="rId5" Type="http://schemas.openxmlformats.org/officeDocument/2006/relationships/tags" Target="../tags/tag57.xml"/><Relationship Id="rId10" Type="http://schemas.openxmlformats.org/officeDocument/2006/relationships/slideMaster" Target="../slideMasters/slideMaster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7.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0.sv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9.png"/><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8.sv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7.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10.svg"/><Relationship Id="rId5" Type="http://schemas.openxmlformats.org/officeDocument/2006/relationships/tags" Target="../tags/tag75.xml"/><Relationship Id="rId10" Type="http://schemas.openxmlformats.org/officeDocument/2006/relationships/image" Target="../media/image9.png"/><Relationship Id="rId4" Type="http://schemas.openxmlformats.org/officeDocument/2006/relationships/tags" Target="../tags/tag74.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1.xml"/><Relationship Id="rId7" Type="http://schemas.openxmlformats.org/officeDocument/2006/relationships/image" Target="../media/image5.sv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9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9.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slideMaster" Target="../slideMasters/slideMaster2.xml"/><Relationship Id="rId2" Type="http://schemas.openxmlformats.org/officeDocument/2006/relationships/tags" Target="../tags/tag94.xml"/><Relationship Id="rId16" Type="http://schemas.openxmlformats.org/officeDocument/2006/relationships/image" Target="../media/image8.sv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image" Target="../media/image7.png"/><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xml"/><Relationship Id="rId7" Type="http://schemas.openxmlformats.org/officeDocument/2006/relationships/image" Target="../media/image5.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24.xml"/><Relationship Id="rId7"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8.svg"/><Relationship Id="rId5" Type="http://schemas.openxmlformats.org/officeDocument/2006/relationships/tags" Target="../tags/tag126.xml"/><Relationship Id="rId10" Type="http://schemas.openxmlformats.org/officeDocument/2006/relationships/image" Target="../media/image7.png"/><Relationship Id="rId4" Type="http://schemas.openxmlformats.org/officeDocument/2006/relationships/tags" Target="../tags/tag125.xml"/><Relationship Id="rId9"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8.sv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7.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10.svg"/><Relationship Id="rId5" Type="http://schemas.openxmlformats.org/officeDocument/2006/relationships/tags" Target="../tags/tag132.xml"/><Relationship Id="rId10" Type="http://schemas.openxmlformats.org/officeDocument/2006/relationships/image" Target="../media/image9.png"/><Relationship Id="rId4" Type="http://schemas.openxmlformats.org/officeDocument/2006/relationships/tags" Target="../tags/tag131.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7.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10.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9.png"/><Relationship Id="rId5" Type="http://schemas.openxmlformats.org/officeDocument/2006/relationships/tags" Target="../tags/tag140.xml"/><Relationship Id="rId10" Type="http://schemas.openxmlformats.org/officeDocument/2006/relationships/slideMaster" Target="../slideMasters/slideMaster2.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image" Target="../media/image8.sv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image" Target="../media/image7.png"/><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image" Target="../media/image10.sv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9.png"/><Relationship Id="rId5" Type="http://schemas.openxmlformats.org/officeDocument/2006/relationships/tags" Target="../tags/tag149.xml"/><Relationship Id="rId10" Type="http://schemas.openxmlformats.org/officeDocument/2006/relationships/slideMaster" Target="../slideMasters/slideMaster2.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image" Target="../media/image8.svg"/></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7.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10.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9.png"/><Relationship Id="rId5" Type="http://schemas.openxmlformats.org/officeDocument/2006/relationships/tags" Target="../tags/tag158.xml"/><Relationship Id="rId10" Type="http://schemas.openxmlformats.org/officeDocument/2006/relationships/slideMaster" Target="../slideMasters/slideMaster2.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image" Target="../media/image8.sv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image" Target="../media/image9.png"/><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slideMaster" Target="../slideMasters/slideMaster2.xml"/><Relationship Id="rId2" Type="http://schemas.openxmlformats.org/officeDocument/2006/relationships/tags" Target="../tags/tag164.xml"/><Relationship Id="rId16" Type="http://schemas.openxmlformats.org/officeDocument/2006/relationships/image" Target="../media/image8.svg"/><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image" Target="../media/image7.png"/><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8.sv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7.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10.svg"/><Relationship Id="rId5" Type="http://schemas.openxmlformats.org/officeDocument/2006/relationships/tags" Target="../tags/tag178.xml"/><Relationship Id="rId10" Type="http://schemas.openxmlformats.org/officeDocument/2006/relationships/image" Target="../media/image9.png"/><Relationship Id="rId4" Type="http://schemas.openxmlformats.org/officeDocument/2006/relationships/tags" Target="../tags/tag177.xml"/><Relationship Id="rId9"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sv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2" name="标题 1"/>
          <p:cNvSpPr>
            <a:spLocks noGrp="1"/>
          </p:cNvSpPr>
          <p:nvPr>
            <p:ph type="ctrTitle" idx="2" hasCustomPrompt="1"/>
            <p:custDataLst>
              <p:tags r:id="rId2"/>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pic>
        <p:nvPicPr>
          <p:cNvPr id="4" name="图片 3"/>
          <p:cNvPicPr>
            <a:picLocks noChangeAspect="1"/>
          </p:cNvPicPr>
          <p:nvPr userDrawn="1">
            <p:custDataLst>
              <p:tags r:id="rId3"/>
            </p:custDataLst>
          </p:nvPr>
        </p:nvPicPr>
        <p:blipFill>
          <a:blip r:embed="rId6">
            <a:clrChange>
              <a:clrFrom>
                <a:srgbClr val="FFFFFF">
                  <a:alpha val="100000"/>
                </a:srgbClr>
              </a:clrFrom>
              <a:clrTo>
                <a:srgbClr val="FFFFFF">
                  <a:alpha val="100000"/>
                  <a:alpha val="0"/>
                </a:srgbClr>
              </a:clrTo>
            </a:clrChange>
          </a:blip>
          <a:stretch>
            <a:fillRect/>
          </a:stretch>
        </p:blipFill>
        <p:spPr>
          <a:xfrm>
            <a:off x="5866765" y="9525"/>
            <a:ext cx="6311265" cy="63411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6" name="图片 5"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0" name="图片 9"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6" name="文本占位符 4"/>
          <p:cNvSpPr>
            <a:spLocks noGrp="1"/>
          </p:cNvSpPr>
          <p:nvPr>
            <p:ph type="body" idx="1" hasCustomPrompt="1"/>
            <p:custDataLst>
              <p:tags r:id="rId2"/>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7" name="标题 5"/>
          <p:cNvSpPr>
            <a:spLocks noGrp="1"/>
          </p:cNvSpPr>
          <p:nvPr>
            <p:ph type="title" hasCustomPrompt="1"/>
            <p:custDataLst>
              <p:tags r:id="rId3"/>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pic>
        <p:nvPicPr>
          <p:cNvPr id="9" name="图片 8"/>
          <p:cNvPicPr>
            <a:picLocks noChangeAspect="1"/>
          </p:cNvPicPr>
          <p:nvPr userDrawn="1">
            <p:custDataLst>
              <p:tags r:id="rId4"/>
            </p:custDataLst>
          </p:nvPr>
        </p:nvPicPr>
        <p:blipFill>
          <a:blip r:embed="rId7">
            <a:clrChange>
              <a:clrFrom>
                <a:srgbClr val="FFFFFF">
                  <a:alpha val="100000"/>
                </a:srgbClr>
              </a:clrFrom>
              <a:clrTo>
                <a:srgbClr val="FFFFFF">
                  <a:alpha val="100000"/>
                  <a:alpha val="0"/>
                </a:srgbClr>
              </a:clrTo>
            </a:clrChange>
          </a:blip>
          <a:stretch>
            <a:fillRect/>
          </a:stretch>
        </p:blipFill>
        <p:spPr>
          <a:xfrm>
            <a:off x="5866765" y="9525"/>
            <a:ext cx="6311265" cy="634111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pic>
        <p:nvPicPr>
          <p:cNvPr id="6" name="图片 5" descr="书籍"/>
          <p:cNvPicPr>
            <a:picLocks noChangeAspect="1"/>
          </p:cNvPicPr>
          <p:nvPr userDrawn="1">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54305" y="57785"/>
            <a:ext cx="439420" cy="439420"/>
          </a:xfrm>
          <a:prstGeom prst="rect">
            <a:avLst/>
          </a:prstGeom>
        </p:spPr>
      </p:pic>
      <p:pic>
        <p:nvPicPr>
          <p:cNvPr id="7" name="图片 6" descr="直线分割线"/>
          <p:cNvPicPr>
            <a:picLocks noChangeAspect="1"/>
          </p:cNvPicPr>
          <p:nvPr userDrawn="1">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0" y="0"/>
            <a:ext cx="652780" cy="110871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pic>
        <p:nvPicPr>
          <p:cNvPr id="11" name="图片 10" descr="书籍"/>
          <p:cNvPicPr>
            <a:picLocks noChangeAspect="1"/>
          </p:cNvPicPr>
          <p:nvPr userDrawn="1">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54305" y="57785"/>
            <a:ext cx="439420" cy="439420"/>
          </a:xfrm>
          <a:prstGeom prst="rect">
            <a:avLst/>
          </a:prstGeom>
        </p:spPr>
      </p:pic>
      <p:pic>
        <p:nvPicPr>
          <p:cNvPr id="12" name="图片 11" descr="直线分割线"/>
          <p:cNvPicPr>
            <a:picLocks noChangeAspect="1"/>
          </p:cNvPicPr>
          <p:nvPr userDrawn="1">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0" y="0"/>
            <a:ext cx="652780" cy="110871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2" name="图片 11"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2" name="图片 11"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12" name="图片 11"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11" name="图片 10" descr="书籍"/>
          <p:cNvPicPr>
            <a:picLocks noChangeAspect="1"/>
          </p:cNvPicPr>
          <p:nvPr userDrawn="1">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54305" y="57785"/>
            <a:ext cx="439420" cy="439420"/>
          </a:xfrm>
          <a:prstGeom prst="rect">
            <a:avLst/>
          </a:prstGeom>
        </p:spPr>
      </p:pic>
      <p:pic>
        <p:nvPicPr>
          <p:cNvPr id="12" name="图片 11" descr="直线分割线"/>
          <p:cNvPicPr>
            <a:picLocks noChangeAspect="1"/>
          </p:cNvPicPr>
          <p:nvPr userDrawn="1">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0" y="0"/>
            <a:ext cx="652780" cy="110871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2" name="标题 1"/>
          <p:cNvSpPr>
            <a:spLocks noGrp="1"/>
          </p:cNvSpPr>
          <p:nvPr>
            <p:ph type="ctrTitle" idx="2" hasCustomPrompt="1"/>
            <p:custDataLst>
              <p:tags r:id="rId2"/>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pic>
        <p:nvPicPr>
          <p:cNvPr id="4" name="图片 3"/>
          <p:cNvPicPr>
            <a:picLocks noChangeAspect="1"/>
          </p:cNvPicPr>
          <p:nvPr userDrawn="1">
            <p:custDataLst>
              <p:tags r:id="rId3"/>
            </p:custDataLst>
          </p:nvPr>
        </p:nvPicPr>
        <p:blipFill>
          <a:blip r:embed="rId6">
            <a:clrChange>
              <a:clrFrom>
                <a:srgbClr val="FFFFFF">
                  <a:alpha val="100000"/>
                </a:srgbClr>
              </a:clrFrom>
              <a:clrTo>
                <a:srgbClr val="FFFFFF">
                  <a:alpha val="100000"/>
                  <a:alpha val="0"/>
                </a:srgbClr>
              </a:clrTo>
            </a:clrChange>
          </a:blip>
          <a:stretch>
            <a:fillRect/>
          </a:stretch>
        </p:blipFill>
        <p:spPr>
          <a:xfrm>
            <a:off x="5866765" y="9525"/>
            <a:ext cx="6311265" cy="634111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10" name="图片 9"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1" name="图片 10"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215153" y="2148140"/>
            <a:ext cx="3235350" cy="256170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8" name="标题 1"/>
          <p:cNvSpPr>
            <a:spLocks noGrp="1"/>
          </p:cNvSpPr>
          <p:nvPr>
            <p:ph type="ctrTitle" idx="2" hasCustomPrompt="1"/>
            <p:custDataLst>
              <p:tags r:id="rId2"/>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
        <p:nvSpPr>
          <p:cNvPr id="9" name="副标题 2"/>
          <p:cNvSpPr>
            <a:spLocks noGrp="1"/>
          </p:cNvSpPr>
          <p:nvPr>
            <p:ph type="subTitle" idx="3" hasCustomPrompt="1"/>
            <p:custDataLst>
              <p:tags r:id="rId3"/>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p>
        </p:txBody>
      </p:sp>
      <p:pic>
        <p:nvPicPr>
          <p:cNvPr id="10" name="图片 9"/>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导航">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14" name="图片 13" descr="书籍"/>
          <p:cNvPicPr>
            <a:picLocks noChangeAspect="1"/>
          </p:cNvPicPr>
          <p:nvPr userDrawn="1">
            <p:custDataLst>
              <p:tags r:id="rId10"/>
            </p:custDataLst>
          </p:nvPr>
        </p:nvPicPr>
        <p:blipFill>
          <a:blip r:embed="rId13">
            <a:extLst>
              <a:ext uri="{96DAC541-7B7A-43D3-8B79-37D633B846F1}">
                <asvg:svgBlip xmlns:asvg="http://schemas.microsoft.com/office/drawing/2016/SVG/main" r:embed="rId14"/>
              </a:ext>
            </a:extLst>
          </a:blip>
          <a:stretch>
            <a:fillRect/>
          </a:stretch>
        </p:blipFill>
        <p:spPr>
          <a:xfrm>
            <a:off x="154305" y="57785"/>
            <a:ext cx="439420" cy="439420"/>
          </a:xfrm>
          <a:prstGeom prst="rect">
            <a:avLst/>
          </a:prstGeom>
        </p:spPr>
      </p:pic>
      <p:pic>
        <p:nvPicPr>
          <p:cNvPr id="15" name="图片 14" descr="直线分割线"/>
          <p:cNvPicPr>
            <a:picLocks noChangeAspect="1"/>
          </p:cNvPicPr>
          <p:nvPr userDrawn="1">
            <p:custDataLst>
              <p:tags r:id="rId11"/>
            </p:custDataLst>
          </p:nvPr>
        </p:nvPicPr>
        <p:blipFill>
          <a:blip r:embed="rId15">
            <a:extLst>
              <a:ext uri="{96DAC541-7B7A-43D3-8B79-37D633B846F1}">
                <asvg:svgBlip xmlns:asvg="http://schemas.microsoft.com/office/drawing/2016/SVG/main" r:embed="rId16"/>
              </a:ext>
            </a:extLst>
          </a:blip>
          <a:stretch>
            <a:fillRect/>
          </a:stretch>
        </p:blipFill>
        <p:spPr>
          <a:xfrm>
            <a:off x="0" y="0"/>
            <a:ext cx="652780" cy="110871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11" name="图片 10"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2" name="图片 11"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13" name="图片 12"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4" name="图片 13"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5" name="图片 4"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6" name="图片 5"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2024/5/21</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pic>
        <p:nvPicPr>
          <p:cNvPr id="11" name="图片 10"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2" name="图片 11"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7" name="图片 6"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1" name="图片 10"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2" name="图片 1"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6" name="图片 5"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6" name="文本占位符 4"/>
          <p:cNvSpPr>
            <a:spLocks noGrp="1"/>
          </p:cNvSpPr>
          <p:nvPr>
            <p:ph type="body" idx="1" hasCustomPrompt="1"/>
            <p:custDataLst>
              <p:tags r:id="rId2"/>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7" name="标题 5"/>
          <p:cNvSpPr>
            <a:spLocks noGrp="1"/>
          </p:cNvSpPr>
          <p:nvPr>
            <p:ph type="title" hasCustomPrompt="1"/>
            <p:custDataLst>
              <p:tags r:id="rId3"/>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pic>
        <p:nvPicPr>
          <p:cNvPr id="9" name="图片 8"/>
          <p:cNvPicPr>
            <a:picLocks noChangeAspect="1"/>
          </p:cNvPicPr>
          <p:nvPr userDrawn="1">
            <p:custDataLst>
              <p:tags r:id="rId4"/>
            </p:custDataLst>
          </p:nvPr>
        </p:nvPicPr>
        <p:blipFill>
          <a:blip r:embed="rId7">
            <a:clrChange>
              <a:clrFrom>
                <a:srgbClr val="FFFFFF">
                  <a:alpha val="100000"/>
                </a:srgbClr>
              </a:clrFrom>
              <a:clrTo>
                <a:srgbClr val="FFFFFF">
                  <a:alpha val="100000"/>
                  <a:alpha val="0"/>
                </a:srgbClr>
              </a:clrTo>
            </a:clrChange>
          </a:blip>
          <a:stretch>
            <a:fillRect/>
          </a:stretch>
        </p:blipFill>
        <p:spPr>
          <a:xfrm>
            <a:off x="5866765" y="9525"/>
            <a:ext cx="6311265" cy="63411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userDrawn="1">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215153" y="2148140"/>
            <a:ext cx="3235350" cy="256170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8" name="标题 1"/>
          <p:cNvSpPr>
            <a:spLocks noGrp="1"/>
          </p:cNvSpPr>
          <p:nvPr>
            <p:ph type="ctrTitle" idx="2" hasCustomPrompt="1"/>
            <p:custDataLst>
              <p:tags r:id="rId2"/>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p>
        </p:txBody>
      </p:sp>
      <p:sp>
        <p:nvSpPr>
          <p:cNvPr id="9" name="副标题 2"/>
          <p:cNvSpPr>
            <a:spLocks noGrp="1"/>
          </p:cNvSpPr>
          <p:nvPr>
            <p:ph type="subTitle" idx="3" hasCustomPrompt="1"/>
            <p:custDataLst>
              <p:tags r:id="rId3"/>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p>
        </p:txBody>
      </p:sp>
      <p:pic>
        <p:nvPicPr>
          <p:cNvPr id="10" name="图片 9"/>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pic>
        <p:nvPicPr>
          <p:cNvPr id="6" name="图片 5" descr="书籍"/>
          <p:cNvPicPr>
            <a:picLocks noChangeAspect="1"/>
          </p:cNvPicPr>
          <p:nvPr userDrawn="1">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54305" y="57785"/>
            <a:ext cx="439420" cy="439420"/>
          </a:xfrm>
          <a:prstGeom prst="rect">
            <a:avLst/>
          </a:prstGeom>
        </p:spPr>
      </p:pic>
      <p:pic>
        <p:nvPicPr>
          <p:cNvPr id="7" name="图片 6" descr="直线分割线"/>
          <p:cNvPicPr>
            <a:picLocks noChangeAspect="1"/>
          </p:cNvPicPr>
          <p:nvPr userDrawn="1">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0" y="0"/>
            <a:ext cx="652780" cy="110871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pic>
        <p:nvPicPr>
          <p:cNvPr id="11" name="图片 10" descr="书籍"/>
          <p:cNvPicPr>
            <a:picLocks noChangeAspect="1"/>
          </p:cNvPicPr>
          <p:nvPr userDrawn="1">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54305" y="57785"/>
            <a:ext cx="439420" cy="439420"/>
          </a:xfrm>
          <a:prstGeom prst="rect">
            <a:avLst/>
          </a:prstGeom>
        </p:spPr>
      </p:pic>
      <p:pic>
        <p:nvPicPr>
          <p:cNvPr id="12" name="图片 11" descr="直线分割线"/>
          <p:cNvPicPr>
            <a:picLocks noChangeAspect="1"/>
          </p:cNvPicPr>
          <p:nvPr userDrawn="1">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0" y="0"/>
            <a:ext cx="652780" cy="110871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3" name="图片 12"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4" name="图片 13"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2" name="图片 11"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12" name="图片 11" descr="书籍"/>
          <p:cNvPicPr>
            <a:picLocks noChangeAspect="1"/>
          </p:cNvPicPr>
          <p:nvPr userDrawn="1">
            <p:custDataLst>
              <p:tags r:id="rId8"/>
            </p:custDataLst>
          </p:nvPr>
        </p:nvPicPr>
        <p:blipFill>
          <a:blip r:embed="rId11">
            <a:extLst>
              <a:ext uri="{96DAC541-7B7A-43D3-8B79-37D633B846F1}">
                <asvg:svgBlip xmlns:asvg="http://schemas.microsoft.com/office/drawing/2016/SVG/main" r:embed="rId12"/>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9"/>
            </p:custDataLst>
          </p:nvPr>
        </p:nvPicPr>
        <p:blipFill>
          <a:blip r:embed="rId13">
            <a:extLst>
              <a:ext uri="{96DAC541-7B7A-43D3-8B79-37D633B846F1}">
                <asvg:svgBlip xmlns:asvg="http://schemas.microsoft.com/office/drawing/2016/SVG/main" r:embed="rId14"/>
              </a:ext>
            </a:extLst>
          </a:blip>
          <a:stretch>
            <a:fillRect/>
          </a:stretch>
        </p:blipFill>
        <p:spPr>
          <a:xfrm>
            <a:off x="0" y="0"/>
            <a:ext cx="652780" cy="110871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2"/>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14" name="图片 13" descr="书籍"/>
          <p:cNvPicPr>
            <a:picLocks noChangeAspect="1"/>
          </p:cNvPicPr>
          <p:nvPr userDrawn="1">
            <p:custDataLst>
              <p:tags r:id="rId10"/>
            </p:custDataLst>
          </p:nvPr>
        </p:nvPicPr>
        <p:blipFill>
          <a:blip r:embed="rId13">
            <a:extLst>
              <a:ext uri="{96DAC541-7B7A-43D3-8B79-37D633B846F1}">
                <asvg:svgBlip xmlns:asvg="http://schemas.microsoft.com/office/drawing/2016/SVG/main" r:embed="rId14"/>
              </a:ext>
            </a:extLst>
          </a:blip>
          <a:stretch>
            <a:fillRect/>
          </a:stretch>
        </p:blipFill>
        <p:spPr>
          <a:xfrm>
            <a:off x="154305" y="57785"/>
            <a:ext cx="439420" cy="439420"/>
          </a:xfrm>
          <a:prstGeom prst="rect">
            <a:avLst/>
          </a:prstGeom>
        </p:spPr>
      </p:pic>
      <p:pic>
        <p:nvPicPr>
          <p:cNvPr id="15" name="图片 14" descr="直线分割线"/>
          <p:cNvPicPr>
            <a:picLocks noChangeAspect="1"/>
          </p:cNvPicPr>
          <p:nvPr userDrawn="1">
            <p:custDataLst>
              <p:tags r:id="rId11"/>
            </p:custDataLst>
          </p:nvPr>
        </p:nvPicPr>
        <p:blipFill>
          <a:blip r:embed="rId15">
            <a:extLst>
              <a:ext uri="{96DAC541-7B7A-43D3-8B79-37D633B846F1}">
                <asvg:svgBlip xmlns:asvg="http://schemas.microsoft.com/office/drawing/2016/SVG/main" r:embed="rId16"/>
              </a:ext>
            </a:extLst>
          </a:blip>
          <a:stretch>
            <a:fillRect/>
          </a:stretch>
        </p:blipFill>
        <p:spPr>
          <a:xfrm>
            <a:off x="0" y="0"/>
            <a:ext cx="652780" cy="110871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pic>
        <p:nvPicPr>
          <p:cNvPr id="8" name="图片 7" descr="书籍"/>
          <p:cNvPicPr>
            <a:picLocks noChangeAspect="1"/>
          </p:cNvPicPr>
          <p:nvPr userDrawn="1">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54305" y="57785"/>
            <a:ext cx="439420" cy="439420"/>
          </a:xfrm>
          <a:prstGeom prst="rect">
            <a:avLst/>
          </a:prstGeom>
        </p:spPr>
      </p:pic>
      <p:pic>
        <p:nvPicPr>
          <p:cNvPr id="6" name="图片 5" descr="直线分割线"/>
          <p:cNvPicPr>
            <a:picLocks noChangeAspect="1"/>
          </p:cNvPicPr>
          <p:nvPr userDrawn="1">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0" y="0"/>
            <a:ext cx="652780" cy="11087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9" name="图片 8" descr="直线分割线"/>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0"/>
            <a:ext cx="624205" cy="914400"/>
          </a:xfrm>
          <a:prstGeom prst="rect">
            <a:avLst/>
          </a:prstGeom>
        </p:spPr>
      </p:pic>
      <p:pic>
        <p:nvPicPr>
          <p:cNvPr id="8" name="图片 7" descr="书籍"/>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54305" y="57785"/>
            <a:ext cx="362585" cy="3625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10" name="图片 9" descr="直线分割线"/>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0"/>
            <a:ext cx="624205" cy="914400"/>
          </a:xfrm>
          <a:prstGeom prst="rect">
            <a:avLst/>
          </a:prstGeom>
        </p:spPr>
      </p:pic>
      <p:pic>
        <p:nvPicPr>
          <p:cNvPr id="11" name="图片 10" descr="书籍"/>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54305" y="57785"/>
            <a:ext cx="362585" cy="3625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8" name="图片 7" descr="书籍"/>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154305" y="57785"/>
            <a:ext cx="439420" cy="439420"/>
          </a:xfrm>
          <a:prstGeom prst="rect">
            <a:avLst/>
          </a:prstGeom>
        </p:spPr>
      </p:pic>
      <p:pic>
        <p:nvPicPr>
          <p:cNvPr id="9" name="图片 8" descr="直线分割线"/>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652780" cy="11087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2024/5/21</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pic>
        <p:nvPicPr>
          <p:cNvPr id="12" name="图片 11"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3" name="图片 12"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pic>
        <p:nvPicPr>
          <p:cNvPr id="10" name="图片 9" descr="书籍"/>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54305" y="57785"/>
            <a:ext cx="439420" cy="439420"/>
          </a:xfrm>
          <a:prstGeom prst="rect">
            <a:avLst/>
          </a:prstGeom>
        </p:spPr>
      </p:pic>
      <p:pic>
        <p:nvPicPr>
          <p:cNvPr id="11" name="图片 10" descr="直线分割线"/>
          <p:cNvPicPr>
            <a:picLocks noChangeAspect="1"/>
          </p:cNvPicPr>
          <p:nvPr userDrawn="1">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0" y="0"/>
            <a:ext cx="652780" cy="1108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1.png"/><Relationship Id="rId3" Type="http://schemas.openxmlformats.org/officeDocument/2006/relationships/slideLayout" Target="../slideLayouts/slideLayout20.xml"/><Relationship Id="rId21" Type="http://schemas.openxmlformats.org/officeDocument/2006/relationships/tags" Target="../tags/tag79.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8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8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81.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custDataLst>
              <p:tags r:id="rId22"/>
            </p:custDataLst>
          </p:nvPr>
        </p:nvSpPr>
        <p:spPr>
          <a:xfrm>
            <a:off x="9265920" y="6480175"/>
            <a:ext cx="2926080" cy="368300"/>
          </a:xfrm>
          <a:prstGeom prst="rect">
            <a:avLst/>
          </a:prstGeom>
          <a:noFill/>
          <a:ln w="28575" cmpd="sng">
            <a:noFill/>
            <a:prstDash val="solid"/>
          </a:ln>
        </p:spPr>
        <p:txBody>
          <a:bodyPr wrap="none" rtlCol="0">
            <a:spAutoFit/>
          </a:bodyPr>
          <a:lstStyle/>
          <a:p>
            <a:pPr algn="l"/>
            <a:r>
              <a:rPr lang="zh-CN" altLang="en-US">
                <a:gradFill>
                  <a:gsLst>
                    <a:gs pos="92000">
                      <a:srgbClr val="62AB3E"/>
                    </a:gs>
                    <a:gs pos="43000">
                      <a:schemeClr val="accent2">
                        <a:lumMod val="50000"/>
                      </a:schemeClr>
                    </a:gs>
                  </a:gsLst>
                  <a:lin ang="10800000" scaled="0"/>
                  <a:tileRect/>
                </a:gradFill>
                <a:latin typeface="华文行楷" panose="02010800040101010101" charset="-122"/>
                <a:ea typeface="华文行楷" panose="02010800040101010101" charset="-122"/>
              </a:rPr>
              <a:t>上海汉略环境科技有限公司</a:t>
            </a:r>
          </a:p>
        </p:txBody>
      </p:sp>
      <p:pic>
        <p:nvPicPr>
          <p:cNvPr id="8" name="图片 7" descr="a1305dfef58dbc7df3d108317e1ebc8"/>
          <p:cNvPicPr>
            <a:picLocks noChangeAspect="1"/>
          </p:cNvPicPr>
          <p:nvPr userDrawn="1"/>
        </p:nvPicPr>
        <p:blipFill>
          <a:blip r:embed="rId23"/>
          <a:stretch>
            <a:fillRect/>
          </a:stretch>
        </p:blipFill>
        <p:spPr>
          <a:xfrm>
            <a:off x="8576310" y="6415405"/>
            <a:ext cx="784225" cy="3022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2024/5/21</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custDataLst>
              <p:tags r:id="rId24"/>
            </p:custDataLst>
          </p:nvPr>
        </p:nvSpPr>
        <p:spPr>
          <a:xfrm>
            <a:off x="9265920" y="6480175"/>
            <a:ext cx="2926080" cy="368300"/>
          </a:xfrm>
          <a:prstGeom prst="rect">
            <a:avLst/>
          </a:prstGeom>
          <a:noFill/>
          <a:ln w="28575" cmpd="sng">
            <a:noFill/>
            <a:prstDash val="solid"/>
          </a:ln>
        </p:spPr>
        <p:txBody>
          <a:bodyPr wrap="none" rtlCol="0">
            <a:spAutoFit/>
          </a:bodyPr>
          <a:lstStyle/>
          <a:p>
            <a:pPr algn="l"/>
            <a:r>
              <a:rPr lang="zh-CN" altLang="en-US">
                <a:gradFill>
                  <a:gsLst>
                    <a:gs pos="92000">
                      <a:srgbClr val="62AB3E"/>
                    </a:gs>
                    <a:gs pos="43000">
                      <a:schemeClr val="accent2">
                        <a:lumMod val="50000"/>
                      </a:schemeClr>
                    </a:gs>
                  </a:gsLst>
                  <a:lin ang="10800000" scaled="0"/>
                  <a:tileRect/>
                </a:gradFill>
                <a:latin typeface="华文行楷" panose="02010800040101010101" charset="-122"/>
                <a:ea typeface="华文行楷" panose="02010800040101010101" charset="-122"/>
              </a:rPr>
              <a:t>上海汉略环境科技有限公司</a:t>
            </a:r>
          </a:p>
        </p:txBody>
      </p:sp>
      <p:pic>
        <p:nvPicPr>
          <p:cNvPr id="9" name="图片 8" descr="a1305dfef58dbc7df3d108317e1ebc8"/>
          <p:cNvPicPr>
            <a:picLocks noChangeAspect="1"/>
          </p:cNvPicPr>
          <p:nvPr userDrawn="1">
            <p:custDataLst>
              <p:tags r:id="rId25"/>
            </p:custDataLst>
          </p:nvPr>
        </p:nvPicPr>
        <p:blipFill>
          <a:blip r:embed="rId26"/>
          <a:stretch>
            <a:fillRect/>
          </a:stretch>
        </p:blipFill>
        <p:spPr>
          <a:xfrm>
            <a:off x="8576310" y="6415405"/>
            <a:ext cx="784225" cy="30226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Layout" Target="../slideLayouts/slideLayout1.xml"/><Relationship Id="rId4" Type="http://schemas.openxmlformats.org/officeDocument/2006/relationships/tags" Target="../tags/tag185.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20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0.xml"/></Relationships>
</file>

<file path=ppt/slides/_rels/slide12.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3.xml"/><Relationship Id="rId4" Type="http://schemas.openxmlformats.org/officeDocument/2006/relationships/tags" Target="../tags/tag2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1.xml"/></Relationships>
</file>

<file path=ppt/slides/_rels/slide2.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2.jpe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7.xml"/><Relationship Id="rId1" Type="http://schemas.openxmlformats.org/officeDocument/2006/relationships/tags" Target="../tags/tag2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28.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1.xml"/></Relationships>
</file>

<file path=ppt/slides/_rels/slide3.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notesSlide" Target="../notesSlides/notesSlide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slideLayout" Target="../slideLayouts/slideLayout6.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7.xml"/><Relationship Id="rId1" Type="http://schemas.openxmlformats.org/officeDocument/2006/relationships/tags" Target="../tags/tag24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Layout" Target="../slideLayouts/slideLayout3.xml"/><Relationship Id="rId4" Type="http://schemas.openxmlformats.org/officeDocument/2006/relationships/tags" Target="../tags/tag20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1.xml"/><Relationship Id="rId1" Type="http://schemas.openxmlformats.org/officeDocument/2006/relationships/tags" Target="../tags/tag250.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5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20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20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tags" Target="../tags/tag20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custDataLst>
              <p:tags r:id="rId2"/>
            </p:custDataLst>
          </p:nvPr>
        </p:nvSpPr>
        <p:spPr/>
        <p:txBody>
          <a:bodyPr/>
          <a:lstStyle/>
          <a:p>
            <a:r>
              <a:rPr lang="zh-CN" altLang="en-US" sz="3200" dirty="0">
                <a:solidFill>
                  <a:schemeClr val="bg1"/>
                </a:solidFill>
              </a:rPr>
              <a:t>废课件</a:t>
            </a:r>
          </a:p>
        </p:txBody>
      </p:sp>
      <p:cxnSp>
        <p:nvCxnSpPr>
          <p:cNvPr id="13" name="直接连接符 12"/>
          <p:cNvCxnSpPr/>
          <p:nvPr>
            <p:custDataLst>
              <p:tags r:id="rId3"/>
            </p:custDataLst>
          </p:nvPr>
        </p:nvCxnSpPr>
        <p:spPr>
          <a:xfrm flipH="1">
            <a:off x="1472656" y="5460006"/>
            <a:ext cx="2901521"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2"/>
            <p:custDataLst>
              <p:tags r:id="rId4"/>
            </p:custDataLst>
          </p:nvPr>
        </p:nvSpPr>
        <p:spPr>
          <a:xfrm>
            <a:off x="1472656" y="1574879"/>
            <a:ext cx="8890064" cy="3708241"/>
          </a:xfrm>
        </p:spPr>
        <p:txBody>
          <a:bodyPr/>
          <a:lstStyle/>
          <a:p>
            <a:r>
              <a:rPr lang="zh-CN" altLang="en-US" dirty="0">
                <a:solidFill>
                  <a:schemeClr val="accent1">
                    <a:lumMod val="75000"/>
                  </a:schemeClr>
                </a:solidFill>
                <a:cs typeface="汉仪旗黑-85S" panose="00020600040101010101" pitchFamily="18" charset="-122"/>
              </a:rPr>
              <a:t>绿色工厂培训</a:t>
            </a:r>
            <a:br>
              <a:rPr lang="en-US" altLang="zh-CN" dirty="0">
                <a:solidFill>
                  <a:schemeClr val="accent1">
                    <a:lumMod val="75000"/>
                  </a:schemeClr>
                </a:solidFill>
                <a:cs typeface="汉仪旗黑-85S" panose="00020600040101010101" pitchFamily="18" charset="-122"/>
              </a:rPr>
            </a:br>
            <a:br>
              <a:rPr lang="en-US" altLang="zh-CN" dirty="0">
                <a:solidFill>
                  <a:schemeClr val="accent1">
                    <a:lumMod val="75000"/>
                  </a:schemeClr>
                </a:solidFill>
                <a:cs typeface="汉仪旗黑-85S" panose="00020600040101010101" pitchFamily="18" charset="-122"/>
              </a:rPr>
            </a:br>
            <a:r>
              <a:rPr lang="en-US" altLang="zh-CN" sz="3200" dirty="0">
                <a:solidFill>
                  <a:schemeClr val="accent1">
                    <a:lumMod val="75000"/>
                  </a:schemeClr>
                </a:solidFill>
              </a:rPr>
              <a:t>2024</a:t>
            </a:r>
            <a:r>
              <a:rPr lang="zh-CN" altLang="en-US" sz="3200" dirty="0">
                <a:solidFill>
                  <a:schemeClr val="accent1">
                    <a:lumMod val="75000"/>
                  </a:schemeClr>
                </a:solidFill>
              </a:rPr>
              <a:t>年</a:t>
            </a:r>
            <a:r>
              <a:rPr lang="en-US" altLang="zh-CN" sz="3200" dirty="0">
                <a:solidFill>
                  <a:schemeClr val="accent1">
                    <a:lumMod val="75000"/>
                  </a:schemeClr>
                </a:solidFill>
              </a:rPr>
              <a:t>5</a:t>
            </a:r>
            <a:r>
              <a:rPr lang="zh-CN" altLang="en-US" sz="3200" dirty="0">
                <a:solidFill>
                  <a:schemeClr val="accent1">
                    <a:lumMod val="75000"/>
                  </a:schemeClr>
                </a:solidFill>
              </a:rPr>
              <a:t>月</a:t>
            </a:r>
            <a:r>
              <a:rPr lang="en-US" altLang="zh-CN" sz="3200" dirty="0">
                <a:solidFill>
                  <a:schemeClr val="accent1">
                    <a:lumMod val="75000"/>
                  </a:schemeClr>
                </a:solidFill>
              </a:rPr>
              <a:t>22</a:t>
            </a:r>
            <a:r>
              <a:rPr lang="zh-CN" altLang="en-US" sz="3200" dirty="0">
                <a:solidFill>
                  <a:schemeClr val="accent1">
                    <a:lumMod val="75000"/>
                  </a:schemeClr>
                </a:solidFill>
              </a:rPr>
              <a:t>日</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grpSp>
        <p:nvGrpSpPr>
          <p:cNvPr id="2" name="Group 14">
            <a:extLst>
              <a:ext uri="{FF2B5EF4-FFF2-40B4-BE49-F238E27FC236}">
                <a16:creationId xmlns:a16="http://schemas.microsoft.com/office/drawing/2014/main" id="{EC818EB0-3682-B723-8891-3B0B805CB71D}"/>
              </a:ext>
            </a:extLst>
          </p:cNvPr>
          <p:cNvGrpSpPr>
            <a:grpSpLocks/>
          </p:cNvGrpSpPr>
          <p:nvPr/>
        </p:nvGrpSpPr>
        <p:grpSpPr bwMode="auto">
          <a:xfrm>
            <a:off x="1223133" y="2082222"/>
            <a:ext cx="2831007" cy="1576396"/>
            <a:chOff x="7892712" y="2603321"/>
            <a:chExt cx="3002814" cy="1891440"/>
          </a:xfrm>
        </p:grpSpPr>
        <p:sp>
          <p:nvSpPr>
            <p:cNvPr id="3" name="Freeform 15">
              <a:extLst>
                <a:ext uri="{FF2B5EF4-FFF2-40B4-BE49-F238E27FC236}">
                  <a16:creationId xmlns:a16="http://schemas.microsoft.com/office/drawing/2014/main" id="{AC4172E9-9860-B245-F9F9-4238AD7C2B92}"/>
                </a:ext>
              </a:extLst>
            </p:cNvPr>
            <p:cNvSpPr/>
            <p:nvPr/>
          </p:nvSpPr>
          <p:spPr>
            <a:xfrm>
              <a:off x="8434203" y="2603321"/>
              <a:ext cx="246132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rgbClr val="70AD47">
                <a:alpha val="95000"/>
              </a:srgbClr>
            </a:solidFill>
            <a:ln w="12700" cap="flat" cmpd="sng" algn="ctr">
              <a:noFill/>
              <a:prstDash val="solid"/>
              <a:miter lim="800000"/>
            </a:ln>
            <a:effectLst/>
          </p:spPr>
          <p:txBody>
            <a:bodyPr lIns="584835" tIns="290000" rIns="580549" bIns="289999" spcCol="127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a:lstStyle>
            <a:p>
              <a:pPr marL="228600" lvl="1" indent="-228600" defTabSz="1066800" eaLnBrk="1" fontAlgn="auto" hangingPunct="1">
                <a:lnSpc>
                  <a:spcPct val="90000"/>
                </a:lnSpc>
                <a:spcBef>
                  <a:spcPts val="0"/>
                </a:spcBef>
                <a:spcAft>
                  <a:spcPct val="15000"/>
                </a:spcAft>
                <a:buFontTx/>
                <a:buChar char="••"/>
                <a:defRPr/>
              </a:pPr>
              <a:endParaRPr lang="en-US" sz="2400" kern="0" dirty="0">
                <a:solidFill>
                  <a:prstClr val="black">
                    <a:hueOff val="0"/>
                    <a:satOff val="0"/>
                    <a:lumOff val="0"/>
                    <a:alphaOff val="0"/>
                  </a:prstClr>
                </a:solidFill>
                <a:latin typeface="inpin heiti" charset="-122"/>
              </a:endParaRPr>
            </a:p>
            <a:p>
              <a:pPr marL="228600" lvl="1" indent="-228600" defTabSz="1066800" eaLnBrk="1" fontAlgn="auto" hangingPunct="1">
                <a:lnSpc>
                  <a:spcPct val="90000"/>
                </a:lnSpc>
                <a:spcBef>
                  <a:spcPts val="0"/>
                </a:spcBef>
                <a:spcAft>
                  <a:spcPct val="15000"/>
                </a:spcAft>
                <a:buFontTx/>
                <a:buChar char="••"/>
                <a:defRPr/>
              </a:pPr>
              <a:endParaRPr lang="en-US" sz="2400" kern="0" dirty="0">
                <a:solidFill>
                  <a:prstClr val="black">
                    <a:hueOff val="0"/>
                    <a:satOff val="0"/>
                    <a:lumOff val="0"/>
                    <a:alphaOff val="0"/>
                  </a:prstClr>
                </a:solidFill>
                <a:latin typeface="inpin heiti" charset="-122"/>
              </a:endParaRPr>
            </a:p>
          </p:txBody>
        </p:sp>
        <p:sp>
          <p:nvSpPr>
            <p:cNvPr id="4" name="Freeform 16">
              <a:extLst>
                <a:ext uri="{FF2B5EF4-FFF2-40B4-BE49-F238E27FC236}">
                  <a16:creationId xmlns:a16="http://schemas.microsoft.com/office/drawing/2014/main" id="{9AB2A91D-92B8-4AC2-EE73-6C764E2A4B9C}"/>
                </a:ext>
              </a:extLst>
            </p:cNvPr>
            <p:cNvSpPr/>
            <p:nvPr/>
          </p:nvSpPr>
          <p:spPr>
            <a:xfrm>
              <a:off x="7892712" y="3007950"/>
              <a:ext cx="1081394" cy="1082183"/>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70AD47">
                <a:lumMod val="75000"/>
              </a:srgbClr>
            </a:solidFill>
            <a:ln w="12700" cap="flat" cmpd="sng" algn="ctr">
              <a:noFill/>
              <a:prstDash val="solid"/>
              <a:miter lim="800000"/>
            </a:ln>
            <a:effectLst/>
          </p:spPr>
          <p:txBody>
            <a:bodyPr lIns="168679" tIns="168679" rIns="168679" bIns="168679" spcCol="127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a:lstStyle>
            <a:p>
              <a:pPr algn="ctr" defTabSz="1066800" eaLnBrk="1" fontAlgn="auto" hangingPunct="1">
                <a:lnSpc>
                  <a:spcPct val="90000"/>
                </a:lnSpc>
                <a:spcBef>
                  <a:spcPts val="0"/>
                </a:spcBef>
                <a:spcAft>
                  <a:spcPct val="35000"/>
                </a:spcAft>
                <a:defRPr/>
              </a:pPr>
              <a:endParaRPr lang="en-US" sz="2400" kern="0" dirty="0">
                <a:solidFill>
                  <a:prstClr val="white"/>
                </a:solidFill>
                <a:latin typeface="inpin heiti" charset="-122"/>
              </a:endParaRPr>
            </a:p>
          </p:txBody>
        </p:sp>
        <p:pic>
          <p:nvPicPr>
            <p:cNvPr id="5" name="Picture 17">
              <a:extLst>
                <a:ext uri="{FF2B5EF4-FFF2-40B4-BE49-F238E27FC236}">
                  <a16:creationId xmlns:a16="http://schemas.microsoft.com/office/drawing/2014/main" id="{1F75A9CB-857A-1D1E-679F-4B51B20C7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358" y="3297736"/>
              <a:ext cx="502610" cy="50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a:extLst>
                <a:ext uri="{FF2B5EF4-FFF2-40B4-BE49-F238E27FC236}">
                  <a16:creationId xmlns:a16="http://schemas.microsoft.com/office/drawing/2014/main" id="{786EA56B-2D25-E676-09FE-6124F8C0D733}"/>
                </a:ext>
              </a:extLst>
            </p:cNvPr>
            <p:cNvSpPr>
              <a:spLocks noChangeArrowheads="1"/>
            </p:cNvSpPr>
            <p:nvPr/>
          </p:nvSpPr>
          <p:spPr bwMode="auto">
            <a:xfrm>
              <a:off x="8935995" y="2923850"/>
              <a:ext cx="1441859" cy="95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a:lstStyle>
            <a:p>
              <a:pPr algn="ctr" eaLnBrk="1" hangingPunct="1">
                <a:lnSpc>
                  <a:spcPct val="120000"/>
                </a:lnSpc>
              </a:pPr>
              <a:r>
                <a:rPr lang="zh-CN" altLang="en-US" sz="2000" b="1" dirty="0">
                  <a:solidFill>
                    <a:srgbClr val="FFFFFF"/>
                  </a:solidFill>
                  <a:latin typeface="等线" panose="02010600030101010101" pitchFamily="2" charset="-122"/>
                  <a:ea typeface="宋体" panose="02010600030101010101" pitchFamily="2" charset="-122"/>
                  <a:cs typeface="Arial" panose="020B0604020202020204" pitchFamily="34" charset="0"/>
                </a:rPr>
                <a:t>管理</a:t>
              </a:r>
              <a:endParaRPr lang="en-US" altLang="zh-CN" sz="2000" b="1" dirty="0">
                <a:solidFill>
                  <a:srgbClr val="FFFFFF"/>
                </a:solidFill>
                <a:latin typeface="等线" panose="02010600030101010101" pitchFamily="2" charset="-122"/>
                <a:ea typeface="宋体" panose="02010600030101010101" pitchFamily="2" charset="-122"/>
                <a:cs typeface="Arial" panose="020B0604020202020204" pitchFamily="34" charset="0"/>
              </a:endParaRPr>
            </a:p>
            <a:p>
              <a:pPr algn="ctr" eaLnBrk="1" hangingPunct="1">
                <a:lnSpc>
                  <a:spcPct val="120000"/>
                </a:lnSpc>
              </a:pPr>
              <a:r>
                <a:rPr lang="zh-CN" altLang="en-US" sz="2000" b="1" dirty="0">
                  <a:solidFill>
                    <a:srgbClr val="FFFFFF"/>
                  </a:solidFill>
                  <a:latin typeface="等线" panose="02010600030101010101" pitchFamily="2" charset="-122"/>
                  <a:ea typeface="宋体" panose="02010600030101010101" pitchFamily="2" charset="-122"/>
                  <a:cs typeface="Arial" panose="020B0604020202020204" pitchFamily="34" charset="0"/>
                </a:rPr>
                <a:t>要求</a:t>
              </a:r>
              <a:endParaRPr lang="en-US" altLang="zh-CN" sz="2000" b="1" dirty="0">
                <a:solidFill>
                  <a:srgbClr val="FFFFFF"/>
                </a:solidFill>
                <a:latin typeface="inpin heiti"/>
                <a:ea typeface="宋体" panose="02010600030101010101" pitchFamily="2" charset="-122"/>
                <a:cs typeface="Arial" panose="020B0604020202020204" pitchFamily="34" charset="0"/>
              </a:endParaRPr>
            </a:p>
          </p:txBody>
        </p:sp>
      </p:grpSp>
      <p:graphicFrame>
        <p:nvGraphicFramePr>
          <p:cNvPr id="7" name="图示 6">
            <a:extLst>
              <a:ext uri="{FF2B5EF4-FFF2-40B4-BE49-F238E27FC236}">
                <a16:creationId xmlns:a16="http://schemas.microsoft.com/office/drawing/2014/main" id="{DAC91F9A-7BE6-EA83-C54A-91FF1C5DC32C}"/>
              </a:ext>
            </a:extLst>
          </p:cNvPr>
          <p:cNvGraphicFramePr/>
          <p:nvPr>
            <p:extLst>
              <p:ext uri="{D42A27DB-BD31-4B8C-83A1-F6EECF244321}">
                <p14:modId xmlns:p14="http://schemas.microsoft.com/office/powerpoint/2010/main" val="3711114863"/>
              </p:ext>
            </p:extLst>
          </p:nvPr>
        </p:nvGraphicFramePr>
        <p:xfrm>
          <a:off x="4168713" y="1517158"/>
          <a:ext cx="4636471" cy="2851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4757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7C4C6492-A939-84DC-8F35-4F192C433236}"/>
              </a:ext>
            </a:extLst>
          </p:cNvPr>
          <p:cNvSpPr/>
          <p:nvPr/>
        </p:nvSpPr>
        <p:spPr>
          <a:xfrm>
            <a:off x="5933957" y="1853868"/>
            <a:ext cx="34289" cy="2997333"/>
          </a:xfrm>
          <a:prstGeom prst="rect">
            <a:avLst/>
          </a:prstGeom>
          <a:solidFill>
            <a:srgbClr val="F0F0F0">
              <a:lumMod val="100000"/>
            </a:srgbClr>
          </a:solidFill>
          <a:ln w="25400" cap="flat" cmpd="sng" algn="ctr">
            <a:solidFill>
              <a:srgbClr val="FFFFFF">
                <a:lumMod val="9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五边形 2">
            <a:extLst>
              <a:ext uri="{FF2B5EF4-FFF2-40B4-BE49-F238E27FC236}">
                <a16:creationId xmlns:a16="http://schemas.microsoft.com/office/drawing/2014/main" id="{6DACACF6-C280-136C-B4B6-F2C4D7573361}"/>
              </a:ext>
            </a:extLst>
          </p:cNvPr>
          <p:cNvSpPr/>
          <p:nvPr/>
        </p:nvSpPr>
        <p:spPr>
          <a:xfrm>
            <a:off x="5045340" y="1562076"/>
            <a:ext cx="4608835" cy="1296988"/>
          </a:xfrm>
          <a:prstGeom prst="homePlate">
            <a:avLst/>
          </a:prstGeom>
          <a:solidFill>
            <a:srgbClr val="92D050"/>
          </a:solidFill>
          <a:ln w="25400" cap="flat" cmpd="sng" algn="ctr">
            <a:noFill/>
            <a:prstDash val="solid"/>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2000" b="1" i="0" u="none" strike="noStrike" kern="1200" cap="none" spc="0" normalizeH="0" baseline="0" noProof="0" dirty="0">
                <a:ln>
                  <a:noFill/>
                </a:ln>
                <a:solidFill>
                  <a:srgbClr val="070707"/>
                </a:solidFill>
                <a:effectLst/>
                <a:uLnTx/>
                <a:uFillTx/>
                <a:latin typeface="宋体" panose="02010600030101010101" pitchFamily="2" charset="-122"/>
                <a:ea typeface="宋体" panose="02010600030101010101" pitchFamily="2" charset="-122"/>
              </a:rPr>
              <a:t>开展绿色创建活动</a:t>
            </a:r>
            <a:endParaRPr kumimoji="0" lang="en-US" altLang="zh-CN" sz="2000" b="1" i="0" u="none" strike="noStrike" kern="1200" cap="none" spc="0" normalizeH="0" baseline="0" noProof="0" dirty="0">
              <a:ln>
                <a:noFill/>
              </a:ln>
              <a:solidFill>
                <a:srgbClr val="070707"/>
              </a:solidFill>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dirty="0">
                <a:solidFill>
                  <a:srgbClr val="070707"/>
                </a:solidFill>
                <a:effectLst/>
                <a:latin typeface="宋体" panose="02010600030101010101" pitchFamily="2" charset="-122"/>
                <a:ea typeface="宋体" panose="02010600030101010101" pitchFamily="2" charset="-122"/>
                <a:cs typeface="仿宋_GB2312" panose="02010609030101010101" pitchFamily="49" charset="-122"/>
              </a:rPr>
              <a:t>重点开展绿色设计、新能源利用、余热利用、节能改造、环保改造</a:t>
            </a:r>
            <a:endParaRPr kumimoji="0" lang="zh-CN" altLang="en-US" i="0" u="none" strike="noStrike" kern="1200" cap="none" spc="0" normalizeH="0" baseline="0" noProof="0" dirty="0">
              <a:ln>
                <a:noFill/>
              </a:ln>
              <a:solidFill>
                <a:srgbClr val="070707"/>
              </a:solidFill>
              <a:effectLst/>
              <a:uLnTx/>
              <a:uFillTx/>
              <a:latin typeface="宋体" panose="02010600030101010101" pitchFamily="2" charset="-122"/>
              <a:ea typeface="宋体" panose="02010600030101010101" pitchFamily="2" charset="-122"/>
            </a:endParaRPr>
          </a:p>
        </p:txBody>
      </p:sp>
      <p:sp>
        <p:nvSpPr>
          <p:cNvPr id="4" name="燕尾形 3">
            <a:extLst>
              <a:ext uri="{FF2B5EF4-FFF2-40B4-BE49-F238E27FC236}">
                <a16:creationId xmlns:a16="http://schemas.microsoft.com/office/drawing/2014/main" id="{59D64821-7AE0-652F-B244-2868D1E84F11}"/>
              </a:ext>
            </a:extLst>
          </p:cNvPr>
          <p:cNvSpPr/>
          <p:nvPr/>
        </p:nvSpPr>
        <p:spPr>
          <a:xfrm>
            <a:off x="5634730" y="3276981"/>
            <a:ext cx="4608835" cy="1295400"/>
          </a:xfrm>
          <a:prstGeom prst="chevron">
            <a:avLst/>
          </a:prstGeom>
          <a:solidFill>
            <a:srgbClr val="026BCA"/>
          </a:solidFill>
          <a:ln w="25400" cap="flat" cmpd="sng" algn="ctr">
            <a:noFill/>
            <a:prstDash val="solid"/>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华文中宋" pitchFamily="2" charset="-122"/>
                <a:ea typeface="华文中宋" pitchFamily="2" charset="-122"/>
                <a:cs typeface="+mn-cs"/>
              </a:rPr>
              <a:t>      </a:t>
            </a:r>
            <a:r>
              <a:rPr kumimoji="0" lang="en-US" altLang="zh-CN" sz="2000" b="1"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仿宋_GB2312" panose="02010609030101010101" pitchFamily="49" charset="-122"/>
              </a:rPr>
              <a:t>2024</a:t>
            </a:r>
            <a:r>
              <a:rPr kumimoji="0" lang="zh-CN" altLang="zh-CN" sz="2000" b="1"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年度两批评审</a:t>
            </a:r>
            <a:endParaRPr kumimoji="0" lang="en-US" altLang="zh-CN" sz="2000" b="1"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5</a:t>
            </a:r>
            <a:r>
              <a:rPr kumimoji="0" lang="zh-CN"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月</a:t>
            </a:r>
            <a:r>
              <a:rPr kumimoji="0" lang="en-US"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31</a:t>
            </a:r>
            <a:r>
              <a:rPr kumimoji="0" lang="zh-CN"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日、</a:t>
            </a:r>
            <a:r>
              <a:rPr kumimoji="0" lang="en-US"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9</a:t>
            </a:r>
            <a:r>
              <a:rPr kumimoji="0" lang="zh-CN"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月</a:t>
            </a:r>
            <a:r>
              <a:rPr lang="en-US" altLang="zh-CN" dirty="0">
                <a:solidFill>
                  <a:srgbClr val="FFFFFF"/>
                </a:solidFill>
                <a:latin typeface="Calibri"/>
                <a:ea typeface="宋体" panose="02010600030101010101" pitchFamily="2" charset="-122"/>
                <a:cs typeface="仿宋_GB2312" panose="02010609030101010101" pitchFamily="49" charset="-122"/>
              </a:rPr>
              <a:t>30</a:t>
            </a:r>
            <a:r>
              <a:rPr kumimoji="0" lang="zh-CN" altLang="zh-CN" i="0" u="none" strike="noStrike" kern="1200" cap="none" spc="0" normalizeH="0" baseline="0" noProof="0" dirty="0">
                <a:ln>
                  <a:noFill/>
                </a:ln>
                <a:solidFill>
                  <a:srgbClr val="FFFFFF"/>
                </a:solidFill>
                <a:effectLst/>
                <a:uLnTx/>
                <a:uFillTx/>
                <a:latin typeface="Calibri"/>
                <a:ea typeface="宋体" panose="02010600030101010101" pitchFamily="2" charset="-122"/>
                <a:cs typeface="仿宋_GB2312" panose="02010609030101010101" pitchFamily="49" charset="-122"/>
              </a:rPr>
              <a:t>日前报送</a:t>
            </a:r>
            <a:endParaRPr kumimoji="0" lang="zh-CN" altLang="en-US" i="0" u="none" strike="noStrike" kern="1200" cap="none" spc="0" normalizeH="0" baseline="0" noProof="0" dirty="0">
              <a:ln>
                <a:noFill/>
              </a:ln>
              <a:solidFill>
                <a:srgbClr val="FFFFFF"/>
              </a:solidFill>
              <a:effectLst/>
              <a:uLnTx/>
              <a:uFillTx/>
              <a:latin typeface="华文中宋" pitchFamily="2" charset="-122"/>
              <a:ea typeface="华文中宋" pitchFamily="2" charset="-122"/>
              <a:cs typeface="+mn-cs"/>
            </a:endParaRPr>
          </a:p>
        </p:txBody>
      </p:sp>
      <p:sp>
        <p:nvSpPr>
          <p:cNvPr id="5" name="文本框 9">
            <a:extLst>
              <a:ext uri="{FF2B5EF4-FFF2-40B4-BE49-F238E27FC236}">
                <a16:creationId xmlns:a16="http://schemas.microsoft.com/office/drawing/2014/main" id="{8E50A878-4019-BCF3-E200-B1C421A89839}"/>
              </a:ext>
            </a:extLst>
          </p:cNvPr>
          <p:cNvSpPr txBox="1">
            <a:spLocks noChangeArrowheads="1"/>
          </p:cNvSpPr>
          <p:nvPr/>
        </p:nvSpPr>
        <p:spPr bwMode="auto">
          <a:xfrm>
            <a:off x="1867619" y="2600893"/>
            <a:ext cx="31269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2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r>
              <a:rPr lang="zh-CN" altLang="zh-CN" sz="2000" b="1" dirty="0">
                <a:solidFill>
                  <a:srgbClr val="000000"/>
                </a:solidFill>
              </a:rPr>
              <a:t>上海市经济信息化委关于组织申报</a:t>
            </a:r>
            <a:r>
              <a:rPr lang="en-US" altLang="zh-CN" sz="2000" b="1" dirty="0">
                <a:solidFill>
                  <a:srgbClr val="000000"/>
                </a:solidFill>
              </a:rPr>
              <a:t>2024</a:t>
            </a:r>
            <a:r>
              <a:rPr lang="zh-CN" altLang="zh-CN" sz="2000" b="1" dirty="0">
                <a:solidFill>
                  <a:srgbClr val="000000"/>
                </a:solidFill>
              </a:rPr>
              <a:t>年度绿色制造示范名单的通知》</a:t>
            </a:r>
            <a:endParaRPr lang="zh-CN" altLang="en-US" sz="2000" b="1" dirty="0">
              <a:solidFill>
                <a:srgbClr val="000000"/>
              </a:solidFill>
            </a:endParaRPr>
          </a:p>
        </p:txBody>
      </p:sp>
      <p:cxnSp>
        <p:nvCxnSpPr>
          <p:cNvPr id="6" name="直接箭头连接符 5">
            <a:extLst>
              <a:ext uri="{FF2B5EF4-FFF2-40B4-BE49-F238E27FC236}">
                <a16:creationId xmlns:a16="http://schemas.microsoft.com/office/drawing/2014/main" id="{5B0826B9-91F1-9411-B851-F24E0193C773}"/>
              </a:ext>
            </a:extLst>
          </p:cNvPr>
          <p:cNvCxnSpPr>
            <a:cxnSpLocks/>
          </p:cNvCxnSpPr>
          <p:nvPr/>
        </p:nvCxnSpPr>
        <p:spPr>
          <a:xfrm>
            <a:off x="1867619" y="3672070"/>
            <a:ext cx="3313981" cy="0"/>
          </a:xfrm>
          <a:prstGeom prst="straightConnector1">
            <a:avLst/>
          </a:prstGeom>
          <a:noFill/>
          <a:ln w="9525" cap="flat" cmpd="sng" algn="ctr">
            <a:solidFill>
              <a:srgbClr val="026AC8"/>
            </a:solidFill>
            <a:prstDash val="solid"/>
            <a:tailEnd type="triangle"/>
          </a:ln>
          <a:effectLst/>
        </p:spPr>
      </p:cxnSp>
    </p:spTree>
    <p:custDataLst>
      <p:tags r:id="rId1"/>
    </p:custDataLst>
    <p:extLst>
      <p:ext uri="{BB962C8B-B14F-4D97-AF65-F5344CB8AC3E}">
        <p14:creationId xmlns:p14="http://schemas.microsoft.com/office/powerpoint/2010/main" val="136722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2"/>
            <p:custDataLst>
              <p:tags r:id="rId2"/>
            </p:custDataLst>
          </p:nvPr>
        </p:nvSpPr>
        <p:spPr>
          <a:xfrm>
            <a:off x="4265204" y="3918067"/>
            <a:ext cx="6858000" cy="543560"/>
          </a:xfrm>
        </p:spPr>
        <p:txBody>
          <a:bodyPr>
            <a:normAutofit/>
          </a:bodyPr>
          <a:lstStyle/>
          <a:p>
            <a:r>
              <a:rPr lang="zh-CN" altLang="zh-CN" sz="2800" dirty="0"/>
              <a:t>绿色</a:t>
            </a:r>
            <a:r>
              <a:rPr lang="zh-CN" altLang="en-US" sz="2800" dirty="0"/>
              <a:t>工厂评价</a:t>
            </a:r>
            <a:endParaRPr lang="zh-CN" altLang="en-US" dirty="0">
              <a:solidFill>
                <a:schemeClr val="dk1">
                  <a:lumMod val="85000"/>
                  <a:lumOff val="15000"/>
                </a:schemeClr>
              </a:solidFill>
            </a:endParaRPr>
          </a:p>
        </p:txBody>
      </p:sp>
      <p:sp>
        <p:nvSpPr>
          <p:cNvPr id="5" name="副标题 4"/>
          <p:cNvSpPr>
            <a:spLocks noGrp="1"/>
          </p:cNvSpPr>
          <p:nvPr>
            <p:ph type="subTitle" idx="3"/>
            <p:custDataLst>
              <p:tags r:id="rId3"/>
            </p:custDataLst>
          </p:nvPr>
        </p:nvSpPr>
        <p:spPr>
          <a:xfrm>
            <a:off x="4411508" y="4803003"/>
            <a:ext cx="6463756" cy="1318880"/>
          </a:xfrm>
        </p:spPr>
        <p:txBody>
          <a:bodyPr/>
          <a:lstStyle/>
          <a:p>
            <a:r>
              <a:rPr lang="zh-CN" altLang="zh-CN" sz="2000" dirty="0">
                <a:ea typeface="宋体" panose="02010600030101010101" pitchFamily="2" charset="-122"/>
                <a:cs typeface="Times New Roman" panose="02020603050405020304" pitchFamily="18" charset="0"/>
              </a:rPr>
              <a:t>绿色工厂评价流程</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绿色工厂评价指标</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绿色工厂评价表</a:t>
            </a:r>
            <a:endParaRPr lang="en-US" altLang="zh-CN" sz="2000" dirty="0">
              <a:ea typeface="宋体" panose="02010600030101010101" pitchFamily="2" charset="-122"/>
              <a:cs typeface="Times New Roman" panose="02020603050405020304" pitchFamily="18" charset="0"/>
            </a:endParaRPr>
          </a:p>
          <a:p>
            <a:endParaRPr lang="zh-CN" altLang="en-US" dirty="0">
              <a:solidFill>
                <a:schemeClr val="dk1">
                  <a:lumMod val="65000"/>
                  <a:lumOff val="35000"/>
                </a:schemeClr>
              </a:solidFill>
            </a:endParaRPr>
          </a:p>
        </p:txBody>
      </p:sp>
      <p:sp>
        <p:nvSpPr>
          <p:cNvPr id="27" name="文本框 45"/>
          <p:cNvSpPr txBox="1"/>
          <p:nvPr>
            <p:custDataLst>
              <p:tags r:id="rId4"/>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lang="zh-CN" altLang="en-US" sz="8000" b="1" spc="200" dirty="0">
                <a:solidFill>
                  <a:schemeClr val="dk1">
                    <a:lumMod val="85000"/>
                    <a:lumOff val="15000"/>
                  </a:schemeClr>
                </a:solidFill>
                <a:latin typeface="Arial" panose="020B0604020202020204" pitchFamily="34" charset="0"/>
                <a:ea typeface="微软雅黑" panose="020B0503020204020204" charset="-122"/>
              </a:rPr>
              <a:t>贰</a:t>
            </a:r>
            <a:endPar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endParaRPr>
          </a:p>
        </p:txBody>
      </p:sp>
    </p:spTree>
    <p:custDataLst>
      <p:tags r:id="rId1"/>
    </p:custDataLst>
    <p:extLst>
      <p:ext uri="{BB962C8B-B14F-4D97-AF65-F5344CB8AC3E}">
        <p14:creationId xmlns:p14="http://schemas.microsoft.com/office/powerpoint/2010/main" val="407177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45" name="矩形 44">
            <a:extLst>
              <a:ext uri="{FF2B5EF4-FFF2-40B4-BE49-F238E27FC236}">
                <a16:creationId xmlns:a16="http://schemas.microsoft.com/office/drawing/2014/main" id="{DB49B744-DD46-D34F-DE86-14D106F68A4D}"/>
              </a:ext>
            </a:extLst>
          </p:cNvPr>
          <p:cNvSpPr/>
          <p:nvPr/>
        </p:nvSpPr>
        <p:spPr>
          <a:xfrm>
            <a:off x="6545562" y="2375918"/>
            <a:ext cx="34289" cy="2997333"/>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6" name="组合 4">
            <a:extLst>
              <a:ext uri="{FF2B5EF4-FFF2-40B4-BE49-F238E27FC236}">
                <a16:creationId xmlns:a16="http://schemas.microsoft.com/office/drawing/2014/main" id="{6F029586-B630-A25D-6190-A78B601CBF50}"/>
              </a:ext>
            </a:extLst>
          </p:cNvPr>
          <p:cNvGrpSpPr/>
          <p:nvPr/>
        </p:nvGrpSpPr>
        <p:grpSpPr>
          <a:xfrm>
            <a:off x="3919384" y="2450560"/>
            <a:ext cx="2300793" cy="925862"/>
            <a:chOff x="2704241" y="1456171"/>
            <a:chExt cx="3067723" cy="1234483"/>
          </a:xfrm>
        </p:grpSpPr>
        <p:grpSp>
          <p:nvGrpSpPr>
            <p:cNvPr id="47" name="组合 21">
              <a:extLst>
                <a:ext uri="{FF2B5EF4-FFF2-40B4-BE49-F238E27FC236}">
                  <a16:creationId xmlns:a16="http://schemas.microsoft.com/office/drawing/2014/main" id="{1BD660DB-B764-F80B-02FA-3C11EA19A71F}"/>
                </a:ext>
              </a:extLst>
            </p:cNvPr>
            <p:cNvGrpSpPr/>
            <p:nvPr/>
          </p:nvGrpSpPr>
          <p:grpSpPr>
            <a:xfrm>
              <a:off x="4559236" y="1456171"/>
              <a:ext cx="1212728" cy="1234483"/>
              <a:chOff x="4816253" y="1456171"/>
              <a:chExt cx="1212728" cy="1234483"/>
            </a:xfrm>
          </p:grpSpPr>
          <p:sp>
            <p:nvSpPr>
              <p:cNvPr id="49" name="对角圆角矩形 26">
                <a:extLst>
                  <a:ext uri="{FF2B5EF4-FFF2-40B4-BE49-F238E27FC236}">
                    <a16:creationId xmlns:a16="http://schemas.microsoft.com/office/drawing/2014/main" id="{CC06C606-A539-E057-536E-BA3A69FE228C}"/>
                  </a:ext>
                </a:extLst>
              </p:cNvPr>
              <p:cNvSpPr/>
              <p:nvPr/>
            </p:nvSpPr>
            <p:spPr>
              <a:xfrm rot="16200000">
                <a:off x="4805375" y="1467049"/>
                <a:ext cx="1234483" cy="1212728"/>
              </a:xfrm>
              <a:prstGeom prst="round2DiagRect">
                <a:avLst>
                  <a:gd name="adj1" fmla="val 50000"/>
                  <a:gd name="adj2"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对角圆角矩形 27">
                <a:extLst>
                  <a:ext uri="{FF2B5EF4-FFF2-40B4-BE49-F238E27FC236}">
                    <a16:creationId xmlns:a16="http://schemas.microsoft.com/office/drawing/2014/main" id="{7C826641-0465-5491-297E-C05C7FA4858C}"/>
                  </a:ext>
                </a:extLst>
              </p:cNvPr>
              <p:cNvSpPr/>
              <p:nvPr/>
            </p:nvSpPr>
            <p:spPr>
              <a:xfrm rot="16200000">
                <a:off x="4916607" y="1564059"/>
                <a:ext cx="1034918" cy="1016679"/>
              </a:xfrm>
              <a:prstGeom prst="round2Diag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任意多边形 28">
                <a:extLst>
                  <a:ext uri="{FF2B5EF4-FFF2-40B4-BE49-F238E27FC236}">
                    <a16:creationId xmlns:a16="http://schemas.microsoft.com/office/drawing/2014/main" id="{0DE4F586-28BC-31B4-BFFE-7CB466EEDF31}"/>
                  </a:ext>
                </a:extLst>
              </p:cNvPr>
              <p:cNvSpPr>
                <a:spLocks/>
              </p:cNvSpPr>
              <p:nvPr/>
            </p:nvSpPr>
            <p:spPr bwMode="auto">
              <a:xfrm>
                <a:off x="5250981" y="1792284"/>
                <a:ext cx="393853" cy="57995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anchor="ctr"/>
              <a:lstStyle/>
              <a:p>
                <a:pPr algn="ctr"/>
                <a:endParaRPr/>
              </a:p>
            </p:txBody>
          </p:sp>
        </p:grpSp>
        <p:sp>
          <p:nvSpPr>
            <p:cNvPr id="48" name="矩形 47">
              <a:extLst>
                <a:ext uri="{FF2B5EF4-FFF2-40B4-BE49-F238E27FC236}">
                  <a16:creationId xmlns:a16="http://schemas.microsoft.com/office/drawing/2014/main" id="{F4D75540-0FBF-DA8E-8D3C-2046F26ACC82}"/>
                </a:ext>
              </a:extLst>
            </p:cNvPr>
            <p:cNvSpPr/>
            <p:nvPr/>
          </p:nvSpPr>
          <p:spPr>
            <a:xfrm>
              <a:off x="2704241" y="2013683"/>
              <a:ext cx="1440733" cy="323165"/>
            </a:xfrm>
            <a:prstGeom prst="rect">
              <a:avLst/>
            </a:prstGeom>
          </p:spPr>
          <p:txBody>
            <a:bodyPr wrap="none" lIns="0" tIns="0" rIns="360000" bIns="0" anchor="b" anchorCtr="0">
              <a:noAutofit/>
            </a:bodyPr>
            <a:lstStyle/>
            <a:p>
              <a:pPr algn="r"/>
              <a:r>
                <a:rPr lang="zh-CN" altLang="zh-CN" sz="2000" dirty="0">
                  <a:solidFill>
                    <a:srgbClr val="002060"/>
                  </a:solidFill>
                </a:rPr>
                <a:t>创建绿色</a:t>
              </a:r>
              <a:endParaRPr lang="en-US" altLang="zh-CN" sz="2000" dirty="0">
                <a:solidFill>
                  <a:srgbClr val="002060"/>
                </a:solidFill>
              </a:endParaRPr>
            </a:p>
            <a:p>
              <a:pPr algn="r"/>
              <a:r>
                <a:rPr lang="zh-CN" altLang="zh-CN" sz="2000" dirty="0">
                  <a:solidFill>
                    <a:srgbClr val="002060"/>
                  </a:solidFill>
                </a:rPr>
                <a:t>工厂自评价</a:t>
              </a:r>
              <a:endParaRPr lang="zh-CN" altLang="en-US" sz="2000" b="1" dirty="0">
                <a:solidFill>
                  <a:srgbClr val="002060"/>
                </a:solidFill>
              </a:endParaRPr>
            </a:p>
          </p:txBody>
        </p:sp>
      </p:grpSp>
      <p:grpSp>
        <p:nvGrpSpPr>
          <p:cNvPr id="52" name="组合 51">
            <a:extLst>
              <a:ext uri="{FF2B5EF4-FFF2-40B4-BE49-F238E27FC236}">
                <a16:creationId xmlns:a16="http://schemas.microsoft.com/office/drawing/2014/main" id="{867B2375-077F-0B12-B717-FA509CFB79F3}"/>
              </a:ext>
            </a:extLst>
          </p:cNvPr>
          <p:cNvGrpSpPr/>
          <p:nvPr/>
        </p:nvGrpSpPr>
        <p:grpSpPr>
          <a:xfrm>
            <a:off x="6916666" y="3440757"/>
            <a:ext cx="2153676" cy="925862"/>
            <a:chOff x="6359436" y="2728516"/>
            <a:chExt cx="2871568" cy="1234483"/>
          </a:xfrm>
        </p:grpSpPr>
        <p:grpSp>
          <p:nvGrpSpPr>
            <p:cNvPr id="53" name="组合 14">
              <a:extLst>
                <a:ext uri="{FF2B5EF4-FFF2-40B4-BE49-F238E27FC236}">
                  <a16:creationId xmlns:a16="http://schemas.microsoft.com/office/drawing/2014/main" id="{B8D52E7E-383A-E19F-BDB0-253B3CD79008}"/>
                </a:ext>
              </a:extLst>
            </p:cNvPr>
            <p:cNvGrpSpPr/>
            <p:nvPr/>
          </p:nvGrpSpPr>
          <p:grpSpPr>
            <a:xfrm>
              <a:off x="6359436" y="2728516"/>
              <a:ext cx="1212728" cy="1234483"/>
              <a:chOff x="6129344" y="2728516"/>
              <a:chExt cx="1212728" cy="1234483"/>
            </a:xfrm>
          </p:grpSpPr>
          <p:sp>
            <p:nvSpPr>
              <p:cNvPr id="55" name="对角圆角矩形 23">
                <a:extLst>
                  <a:ext uri="{FF2B5EF4-FFF2-40B4-BE49-F238E27FC236}">
                    <a16:creationId xmlns:a16="http://schemas.microsoft.com/office/drawing/2014/main" id="{513A12BC-D435-731C-E8A2-289F7CFD7C78}"/>
                  </a:ext>
                </a:extLst>
              </p:cNvPr>
              <p:cNvSpPr/>
              <p:nvPr/>
            </p:nvSpPr>
            <p:spPr>
              <a:xfrm rot="16200000">
                <a:off x="6118466" y="2739394"/>
                <a:ext cx="1234483" cy="1212728"/>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对角圆角矩形 24">
                <a:extLst>
                  <a:ext uri="{FF2B5EF4-FFF2-40B4-BE49-F238E27FC236}">
                    <a16:creationId xmlns:a16="http://schemas.microsoft.com/office/drawing/2014/main" id="{8AB8D1E5-40A4-9042-22DD-2DA72ECCF780}"/>
                  </a:ext>
                </a:extLst>
              </p:cNvPr>
              <p:cNvSpPr/>
              <p:nvPr/>
            </p:nvSpPr>
            <p:spPr>
              <a:xfrm rot="16200000">
                <a:off x="6229698" y="2836404"/>
                <a:ext cx="1034918" cy="1016679"/>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任意多边形 25">
                <a:extLst>
                  <a:ext uri="{FF2B5EF4-FFF2-40B4-BE49-F238E27FC236}">
                    <a16:creationId xmlns:a16="http://schemas.microsoft.com/office/drawing/2014/main" id="{9C9B55C4-7FF5-B4E8-3A2A-E8F7461F6499}"/>
                  </a:ext>
                </a:extLst>
              </p:cNvPr>
              <p:cNvSpPr>
                <a:spLocks/>
              </p:cNvSpPr>
              <p:nvPr/>
            </p:nvSpPr>
            <p:spPr bwMode="auto">
              <a:xfrm flipH="1">
                <a:off x="6553991" y="3036256"/>
                <a:ext cx="353336" cy="59449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anchor="ctr"/>
              <a:lstStyle/>
              <a:p>
                <a:pPr algn="ctr"/>
                <a:endParaRPr/>
              </a:p>
            </p:txBody>
          </p:sp>
        </p:grpSp>
        <p:sp>
          <p:nvSpPr>
            <p:cNvPr id="54" name="矩形 53">
              <a:extLst>
                <a:ext uri="{FF2B5EF4-FFF2-40B4-BE49-F238E27FC236}">
                  <a16:creationId xmlns:a16="http://schemas.microsoft.com/office/drawing/2014/main" id="{77C34EFD-7D9E-EAD3-013D-34A4943CB7D7}"/>
                </a:ext>
              </a:extLst>
            </p:cNvPr>
            <p:cNvSpPr/>
            <p:nvPr/>
          </p:nvSpPr>
          <p:spPr>
            <a:xfrm>
              <a:off x="7572162" y="2897653"/>
              <a:ext cx="1658842" cy="323165"/>
            </a:xfrm>
            <a:prstGeom prst="rect">
              <a:avLst/>
            </a:prstGeom>
          </p:spPr>
          <p:txBody>
            <a:bodyPr wrap="none" lIns="360000" tIns="0" rIns="216000" bIns="0" anchor="ctr" anchorCtr="0">
              <a:noAutofit/>
            </a:bodyPr>
            <a:lstStyle/>
            <a:p>
              <a:r>
                <a:rPr lang="zh-CN" altLang="en-US" sz="2000" dirty="0">
                  <a:solidFill>
                    <a:srgbClr val="002060"/>
                  </a:solidFill>
                </a:rPr>
                <a:t>第三方</a:t>
              </a:r>
              <a:r>
                <a:rPr lang="zh-CN" altLang="zh-CN" sz="2000" dirty="0">
                  <a:effectLst/>
                  <a:ea typeface="宋体" panose="02010600030101010101" pitchFamily="2" charset="-122"/>
                  <a:cs typeface="仿宋_GB2312" panose="02010609030101010101" pitchFamily="49" charset="-122"/>
                </a:rPr>
                <a:t>现场</a:t>
              </a:r>
              <a:endParaRPr lang="en-US" altLang="zh-CN" sz="2000" dirty="0">
                <a:effectLst/>
                <a:ea typeface="宋体" panose="02010600030101010101" pitchFamily="2" charset="-122"/>
                <a:cs typeface="仿宋_GB2312" panose="02010609030101010101" pitchFamily="49" charset="-122"/>
              </a:endParaRPr>
            </a:p>
            <a:p>
              <a:r>
                <a:rPr lang="zh-CN" altLang="zh-CN" sz="2000" dirty="0">
                  <a:effectLst/>
                  <a:ea typeface="宋体" panose="02010600030101010101" pitchFamily="2" charset="-122"/>
                  <a:cs typeface="仿宋_GB2312" panose="02010609030101010101" pitchFamily="49" charset="-122"/>
                </a:rPr>
                <a:t>审核和</a:t>
              </a:r>
              <a:r>
                <a:rPr lang="zh-CN" altLang="en-US" sz="2000" dirty="0">
                  <a:solidFill>
                    <a:srgbClr val="002060"/>
                  </a:solidFill>
                </a:rPr>
                <a:t>评价</a:t>
              </a:r>
            </a:p>
          </p:txBody>
        </p:sp>
      </p:grpSp>
      <p:grpSp>
        <p:nvGrpSpPr>
          <p:cNvPr id="58" name="组合 6">
            <a:extLst>
              <a:ext uri="{FF2B5EF4-FFF2-40B4-BE49-F238E27FC236}">
                <a16:creationId xmlns:a16="http://schemas.microsoft.com/office/drawing/2014/main" id="{AC8E2997-2319-8885-DFBC-09434C42B9A6}"/>
              </a:ext>
            </a:extLst>
          </p:cNvPr>
          <p:cNvGrpSpPr/>
          <p:nvPr/>
        </p:nvGrpSpPr>
        <p:grpSpPr>
          <a:xfrm>
            <a:off x="4207415" y="4374140"/>
            <a:ext cx="2012761" cy="892262"/>
            <a:chOff x="3088283" y="3535572"/>
            <a:chExt cx="2683681" cy="1189683"/>
          </a:xfrm>
        </p:grpSpPr>
        <p:grpSp>
          <p:nvGrpSpPr>
            <p:cNvPr id="59" name="组合 7">
              <a:extLst>
                <a:ext uri="{FF2B5EF4-FFF2-40B4-BE49-F238E27FC236}">
                  <a16:creationId xmlns:a16="http://schemas.microsoft.com/office/drawing/2014/main" id="{9B83D4D9-0A79-DAC1-336D-C55C13F78913}"/>
                </a:ext>
              </a:extLst>
            </p:cNvPr>
            <p:cNvGrpSpPr/>
            <p:nvPr/>
          </p:nvGrpSpPr>
          <p:grpSpPr>
            <a:xfrm>
              <a:off x="4603247" y="3535572"/>
              <a:ext cx="1168717" cy="1189683"/>
              <a:chOff x="4852515" y="3535572"/>
              <a:chExt cx="1168717" cy="1189683"/>
            </a:xfrm>
          </p:grpSpPr>
          <p:sp>
            <p:nvSpPr>
              <p:cNvPr id="61" name="对角圆角矩形 29">
                <a:extLst>
                  <a:ext uri="{FF2B5EF4-FFF2-40B4-BE49-F238E27FC236}">
                    <a16:creationId xmlns:a16="http://schemas.microsoft.com/office/drawing/2014/main" id="{01D3BB28-7FD1-4A8B-11C5-CF758F1B2A9F}"/>
                  </a:ext>
                </a:extLst>
              </p:cNvPr>
              <p:cNvSpPr/>
              <p:nvPr/>
            </p:nvSpPr>
            <p:spPr>
              <a:xfrm rot="16200000">
                <a:off x="4842032" y="3546055"/>
                <a:ext cx="1189683" cy="1168717"/>
              </a:xfrm>
              <a:prstGeom prst="round2DiagRect">
                <a:avLst>
                  <a:gd name="adj1" fmla="val 50000"/>
                  <a:gd name="adj2" fmla="val 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对角圆角矩形 30">
                <a:extLst>
                  <a:ext uri="{FF2B5EF4-FFF2-40B4-BE49-F238E27FC236}">
                    <a16:creationId xmlns:a16="http://schemas.microsoft.com/office/drawing/2014/main" id="{533A5E73-06BC-4843-2D9C-CF70C6C37F91}"/>
                  </a:ext>
                </a:extLst>
              </p:cNvPr>
              <p:cNvSpPr/>
              <p:nvPr/>
            </p:nvSpPr>
            <p:spPr>
              <a:xfrm rot="16200000">
                <a:off x="4949228" y="3639545"/>
                <a:ext cx="997360" cy="97978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任意多边形 31">
                <a:extLst>
                  <a:ext uri="{FF2B5EF4-FFF2-40B4-BE49-F238E27FC236}">
                    <a16:creationId xmlns:a16="http://schemas.microsoft.com/office/drawing/2014/main" id="{D61DF10B-0271-1E3F-8F59-791BEA94FAAA}"/>
                  </a:ext>
                </a:extLst>
              </p:cNvPr>
              <p:cNvSpPr>
                <a:spLocks/>
              </p:cNvSpPr>
              <p:nvPr/>
            </p:nvSpPr>
            <p:spPr bwMode="auto">
              <a:xfrm rot="10800000" flipV="1">
                <a:off x="5200395" y="3857401"/>
                <a:ext cx="444440" cy="48263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anchor="ctr"/>
              <a:lstStyle/>
              <a:p>
                <a:pPr algn="ctr"/>
                <a:endParaRPr/>
              </a:p>
            </p:txBody>
          </p:sp>
        </p:grpSp>
        <p:sp>
          <p:nvSpPr>
            <p:cNvPr id="60" name="矩形 59">
              <a:extLst>
                <a:ext uri="{FF2B5EF4-FFF2-40B4-BE49-F238E27FC236}">
                  <a16:creationId xmlns:a16="http://schemas.microsoft.com/office/drawing/2014/main" id="{6339A370-9457-AEE1-90BF-63EFB3EFA32C}"/>
                </a:ext>
              </a:extLst>
            </p:cNvPr>
            <p:cNvSpPr/>
            <p:nvPr/>
          </p:nvSpPr>
          <p:spPr>
            <a:xfrm>
              <a:off x="3088283" y="3967620"/>
              <a:ext cx="1440733" cy="323165"/>
            </a:xfrm>
            <a:prstGeom prst="rect">
              <a:avLst/>
            </a:prstGeom>
          </p:spPr>
          <p:txBody>
            <a:bodyPr wrap="none" lIns="0" tIns="0" rIns="360000" bIns="0" anchor="b" anchorCtr="0">
              <a:noAutofit/>
            </a:bodyPr>
            <a:lstStyle/>
            <a:p>
              <a:pPr algn="r"/>
              <a:endParaRPr lang="en-US" altLang="zh-CN" dirty="0">
                <a:solidFill>
                  <a:srgbClr val="002060"/>
                </a:solidFill>
              </a:endParaRPr>
            </a:p>
            <a:p>
              <a:pPr algn="r"/>
              <a:r>
                <a:rPr lang="zh-CN" altLang="zh-CN" sz="2000" dirty="0">
                  <a:effectLst/>
                  <a:ea typeface="宋体" panose="02010600030101010101" pitchFamily="2" charset="-122"/>
                  <a:cs typeface="仿宋_GB2312" panose="02010609030101010101" pitchFamily="49" charset="-122"/>
                </a:rPr>
                <a:t>政府</a:t>
              </a:r>
              <a:r>
                <a:rPr lang="zh-CN" altLang="en-US" sz="2000" dirty="0">
                  <a:effectLst/>
                  <a:ea typeface="宋体" panose="02010600030101010101" pitchFamily="2" charset="-122"/>
                  <a:cs typeface="仿宋_GB2312" panose="02010609030101010101" pitchFamily="49" charset="-122"/>
                </a:rPr>
                <a:t>主管部门</a:t>
              </a:r>
              <a:endParaRPr lang="en-US" altLang="zh-CN" sz="2000" dirty="0">
                <a:effectLst/>
                <a:ea typeface="宋体" panose="02010600030101010101" pitchFamily="2" charset="-122"/>
                <a:cs typeface="仿宋_GB2312" panose="02010609030101010101" pitchFamily="49" charset="-122"/>
              </a:endParaRPr>
            </a:p>
            <a:p>
              <a:pPr algn="r"/>
              <a:r>
                <a:rPr lang="zh-CN" altLang="zh-CN" sz="2000" dirty="0">
                  <a:effectLst/>
                  <a:ea typeface="宋体" panose="02010600030101010101" pitchFamily="2" charset="-122"/>
                  <a:cs typeface="仿宋_GB2312" panose="02010609030101010101" pitchFamily="49" charset="-122"/>
                </a:rPr>
                <a:t>评审、筛选及上报</a:t>
              </a:r>
              <a:endParaRPr lang="zh-CN" altLang="en-US" sz="2000" dirty="0">
                <a:solidFill>
                  <a:srgbClr val="002060"/>
                </a:solidFill>
              </a:endParaRPr>
            </a:p>
          </p:txBody>
        </p:sp>
      </p:grpSp>
      <p:sp>
        <p:nvSpPr>
          <p:cNvPr id="64" name="文本框 13">
            <a:extLst>
              <a:ext uri="{FF2B5EF4-FFF2-40B4-BE49-F238E27FC236}">
                <a16:creationId xmlns:a16="http://schemas.microsoft.com/office/drawing/2014/main" id="{4AF46E4C-0A36-F4F7-48D3-BC06459B9906}"/>
              </a:ext>
            </a:extLst>
          </p:cNvPr>
          <p:cNvSpPr txBox="1">
            <a:spLocks noChangeArrowheads="1"/>
          </p:cNvSpPr>
          <p:nvPr/>
        </p:nvSpPr>
        <p:spPr bwMode="auto">
          <a:xfrm>
            <a:off x="3125611" y="1146862"/>
            <a:ext cx="5022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69863">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r>
              <a:rPr lang="zh-CN" altLang="en-US" sz="2800" b="1" dirty="0">
                <a:solidFill>
                  <a:srgbClr val="CC6600"/>
                </a:solidFill>
                <a:latin typeface="微软雅黑" panose="020B0503020204020204" pitchFamily="34" charset="-122"/>
                <a:ea typeface="方正小标宋简体"/>
                <a:cs typeface="方正小标宋简体"/>
              </a:rPr>
              <a:t>绿色</a:t>
            </a:r>
            <a:r>
              <a:rPr lang="zh-CN" altLang="zh-CN" sz="2800" b="1" dirty="0">
                <a:solidFill>
                  <a:srgbClr val="CC6600"/>
                </a:solidFill>
                <a:latin typeface="微软雅黑" panose="020B0503020204020204" pitchFamily="34" charset="-122"/>
              </a:rPr>
              <a:t>工厂评价流程</a:t>
            </a:r>
          </a:p>
        </p:txBody>
      </p:sp>
    </p:spTree>
    <p:custDataLst>
      <p:tags r:id="rId1"/>
    </p:custDataLst>
    <p:extLst>
      <p:ext uri="{BB962C8B-B14F-4D97-AF65-F5344CB8AC3E}">
        <p14:creationId xmlns:p14="http://schemas.microsoft.com/office/powerpoint/2010/main" val="35658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F9A670C9-4AD1-4E19-C3A6-521175456CFA}"/>
              </a:ext>
            </a:extLst>
          </p:cNvPr>
          <p:cNvSpPr/>
          <p:nvPr/>
        </p:nvSpPr>
        <p:spPr>
          <a:xfrm>
            <a:off x="5122405" y="1762542"/>
            <a:ext cx="45719" cy="3442227"/>
          </a:xfrm>
          <a:prstGeom prst="rect">
            <a:avLst/>
          </a:prstGeom>
          <a:solidFill>
            <a:srgbClr val="F0F0F0">
              <a:lumMod val="100000"/>
            </a:srgbClr>
          </a:solidFill>
          <a:ln w="25400" cap="flat" cmpd="sng" algn="ctr">
            <a:solidFill>
              <a:srgbClr val="FFFFFF">
                <a:lumMod val="9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mn-ea"/>
              <a:cs typeface="+mn-cs"/>
            </a:endParaRPr>
          </a:p>
        </p:txBody>
      </p:sp>
      <p:pic>
        <p:nvPicPr>
          <p:cNvPr id="3" name="图片 2">
            <a:extLst>
              <a:ext uri="{FF2B5EF4-FFF2-40B4-BE49-F238E27FC236}">
                <a16:creationId xmlns:a16="http://schemas.microsoft.com/office/drawing/2014/main" id="{8D1D5483-422A-D42D-6C5D-7C8FB8019002}"/>
              </a:ext>
            </a:extLst>
          </p:cNvPr>
          <p:cNvPicPr/>
          <p:nvPr/>
        </p:nvPicPr>
        <p:blipFill>
          <a:blip r:embed="rId3" cstate="print"/>
          <a:srcRect/>
          <a:stretch>
            <a:fillRect/>
          </a:stretch>
        </p:blipFill>
        <p:spPr bwMode="auto">
          <a:xfrm>
            <a:off x="2280202" y="1304544"/>
            <a:ext cx="7327093" cy="3225150"/>
          </a:xfrm>
          <a:prstGeom prst="rect">
            <a:avLst/>
          </a:prstGeom>
          <a:noFill/>
          <a:ln w="9525">
            <a:noFill/>
            <a:miter lim="800000"/>
            <a:headEnd/>
            <a:tailEnd/>
          </a:ln>
        </p:spPr>
      </p:pic>
      <p:sp>
        <p:nvSpPr>
          <p:cNvPr id="4" name="矩形 3">
            <a:extLst>
              <a:ext uri="{FF2B5EF4-FFF2-40B4-BE49-F238E27FC236}">
                <a16:creationId xmlns:a16="http://schemas.microsoft.com/office/drawing/2014/main" id="{B94425A1-7880-72BD-0975-46F0CAA660C2}"/>
              </a:ext>
            </a:extLst>
          </p:cNvPr>
          <p:cNvSpPr/>
          <p:nvPr/>
        </p:nvSpPr>
        <p:spPr>
          <a:xfrm flipH="1">
            <a:off x="2027664" y="4588205"/>
            <a:ext cx="7790895" cy="66156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2000" b="1" dirty="0">
                <a:solidFill>
                  <a:srgbClr val="FF0000"/>
                </a:solidFill>
                <a:latin typeface="Calibri"/>
                <a:ea typeface="宋体" panose="02010600030101010101" pitchFamily="2" charset="-122"/>
              </a:rPr>
              <a:t>绿色工厂评价指标框架</a:t>
            </a:r>
            <a:endParaRPr lang="zh-CN" altLang="en-US" sz="2000" dirty="0">
              <a:solidFill>
                <a:srgbClr val="FF0000"/>
              </a:solidFill>
              <a:latin typeface="Calibri"/>
              <a:ea typeface="宋体" panose="02010600030101010101" pitchFamily="2" charset="-122"/>
            </a:endParaRPr>
          </a:p>
        </p:txBody>
      </p:sp>
      <p:sp>
        <p:nvSpPr>
          <p:cNvPr id="5" name="文本框 4">
            <a:extLst>
              <a:ext uri="{FF2B5EF4-FFF2-40B4-BE49-F238E27FC236}">
                <a16:creationId xmlns:a16="http://schemas.microsoft.com/office/drawing/2014/main" id="{BCFBBDBD-C562-55EF-E654-DBF966282367}"/>
              </a:ext>
            </a:extLst>
          </p:cNvPr>
          <p:cNvSpPr txBox="1"/>
          <p:nvPr/>
        </p:nvSpPr>
        <p:spPr>
          <a:xfrm>
            <a:off x="1765701" y="5204769"/>
            <a:ext cx="8660597" cy="523220"/>
          </a:xfrm>
          <a:prstGeom prst="rect">
            <a:avLst/>
          </a:prstGeom>
          <a:noFill/>
        </p:spPr>
        <p:txBody>
          <a:bodyPr wrap="square">
            <a:spAutoFit/>
          </a:bodyPr>
          <a:lstStyle/>
          <a:p>
            <a:r>
              <a:rPr lang="zh-CN" altLang="zh-CN" sz="2800" b="1" dirty="0">
                <a:solidFill>
                  <a:srgbClr val="76C8D2"/>
                </a:solidFill>
                <a:latin typeface="Calibri"/>
                <a:ea typeface="宋体" panose="02010600030101010101" pitchFamily="2" charset="-122"/>
                <a:cs typeface="仿宋_GB2312" panose="02010609030101010101" pitchFamily="49" charset="-122"/>
              </a:rPr>
              <a:t>《上海市绿色制造体系建设实施方案（</a:t>
            </a:r>
            <a:r>
              <a:rPr lang="en-US" altLang="zh-CN" sz="2800" b="1" dirty="0">
                <a:solidFill>
                  <a:srgbClr val="76C8D2"/>
                </a:solidFill>
                <a:latin typeface="Calibri"/>
                <a:ea typeface="宋体" panose="02010600030101010101" pitchFamily="2" charset="-122"/>
                <a:cs typeface="仿宋_GB2312" panose="02010609030101010101" pitchFamily="49" charset="-122"/>
              </a:rPr>
              <a:t>2018-2020</a:t>
            </a:r>
            <a:r>
              <a:rPr lang="zh-CN" altLang="zh-CN" sz="2800" b="1" dirty="0">
                <a:solidFill>
                  <a:srgbClr val="76C8D2"/>
                </a:solidFill>
                <a:latin typeface="Calibri"/>
                <a:ea typeface="宋体" panose="02010600030101010101" pitchFamily="2" charset="-122"/>
                <a:cs typeface="仿宋_GB2312" panose="02010609030101010101" pitchFamily="49" charset="-122"/>
              </a:rPr>
              <a:t>）》</a:t>
            </a:r>
            <a:endParaRPr lang="zh-CN" altLang="en-US" sz="2800" dirty="0">
              <a:solidFill>
                <a:srgbClr val="76C8D2"/>
              </a:solidFill>
              <a:latin typeface="Calibri"/>
              <a:ea typeface="宋体" panose="02010600030101010101" pitchFamily="2" charset="-122"/>
            </a:endParaRPr>
          </a:p>
        </p:txBody>
      </p:sp>
    </p:spTree>
    <p:custDataLst>
      <p:tags r:id="rId1"/>
    </p:custDataLst>
    <p:extLst>
      <p:ext uri="{BB962C8B-B14F-4D97-AF65-F5344CB8AC3E}">
        <p14:creationId xmlns:p14="http://schemas.microsoft.com/office/powerpoint/2010/main" val="26335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4" name="表格 3">
            <a:extLst>
              <a:ext uri="{FF2B5EF4-FFF2-40B4-BE49-F238E27FC236}">
                <a16:creationId xmlns:a16="http://schemas.microsoft.com/office/drawing/2014/main" id="{B9998141-EB21-E8D9-48DA-BDBEFA7174E5}"/>
              </a:ext>
            </a:extLst>
          </p:cNvPr>
          <p:cNvGraphicFramePr>
            <a:graphicFrameLocks noGrp="1"/>
          </p:cNvGraphicFramePr>
          <p:nvPr>
            <p:extLst>
              <p:ext uri="{D42A27DB-BD31-4B8C-83A1-F6EECF244321}">
                <p14:modId xmlns:p14="http://schemas.microsoft.com/office/powerpoint/2010/main" val="1695985160"/>
              </p:ext>
            </p:extLst>
          </p:nvPr>
        </p:nvGraphicFramePr>
        <p:xfrm>
          <a:off x="784478" y="1264395"/>
          <a:ext cx="10623043" cy="4662474"/>
        </p:xfrm>
        <a:graphic>
          <a:graphicData uri="http://schemas.openxmlformats.org/drawingml/2006/table">
            <a:tbl>
              <a:tblPr/>
              <a:tblGrid>
                <a:gridCol w="1326082">
                  <a:extLst>
                    <a:ext uri="{9D8B030D-6E8A-4147-A177-3AD203B41FA5}">
                      <a16:colId xmlns:a16="http://schemas.microsoft.com/office/drawing/2014/main" val="740588508"/>
                    </a:ext>
                  </a:extLst>
                </a:gridCol>
                <a:gridCol w="9296961">
                  <a:extLst>
                    <a:ext uri="{9D8B030D-6E8A-4147-A177-3AD203B41FA5}">
                      <a16:colId xmlns:a16="http://schemas.microsoft.com/office/drawing/2014/main" val="3094495637"/>
                    </a:ext>
                  </a:extLst>
                </a:gridCol>
              </a:tblGrid>
              <a:tr h="532775">
                <a:tc gridSpan="2">
                  <a:txBody>
                    <a:bodyPr/>
                    <a:lstStyle/>
                    <a:p>
                      <a:pPr algn="ctr">
                        <a:spcAft>
                          <a:spcPts val="0"/>
                        </a:spcAft>
                      </a:pPr>
                      <a:r>
                        <a:rPr lang="zh-CN" altLang="en-US" sz="2000" b="1" kern="100" dirty="0">
                          <a:latin typeface="+mn-ea"/>
                          <a:ea typeface="+mn-ea"/>
                        </a:rPr>
                        <a:t>基</a:t>
                      </a:r>
                      <a:r>
                        <a:rPr lang="zh-CN" altLang="en-US" sz="2000" b="1" kern="100" spc="10" dirty="0">
                          <a:latin typeface="+mn-ea"/>
                          <a:ea typeface="+mn-ea"/>
                        </a:rPr>
                        <a:t>本</a:t>
                      </a:r>
                      <a:r>
                        <a:rPr lang="zh-CN" altLang="en-US" sz="2000" b="1" kern="100" dirty="0">
                          <a:latin typeface="+mn-ea"/>
                          <a:ea typeface="+mn-ea"/>
                        </a:rPr>
                        <a:t>要求</a:t>
                      </a:r>
                      <a:endParaRPr lang="zh-CN" altLang="en-US"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hMerge="1">
                  <a:txBody>
                    <a:bodyPr/>
                    <a:lstStyle/>
                    <a:p>
                      <a:endParaRPr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768182176"/>
                  </a:ext>
                </a:extLst>
              </a:tr>
              <a:tr h="471897">
                <a:tc rowSpan="3">
                  <a:txBody>
                    <a:bodyPr/>
                    <a:lstStyle/>
                    <a:p>
                      <a:pPr algn="ctr">
                        <a:spcBef>
                          <a:spcPts val="300"/>
                        </a:spcBef>
                        <a:spcAft>
                          <a:spcPts val="300"/>
                        </a:spcAft>
                      </a:pP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基础合规性与相关方要求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绿色工厂应依法设立，在建设和生产过程中应遵守有关法律、法规、政策和标准。</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357732"/>
                  </a:ext>
                </a:extLst>
              </a:tr>
              <a:tr h="358344">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近三年（含成立不足三年）无较大及以上安全、环保、质量等事故。</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222803"/>
                  </a:ext>
                </a:extLst>
              </a:tr>
              <a:tr h="358344">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对利益相关方的环境要求做出承诺的，应同时满足有关承诺的要求。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66980"/>
                  </a:ext>
                </a:extLst>
              </a:tr>
              <a:tr h="358344">
                <a:tc rowSpan="2">
                  <a:txBody>
                    <a:bodyPr/>
                    <a:lstStyle/>
                    <a:p>
                      <a:pPr algn="ctr">
                        <a:spcBef>
                          <a:spcPts val="300"/>
                        </a:spcBef>
                        <a:spcAft>
                          <a:spcPts val="300"/>
                        </a:spcAft>
                      </a:pPr>
                      <a:r>
                        <a:rPr lang="zh-CN" sz="2000" kern="100">
                          <a:effectLst/>
                          <a:latin typeface="Calibri" panose="020F0502020204030204" pitchFamily="34" charset="0"/>
                          <a:ea typeface="宋体" panose="02010600030101010101" pitchFamily="2" charset="-122"/>
                          <a:cs typeface="仿宋_GB2312" panose="02010609030101010101" pitchFamily="49" charset="-122"/>
                        </a:rPr>
                        <a:t>基础管理职责——最高管理者</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最高管理者在绿色工厂方面的领导作用和承诺满足</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GB/T 36132</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中</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4.3.1 a)</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221161"/>
                  </a:ext>
                </a:extLst>
              </a:tr>
              <a:tr h="736834">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最高管理者确保在工厂内部分配并沟通与绿色工厂相关角色的职责和权限，且满足</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GB/T 36132</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中</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4.3.1 b)</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615312">
                <a:tc rowSpan="3">
                  <a:txBody>
                    <a:bodyPr/>
                    <a:lstStyle/>
                    <a:p>
                      <a:pPr algn="ctr">
                        <a:spcBef>
                          <a:spcPts val="300"/>
                        </a:spcBef>
                        <a:spcAft>
                          <a:spcPts val="300"/>
                        </a:spcAft>
                      </a:pPr>
                      <a:r>
                        <a:rPr lang="zh-CN" sz="2000" kern="100">
                          <a:effectLst/>
                          <a:latin typeface="Calibri" panose="020F0502020204030204" pitchFamily="34" charset="0"/>
                          <a:ea typeface="宋体" panose="02010600030101010101" pitchFamily="2" charset="-122"/>
                          <a:cs typeface="仿宋_GB2312" panose="02010609030101010101" pitchFamily="49" charset="-122"/>
                        </a:rPr>
                        <a:t>基础管理职责——工厂</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应设有绿色工厂管理机构，负责有关绿色工厂的制度建设、实施、考核及奖励工作，建立目标责任制。</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615312">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应有开展绿色工厂的中长期规划及年度目标、指标和实施方案。可行时，指标应明确且可量化。</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999492"/>
                  </a:ext>
                </a:extLst>
              </a:tr>
              <a:tr h="615312">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应传播绿色制造的概念和知识，定期为员工提供绿色制造相关知识的教育、培训，并对教育和培训的结果进行考评。</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067618"/>
                  </a:ext>
                </a:extLst>
              </a:tr>
            </a:tbl>
          </a:graphicData>
        </a:graphic>
      </p:graphicFrame>
    </p:spTree>
    <p:custDataLst>
      <p:tags r:id="rId1"/>
    </p:custDataLst>
    <p:extLst>
      <p:ext uri="{BB962C8B-B14F-4D97-AF65-F5344CB8AC3E}">
        <p14:creationId xmlns:p14="http://schemas.microsoft.com/office/powerpoint/2010/main" val="40356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6E7E071E-1EF3-F3BC-C88F-7D080420474D}"/>
              </a:ext>
            </a:extLst>
          </p:cNvPr>
          <p:cNvGraphicFramePr>
            <a:graphicFrameLocks noGrp="1"/>
          </p:cNvGraphicFramePr>
          <p:nvPr>
            <p:extLst>
              <p:ext uri="{D42A27DB-BD31-4B8C-83A1-F6EECF244321}">
                <p14:modId xmlns:p14="http://schemas.microsoft.com/office/powerpoint/2010/main" val="1490016774"/>
              </p:ext>
            </p:extLst>
          </p:nvPr>
        </p:nvGraphicFramePr>
        <p:xfrm>
          <a:off x="677388" y="1349738"/>
          <a:ext cx="10417332" cy="3758709"/>
        </p:xfrm>
        <a:graphic>
          <a:graphicData uri="http://schemas.openxmlformats.org/drawingml/2006/table">
            <a:tbl>
              <a:tblPr/>
              <a:tblGrid>
                <a:gridCol w="686885">
                  <a:extLst>
                    <a:ext uri="{9D8B030D-6E8A-4147-A177-3AD203B41FA5}">
                      <a16:colId xmlns:a16="http://schemas.microsoft.com/office/drawing/2014/main" val="193851718"/>
                    </a:ext>
                  </a:extLst>
                </a:gridCol>
                <a:gridCol w="686885">
                  <a:extLst>
                    <a:ext uri="{9D8B030D-6E8A-4147-A177-3AD203B41FA5}">
                      <a16:colId xmlns:a16="http://schemas.microsoft.com/office/drawing/2014/main" val="736454746"/>
                    </a:ext>
                  </a:extLst>
                </a:gridCol>
                <a:gridCol w="851960">
                  <a:extLst>
                    <a:ext uri="{9D8B030D-6E8A-4147-A177-3AD203B41FA5}">
                      <a16:colId xmlns:a16="http://schemas.microsoft.com/office/drawing/2014/main" val="740588508"/>
                    </a:ext>
                  </a:extLst>
                </a:gridCol>
                <a:gridCol w="5991575">
                  <a:extLst>
                    <a:ext uri="{9D8B030D-6E8A-4147-A177-3AD203B41FA5}">
                      <a16:colId xmlns:a16="http://schemas.microsoft.com/office/drawing/2014/main" val="3094495637"/>
                    </a:ext>
                  </a:extLst>
                </a:gridCol>
                <a:gridCol w="746213">
                  <a:extLst>
                    <a:ext uri="{9D8B030D-6E8A-4147-A177-3AD203B41FA5}">
                      <a16:colId xmlns:a16="http://schemas.microsoft.com/office/drawing/2014/main" val="1654642967"/>
                    </a:ext>
                  </a:extLst>
                </a:gridCol>
                <a:gridCol w="689978">
                  <a:extLst>
                    <a:ext uri="{9D8B030D-6E8A-4147-A177-3AD203B41FA5}">
                      <a16:colId xmlns:a16="http://schemas.microsoft.com/office/drawing/2014/main" val="2289111140"/>
                    </a:ext>
                  </a:extLst>
                </a:gridCol>
                <a:gridCol w="763836">
                  <a:extLst>
                    <a:ext uri="{9D8B030D-6E8A-4147-A177-3AD203B41FA5}">
                      <a16:colId xmlns:a16="http://schemas.microsoft.com/office/drawing/2014/main" val="2924728149"/>
                    </a:ext>
                  </a:extLst>
                </a:gridCol>
              </a:tblGrid>
              <a:tr h="6264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1800" b="1" kern="100" dirty="0">
                          <a:solidFill>
                            <a:schemeClr val="tx1"/>
                          </a:solidFill>
                          <a:latin typeface="+mn-ea"/>
                          <a:ea typeface="+mn-ea"/>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1800" b="1" kern="100" dirty="0">
                          <a:latin typeface="+mn-ea"/>
                          <a:ea typeface="+mn-ea"/>
                          <a:cs typeface="仿宋_GB2312"/>
                        </a:rPr>
                        <a:t>一级</a:t>
                      </a:r>
                      <a:endParaRPr lang="zh-CN" sz="1800" kern="100" dirty="0">
                        <a:latin typeface="+mn-ea"/>
                        <a:ea typeface="+mn-ea"/>
                        <a:cs typeface="Times New Roman"/>
                      </a:endParaRPr>
                    </a:p>
                    <a:p>
                      <a:pPr algn="ctr">
                        <a:spcAft>
                          <a:spcPts val="0"/>
                        </a:spcAft>
                      </a:pPr>
                      <a:r>
                        <a:rPr lang="zh-CN" sz="1800" b="1" kern="100" dirty="0">
                          <a:latin typeface="+mn-ea"/>
                          <a:ea typeface="+mn-ea"/>
                          <a:cs typeface="仿宋_GB2312"/>
                        </a:rPr>
                        <a:t>指标</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1800" b="1" kern="100" dirty="0">
                          <a:latin typeface="+mn-ea"/>
                          <a:ea typeface="+mn-ea"/>
                          <a:cs typeface="仿宋_GB2312"/>
                        </a:rPr>
                        <a:t>二</a:t>
                      </a:r>
                      <a:r>
                        <a:rPr lang="zh-CN" sz="1800" b="1" kern="100" spc="10" dirty="0">
                          <a:latin typeface="+mn-ea"/>
                          <a:ea typeface="+mn-ea"/>
                          <a:cs typeface="仿宋_GB2312"/>
                        </a:rPr>
                        <a:t>级</a:t>
                      </a:r>
                      <a:r>
                        <a:rPr lang="zh-CN" sz="1800" b="1" kern="100" dirty="0">
                          <a:latin typeface="+mn-ea"/>
                          <a:ea typeface="+mn-ea"/>
                          <a:cs typeface="仿宋_GB2312"/>
                        </a:rPr>
                        <a:t>指标</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1800" b="1" kern="100" dirty="0">
                          <a:latin typeface="+mn-ea"/>
                          <a:ea typeface="+mn-ea"/>
                          <a:cs typeface="仿宋_GB2312"/>
                        </a:rPr>
                        <a:t>具体评价</a:t>
                      </a:r>
                      <a:r>
                        <a:rPr lang="zh-CN" sz="1800" b="1" kern="100" dirty="0">
                          <a:latin typeface="+mn-ea"/>
                          <a:ea typeface="+mn-ea"/>
                          <a:cs typeface="仿宋_GB2312"/>
                        </a:rPr>
                        <a:t>要求</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要求类型</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分值</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权重</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68182176"/>
                  </a:ext>
                </a:extLst>
              </a:tr>
              <a:tr h="696057">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基础设施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a:effectLst/>
                          <a:latin typeface="Calibri" panose="020F0502020204030204" pitchFamily="34" charset="0"/>
                          <a:ea typeface="宋体" panose="02010600030101010101" pitchFamily="2" charset="-122"/>
                          <a:cs typeface="仿宋_GB2312" panose="02010609030101010101" pitchFamily="49" charset="-122"/>
                        </a:rPr>
                        <a:t>建筑</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a:effectLst/>
                          <a:latin typeface="Calibri" panose="020F0502020204030204" pitchFamily="34" charset="0"/>
                          <a:ea typeface="宋体" panose="02010600030101010101" pitchFamily="2" charset="-122"/>
                          <a:cs typeface="仿宋_GB2312" panose="02010609030101010101" pitchFamily="49" charset="-122"/>
                        </a:rPr>
                        <a:t>工厂的建筑应满足国家或地方相关法律法规及标准的要求。</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必选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b="0" kern="1200" baseline="0" dirty="0">
                          <a:solidFill>
                            <a:schemeClr val="tx1"/>
                          </a:solidFill>
                          <a:effectLst/>
                          <a:latin typeface="+mn-lt"/>
                          <a:ea typeface="+mn-ea"/>
                          <a:cs typeface="+mn-cs"/>
                        </a:rPr>
                        <a:t>20%</a:t>
                      </a:r>
                      <a:endParaRPr lang="zh-CN" altLang="en-US" sz="2000" b="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104408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新建、改建和扩建建筑时，应遵守国家“固定资产投资项目节能评估审查制度”“三同时制度”“工业项目建设用地控制指标”等产业政策和有关要求。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222803"/>
                  </a:ext>
                </a:extLst>
              </a:tr>
              <a:tr h="69605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a:effectLst/>
                          <a:latin typeface="Calibri" panose="020F0502020204030204" pitchFamily="34" charset="0"/>
                          <a:ea typeface="宋体" panose="02010600030101010101" pitchFamily="2" charset="-122"/>
                          <a:cs typeface="仿宋_GB2312" panose="02010609030101010101" pitchFamily="49" charset="-122"/>
                        </a:rPr>
                        <a:t>厂房内部装饰装修材料中醛、苯、氨、氡等有害物质应符合国家和地方法律、标准要求。</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solidFill>
                            <a:srgbClr val="000000"/>
                          </a:solidFill>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696057">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危险品仓库、有毒有害操作间、废弃物处理间等产生污染物的房间应独立设置。</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bl>
          </a:graphicData>
        </a:graphic>
      </p:graphicFrame>
    </p:spTree>
    <p:custDataLst>
      <p:tags r:id="rId1"/>
    </p:custDataLst>
    <p:extLst>
      <p:ext uri="{BB962C8B-B14F-4D97-AF65-F5344CB8AC3E}">
        <p14:creationId xmlns:p14="http://schemas.microsoft.com/office/powerpoint/2010/main" val="132658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4" name="矩形 23">
            <a:extLst>
              <a:ext uri="{FF2B5EF4-FFF2-40B4-BE49-F238E27FC236}">
                <a16:creationId xmlns:a16="http://schemas.microsoft.com/office/drawing/2014/main" id="{D554E7E1-C34F-D958-DBDD-E7F56901729E}"/>
              </a:ext>
            </a:extLst>
          </p:cNvPr>
          <p:cNvSpPr/>
          <p:nvPr/>
        </p:nvSpPr>
        <p:spPr>
          <a:xfrm>
            <a:off x="577953" y="1063143"/>
            <a:ext cx="6756978"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固定资产投资项目节能审查办法</a:t>
            </a:r>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2023</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25" name="组合 9">
            <a:extLst>
              <a:ext uri="{FF2B5EF4-FFF2-40B4-BE49-F238E27FC236}">
                <a16:creationId xmlns:a16="http://schemas.microsoft.com/office/drawing/2014/main" id="{73D94975-FEBA-4981-12E4-E1FFF923EE8F}"/>
              </a:ext>
            </a:extLst>
          </p:cNvPr>
          <p:cNvGrpSpPr>
            <a:grpSpLocks/>
          </p:cNvGrpSpPr>
          <p:nvPr/>
        </p:nvGrpSpPr>
        <p:grpSpPr bwMode="auto">
          <a:xfrm>
            <a:off x="107743" y="1051363"/>
            <a:ext cx="580297" cy="521337"/>
            <a:chOff x="3050349" y="1844085"/>
            <a:chExt cx="840681" cy="678092"/>
          </a:xfrm>
          <a:solidFill>
            <a:srgbClr val="0070C0"/>
          </a:solidFill>
        </p:grpSpPr>
        <p:sp>
          <p:nvSpPr>
            <p:cNvPr id="26" name="任意多边形 65">
              <a:extLst>
                <a:ext uri="{FF2B5EF4-FFF2-40B4-BE49-F238E27FC236}">
                  <a16:creationId xmlns:a16="http://schemas.microsoft.com/office/drawing/2014/main" id="{3BEFEB74-72B4-54E1-3F49-32F1DA3D9B50}"/>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文本框 6">
              <a:extLst>
                <a:ext uri="{FF2B5EF4-FFF2-40B4-BE49-F238E27FC236}">
                  <a16:creationId xmlns:a16="http://schemas.microsoft.com/office/drawing/2014/main" id="{163C3F5F-D655-9B68-F2C5-6C7BF7E92D19}"/>
                </a:ext>
              </a:extLst>
            </p:cNvPr>
            <p:cNvSpPr txBox="1">
              <a:spLocks noChangeArrowheads="1"/>
            </p:cNvSpPr>
            <p:nvPr/>
          </p:nvSpPr>
          <p:spPr bwMode="auto">
            <a:xfrm>
              <a:off x="3146442" y="1890742"/>
              <a:ext cx="744588" cy="52041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1</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28" name="矩形 27">
            <a:extLst>
              <a:ext uri="{FF2B5EF4-FFF2-40B4-BE49-F238E27FC236}">
                <a16:creationId xmlns:a16="http://schemas.microsoft.com/office/drawing/2014/main" id="{B317FBB3-21FB-68D8-9ED0-E2A94AFCAE8B}"/>
              </a:ext>
            </a:extLst>
          </p:cNvPr>
          <p:cNvSpPr/>
          <p:nvPr/>
        </p:nvSpPr>
        <p:spPr>
          <a:xfrm>
            <a:off x="688040" y="2557768"/>
            <a:ext cx="11167511" cy="961289"/>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本办法所称节能审查，是指根据节能法律法规、政策标准等，对项目能源消费、能效水平及节能措施等情况进行审查并形成审查意见的行为。</a:t>
            </a:r>
          </a:p>
        </p:txBody>
      </p:sp>
      <p:sp>
        <p:nvSpPr>
          <p:cNvPr id="29" name="圆角矩形 12">
            <a:extLst>
              <a:ext uri="{FF2B5EF4-FFF2-40B4-BE49-F238E27FC236}">
                <a16:creationId xmlns:a16="http://schemas.microsoft.com/office/drawing/2014/main" id="{4F80F976-F165-5C86-8A7F-3080C0976045}"/>
              </a:ext>
            </a:extLst>
          </p:cNvPr>
          <p:cNvSpPr/>
          <p:nvPr/>
        </p:nvSpPr>
        <p:spPr>
          <a:xfrm>
            <a:off x="577952" y="1727555"/>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矩形 29">
            <a:extLst>
              <a:ext uri="{FF2B5EF4-FFF2-40B4-BE49-F238E27FC236}">
                <a16:creationId xmlns:a16="http://schemas.microsoft.com/office/drawing/2014/main" id="{B5C5E02C-DB47-A7BD-D7D3-4347E68D6BE7}"/>
              </a:ext>
            </a:extLst>
          </p:cNvPr>
          <p:cNvSpPr/>
          <p:nvPr/>
        </p:nvSpPr>
        <p:spPr>
          <a:xfrm>
            <a:off x="739765" y="1764889"/>
            <a:ext cx="954107"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二</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31" name="直接连接符 30">
            <a:extLst>
              <a:ext uri="{FF2B5EF4-FFF2-40B4-BE49-F238E27FC236}">
                <a16:creationId xmlns:a16="http://schemas.microsoft.com/office/drawing/2014/main" id="{D933FA83-5B4D-A354-6811-F64160CD788A}"/>
              </a:ext>
            </a:extLst>
          </p:cNvPr>
          <p:cNvCxnSpPr/>
          <p:nvPr/>
        </p:nvCxnSpPr>
        <p:spPr>
          <a:xfrm>
            <a:off x="620154" y="2233990"/>
            <a:ext cx="11235398" cy="0"/>
          </a:xfrm>
          <a:prstGeom prst="line">
            <a:avLst/>
          </a:prstGeom>
          <a:noFill/>
          <a:ln w="38100" cap="flat" cmpd="sng" algn="ctr">
            <a:solidFill>
              <a:srgbClr val="C00000">
                <a:lumMod val="60000"/>
                <a:lumOff val="40000"/>
              </a:srgbClr>
            </a:solidFill>
            <a:prstDash val="solid"/>
            <a:miter lim="800000"/>
          </a:ln>
          <a:effectLst/>
        </p:spPr>
      </p:cxnSp>
      <p:sp>
        <p:nvSpPr>
          <p:cNvPr id="32" name="矩形 31">
            <a:extLst>
              <a:ext uri="{FF2B5EF4-FFF2-40B4-BE49-F238E27FC236}">
                <a16:creationId xmlns:a16="http://schemas.microsoft.com/office/drawing/2014/main" id="{0866A61F-5C8C-0459-22B1-EB7DED6E6D8A}"/>
              </a:ext>
            </a:extLst>
          </p:cNvPr>
          <p:cNvSpPr/>
          <p:nvPr/>
        </p:nvSpPr>
        <p:spPr>
          <a:xfrm>
            <a:off x="645839" y="4814591"/>
            <a:ext cx="11167511" cy="1422954"/>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企业投资项目，建设单位需在开工建设前取得节能审查机关出具的节能审查意见。未按本办法规定进行节能审查，或节能审查未通过的项目，建设单位不得开工建设，已经建成的不得投入生产、使用。</a:t>
            </a:r>
          </a:p>
        </p:txBody>
      </p:sp>
      <p:sp>
        <p:nvSpPr>
          <p:cNvPr id="33" name="圆角矩形 12">
            <a:extLst>
              <a:ext uri="{FF2B5EF4-FFF2-40B4-BE49-F238E27FC236}">
                <a16:creationId xmlns:a16="http://schemas.microsoft.com/office/drawing/2014/main" id="{85C30CFE-D831-6274-708C-48D08F879C18}"/>
              </a:ext>
            </a:extLst>
          </p:cNvPr>
          <p:cNvSpPr/>
          <p:nvPr/>
        </p:nvSpPr>
        <p:spPr>
          <a:xfrm>
            <a:off x="535751" y="3984378"/>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矩形 33">
            <a:extLst>
              <a:ext uri="{FF2B5EF4-FFF2-40B4-BE49-F238E27FC236}">
                <a16:creationId xmlns:a16="http://schemas.microsoft.com/office/drawing/2014/main" id="{CC6DCA45-8FE1-2FC9-B19E-EBA5C837BDEB}"/>
              </a:ext>
            </a:extLst>
          </p:cNvPr>
          <p:cNvSpPr/>
          <p:nvPr/>
        </p:nvSpPr>
        <p:spPr>
          <a:xfrm>
            <a:off x="697564" y="4021712"/>
            <a:ext cx="954107"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三</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35" name="直接连接符 34">
            <a:extLst>
              <a:ext uri="{FF2B5EF4-FFF2-40B4-BE49-F238E27FC236}">
                <a16:creationId xmlns:a16="http://schemas.microsoft.com/office/drawing/2014/main" id="{11B6CDA6-2C59-D326-23ED-D083C2B8E590}"/>
              </a:ext>
            </a:extLst>
          </p:cNvPr>
          <p:cNvCxnSpPr/>
          <p:nvPr/>
        </p:nvCxnSpPr>
        <p:spPr>
          <a:xfrm>
            <a:off x="577953" y="4490813"/>
            <a:ext cx="11235398" cy="0"/>
          </a:xfrm>
          <a:prstGeom prst="line">
            <a:avLst/>
          </a:prstGeom>
          <a:noFill/>
          <a:ln w="38100" cap="flat" cmpd="sng" algn="ctr">
            <a:solidFill>
              <a:srgbClr val="C00000">
                <a:lumMod val="60000"/>
                <a:lumOff val="40000"/>
              </a:srgbClr>
            </a:solidFill>
            <a:prstDash val="solid"/>
            <a:miter lim="800000"/>
          </a:ln>
          <a:effectLst/>
        </p:spPr>
      </p:cxnSp>
    </p:spTree>
    <p:custDataLst>
      <p:tags r:id="rId1"/>
    </p:custDataLst>
    <p:extLst>
      <p:ext uri="{BB962C8B-B14F-4D97-AF65-F5344CB8AC3E}">
        <p14:creationId xmlns:p14="http://schemas.microsoft.com/office/powerpoint/2010/main" val="377288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965B4C86-4770-F5A8-D113-80484E052FD0}"/>
              </a:ext>
            </a:extLst>
          </p:cNvPr>
          <p:cNvSpPr/>
          <p:nvPr/>
        </p:nvSpPr>
        <p:spPr>
          <a:xfrm>
            <a:off x="665642" y="1249741"/>
            <a:ext cx="6756978"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固定资产投资项目节能审查办法</a:t>
            </a:r>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2023</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4" name="组合 9">
            <a:extLst>
              <a:ext uri="{FF2B5EF4-FFF2-40B4-BE49-F238E27FC236}">
                <a16:creationId xmlns:a16="http://schemas.microsoft.com/office/drawing/2014/main" id="{9EC012F2-7442-2795-4BBA-D6DB233B34DC}"/>
              </a:ext>
            </a:extLst>
          </p:cNvPr>
          <p:cNvGrpSpPr>
            <a:grpSpLocks/>
          </p:cNvGrpSpPr>
          <p:nvPr/>
        </p:nvGrpSpPr>
        <p:grpSpPr bwMode="auto">
          <a:xfrm>
            <a:off x="150886" y="1249741"/>
            <a:ext cx="580297" cy="521337"/>
            <a:chOff x="3050349" y="1844085"/>
            <a:chExt cx="840681" cy="678092"/>
          </a:xfrm>
          <a:solidFill>
            <a:srgbClr val="0070C0"/>
          </a:solidFill>
        </p:grpSpPr>
        <p:sp>
          <p:nvSpPr>
            <p:cNvPr id="5" name="任意多边形 65">
              <a:extLst>
                <a:ext uri="{FF2B5EF4-FFF2-40B4-BE49-F238E27FC236}">
                  <a16:creationId xmlns:a16="http://schemas.microsoft.com/office/drawing/2014/main" id="{A9FE1A75-8D0B-D247-C28D-F9DF57F755B1}"/>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6">
              <a:extLst>
                <a:ext uri="{FF2B5EF4-FFF2-40B4-BE49-F238E27FC236}">
                  <a16:creationId xmlns:a16="http://schemas.microsoft.com/office/drawing/2014/main" id="{30D7B494-02EF-C1A6-A48A-072E86A9AF2A}"/>
                </a:ext>
              </a:extLst>
            </p:cNvPr>
            <p:cNvSpPr txBox="1">
              <a:spLocks noChangeArrowheads="1"/>
            </p:cNvSpPr>
            <p:nvPr/>
          </p:nvSpPr>
          <p:spPr bwMode="auto">
            <a:xfrm>
              <a:off x="3146442" y="1890742"/>
              <a:ext cx="744588" cy="52041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1</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7" name="矩形 6">
            <a:extLst>
              <a:ext uri="{FF2B5EF4-FFF2-40B4-BE49-F238E27FC236}">
                <a16:creationId xmlns:a16="http://schemas.microsoft.com/office/drawing/2014/main" id="{EBFF542C-870C-4B45-0371-4C65DC3BCE33}"/>
              </a:ext>
            </a:extLst>
          </p:cNvPr>
          <p:cNvSpPr/>
          <p:nvPr/>
        </p:nvSpPr>
        <p:spPr>
          <a:xfrm>
            <a:off x="775729" y="2744366"/>
            <a:ext cx="11167511" cy="1422954"/>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年综合能源消费量（按当量值）不满</a:t>
            </a:r>
            <a:r>
              <a:rPr lang="en-US" altLang="zh-CN" sz="2000" b="1" dirty="0">
                <a:solidFill>
                  <a:srgbClr val="1A0000"/>
                </a:solidFill>
                <a:latin typeface="微软雅黑" pitchFamily="34" charset="-122"/>
              </a:rPr>
              <a:t>1000</a:t>
            </a:r>
            <a:r>
              <a:rPr lang="zh-CN" altLang="zh-CN" sz="2000" b="1" dirty="0">
                <a:solidFill>
                  <a:srgbClr val="1A0000"/>
                </a:solidFill>
                <a:latin typeface="微软雅黑" pitchFamily="34" charset="-122"/>
              </a:rPr>
              <a:t>吨标准煤</a:t>
            </a:r>
            <a:r>
              <a:rPr lang="zh-CN" altLang="zh-CN" sz="2000" dirty="0">
                <a:solidFill>
                  <a:srgbClr val="1A0000"/>
                </a:solidFill>
                <a:latin typeface="微软雅黑" pitchFamily="34" charset="-122"/>
              </a:rPr>
              <a:t>且年电力消费量不满</a:t>
            </a:r>
            <a:r>
              <a:rPr lang="en-US" altLang="zh-CN" sz="2000" b="1" dirty="0">
                <a:solidFill>
                  <a:srgbClr val="1A0000"/>
                </a:solidFill>
                <a:latin typeface="微软雅黑" pitchFamily="34" charset="-122"/>
              </a:rPr>
              <a:t>500</a:t>
            </a:r>
            <a:r>
              <a:rPr lang="zh-CN" altLang="zh-CN" sz="2000" b="1" dirty="0">
                <a:solidFill>
                  <a:srgbClr val="1A0000"/>
                </a:solidFill>
                <a:latin typeface="微软雅黑" pitchFamily="34" charset="-122"/>
              </a:rPr>
              <a:t>万千瓦时</a:t>
            </a:r>
            <a:r>
              <a:rPr lang="zh-CN" altLang="zh-CN" sz="2000" dirty="0">
                <a:solidFill>
                  <a:srgbClr val="1A0000"/>
                </a:solidFill>
                <a:latin typeface="微软雅黑" pitchFamily="34" charset="-122"/>
              </a:rPr>
              <a:t>的固定资产投资项目，涉及国家秘密的固定资产投资项目以及用能工艺简单、节能潜力小的行业的固定资产投资项目，可不单独编制节能报告。</a:t>
            </a:r>
          </a:p>
        </p:txBody>
      </p:sp>
      <p:sp>
        <p:nvSpPr>
          <p:cNvPr id="8" name="圆角矩形 12">
            <a:extLst>
              <a:ext uri="{FF2B5EF4-FFF2-40B4-BE49-F238E27FC236}">
                <a16:creationId xmlns:a16="http://schemas.microsoft.com/office/drawing/2014/main" id="{07A2736A-0904-FB84-8239-549B8C58641E}"/>
              </a:ext>
            </a:extLst>
          </p:cNvPr>
          <p:cNvSpPr/>
          <p:nvPr/>
        </p:nvSpPr>
        <p:spPr>
          <a:xfrm>
            <a:off x="665641" y="1914153"/>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113CFD2D-780F-C281-159A-050EA6FA704D}"/>
              </a:ext>
            </a:extLst>
          </p:cNvPr>
          <p:cNvSpPr/>
          <p:nvPr/>
        </p:nvSpPr>
        <p:spPr>
          <a:xfrm>
            <a:off x="827454" y="1951487"/>
            <a:ext cx="954107"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九</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0" name="直接连接符 9">
            <a:extLst>
              <a:ext uri="{FF2B5EF4-FFF2-40B4-BE49-F238E27FC236}">
                <a16:creationId xmlns:a16="http://schemas.microsoft.com/office/drawing/2014/main" id="{6464AE6D-CA4F-E44E-FB65-6C5B4F7EE5AE}"/>
              </a:ext>
            </a:extLst>
          </p:cNvPr>
          <p:cNvCxnSpPr/>
          <p:nvPr/>
        </p:nvCxnSpPr>
        <p:spPr>
          <a:xfrm>
            <a:off x="707843" y="2420588"/>
            <a:ext cx="11235398" cy="0"/>
          </a:xfrm>
          <a:prstGeom prst="line">
            <a:avLst/>
          </a:prstGeom>
          <a:noFill/>
          <a:ln w="38100" cap="flat" cmpd="sng" algn="ctr">
            <a:solidFill>
              <a:srgbClr val="C00000">
                <a:lumMod val="60000"/>
                <a:lumOff val="40000"/>
              </a:srgbClr>
            </a:solidFill>
            <a:prstDash val="solid"/>
            <a:miter lim="800000"/>
          </a:ln>
          <a:effectLst/>
        </p:spPr>
      </p:cxnSp>
      <p:sp>
        <p:nvSpPr>
          <p:cNvPr id="11" name="矩形 10">
            <a:extLst>
              <a:ext uri="{FF2B5EF4-FFF2-40B4-BE49-F238E27FC236}">
                <a16:creationId xmlns:a16="http://schemas.microsoft.com/office/drawing/2014/main" id="{057770F5-BCC7-EC8A-2EF6-954B77BBC004}"/>
              </a:ext>
            </a:extLst>
          </p:cNvPr>
          <p:cNvSpPr/>
          <p:nvPr/>
        </p:nvSpPr>
        <p:spPr>
          <a:xfrm>
            <a:off x="731183" y="5216927"/>
            <a:ext cx="11167511" cy="499624"/>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需进行节能审查的固定资产投资项目，建设单位应编制节能报告。</a:t>
            </a:r>
          </a:p>
        </p:txBody>
      </p:sp>
      <p:sp>
        <p:nvSpPr>
          <p:cNvPr id="12" name="圆角矩形 12">
            <a:extLst>
              <a:ext uri="{FF2B5EF4-FFF2-40B4-BE49-F238E27FC236}">
                <a16:creationId xmlns:a16="http://schemas.microsoft.com/office/drawing/2014/main" id="{34255960-3589-003C-514C-E94F391F4791}"/>
              </a:ext>
            </a:extLst>
          </p:cNvPr>
          <p:cNvSpPr/>
          <p:nvPr/>
        </p:nvSpPr>
        <p:spPr>
          <a:xfrm>
            <a:off x="621095" y="4386714"/>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id="{B2409AAF-8F3E-A3BD-0D54-E4CAF501CF0A}"/>
              </a:ext>
            </a:extLst>
          </p:cNvPr>
          <p:cNvSpPr/>
          <p:nvPr/>
        </p:nvSpPr>
        <p:spPr>
          <a:xfrm>
            <a:off x="782908" y="4424048"/>
            <a:ext cx="1210588"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十一</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4" name="直接连接符 13">
            <a:extLst>
              <a:ext uri="{FF2B5EF4-FFF2-40B4-BE49-F238E27FC236}">
                <a16:creationId xmlns:a16="http://schemas.microsoft.com/office/drawing/2014/main" id="{5AA72915-A76C-CC1F-8880-FFE43E241E63}"/>
              </a:ext>
            </a:extLst>
          </p:cNvPr>
          <p:cNvCxnSpPr/>
          <p:nvPr/>
        </p:nvCxnSpPr>
        <p:spPr>
          <a:xfrm>
            <a:off x="663297" y="4893149"/>
            <a:ext cx="11235398" cy="0"/>
          </a:xfrm>
          <a:prstGeom prst="line">
            <a:avLst/>
          </a:prstGeom>
          <a:noFill/>
          <a:ln w="38100" cap="flat" cmpd="sng" algn="ctr">
            <a:solidFill>
              <a:srgbClr val="C00000">
                <a:lumMod val="60000"/>
                <a:lumOff val="40000"/>
              </a:srgbClr>
            </a:solidFill>
            <a:prstDash val="solid"/>
            <a:miter lim="800000"/>
          </a:ln>
          <a:effectLst/>
        </p:spPr>
      </p:cxnSp>
    </p:spTree>
    <p:custDataLst>
      <p:tags r:id="rId1"/>
    </p:custDataLst>
    <p:extLst>
      <p:ext uri="{BB962C8B-B14F-4D97-AF65-F5344CB8AC3E}">
        <p14:creationId xmlns:p14="http://schemas.microsoft.com/office/powerpoint/2010/main" val="2531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3A5F7E8F-F18D-8AD7-435E-59B497DB1C6F}"/>
              </a:ext>
            </a:extLst>
          </p:cNvPr>
          <p:cNvSpPr/>
          <p:nvPr/>
        </p:nvSpPr>
        <p:spPr>
          <a:xfrm>
            <a:off x="580298" y="1235868"/>
            <a:ext cx="6756978"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固定资产投资项目节能审查办法</a:t>
            </a:r>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2023</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4" name="组合 9">
            <a:extLst>
              <a:ext uri="{FF2B5EF4-FFF2-40B4-BE49-F238E27FC236}">
                <a16:creationId xmlns:a16="http://schemas.microsoft.com/office/drawing/2014/main" id="{24D12EDF-E954-4239-C777-7383E7FD8DCC}"/>
              </a:ext>
            </a:extLst>
          </p:cNvPr>
          <p:cNvGrpSpPr>
            <a:grpSpLocks/>
          </p:cNvGrpSpPr>
          <p:nvPr/>
        </p:nvGrpSpPr>
        <p:grpSpPr bwMode="auto">
          <a:xfrm>
            <a:off x="110088" y="1235868"/>
            <a:ext cx="580297" cy="521337"/>
            <a:chOff x="3050349" y="1844085"/>
            <a:chExt cx="840681" cy="678092"/>
          </a:xfrm>
          <a:solidFill>
            <a:srgbClr val="0070C0"/>
          </a:solidFill>
        </p:grpSpPr>
        <p:sp>
          <p:nvSpPr>
            <p:cNvPr id="5" name="任意多边形 65">
              <a:extLst>
                <a:ext uri="{FF2B5EF4-FFF2-40B4-BE49-F238E27FC236}">
                  <a16:creationId xmlns:a16="http://schemas.microsoft.com/office/drawing/2014/main" id="{0A5A2AF1-1980-E505-0A21-5FDB2863039F}"/>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6">
              <a:extLst>
                <a:ext uri="{FF2B5EF4-FFF2-40B4-BE49-F238E27FC236}">
                  <a16:creationId xmlns:a16="http://schemas.microsoft.com/office/drawing/2014/main" id="{60C1BC86-2CFD-E195-B5EF-F7ABD3D9C3D1}"/>
                </a:ext>
              </a:extLst>
            </p:cNvPr>
            <p:cNvSpPr txBox="1">
              <a:spLocks noChangeArrowheads="1"/>
            </p:cNvSpPr>
            <p:nvPr/>
          </p:nvSpPr>
          <p:spPr bwMode="auto">
            <a:xfrm>
              <a:off x="3146442" y="1890742"/>
              <a:ext cx="744588" cy="52041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1</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7" name="矩形 6">
            <a:extLst>
              <a:ext uri="{FF2B5EF4-FFF2-40B4-BE49-F238E27FC236}">
                <a16:creationId xmlns:a16="http://schemas.microsoft.com/office/drawing/2014/main" id="{072F46FC-2F37-3A37-4AD1-490B5C10DDC1}"/>
              </a:ext>
            </a:extLst>
          </p:cNvPr>
          <p:cNvSpPr/>
          <p:nvPr/>
        </p:nvSpPr>
        <p:spPr>
          <a:xfrm>
            <a:off x="690385" y="2730493"/>
            <a:ext cx="11167511" cy="961289"/>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节能审查意见自印发之日起</a:t>
            </a:r>
            <a:r>
              <a:rPr lang="en-US" altLang="zh-CN" sz="2000" dirty="0">
                <a:solidFill>
                  <a:srgbClr val="1A0000"/>
                </a:solidFill>
                <a:latin typeface="微软雅黑" pitchFamily="34" charset="-122"/>
              </a:rPr>
              <a:t>2</a:t>
            </a:r>
            <a:r>
              <a:rPr lang="zh-CN" altLang="zh-CN" sz="2000" dirty="0">
                <a:solidFill>
                  <a:srgbClr val="1A0000"/>
                </a:solidFill>
                <a:latin typeface="微软雅黑" pitchFamily="34" charset="-122"/>
              </a:rPr>
              <a:t>年内有效，逾期未开工建设或建成时间超过节能报告中预计建成时间</a:t>
            </a:r>
            <a:r>
              <a:rPr lang="en-US" altLang="zh-CN" sz="2000" dirty="0">
                <a:solidFill>
                  <a:srgbClr val="1A0000"/>
                </a:solidFill>
                <a:latin typeface="微软雅黑" pitchFamily="34" charset="-122"/>
              </a:rPr>
              <a:t>2</a:t>
            </a:r>
            <a:r>
              <a:rPr lang="zh-CN" altLang="zh-CN" sz="2000" dirty="0">
                <a:solidFill>
                  <a:srgbClr val="1A0000"/>
                </a:solidFill>
                <a:latin typeface="微软雅黑" pitchFamily="34" charset="-122"/>
              </a:rPr>
              <a:t>年以上的项目应重新进行节能审查。</a:t>
            </a:r>
          </a:p>
        </p:txBody>
      </p:sp>
      <p:sp>
        <p:nvSpPr>
          <p:cNvPr id="8" name="圆角矩形 12">
            <a:extLst>
              <a:ext uri="{FF2B5EF4-FFF2-40B4-BE49-F238E27FC236}">
                <a16:creationId xmlns:a16="http://schemas.microsoft.com/office/drawing/2014/main" id="{2704EAE1-0608-DDF5-EC1D-C5AAAFAF46AD}"/>
              </a:ext>
            </a:extLst>
          </p:cNvPr>
          <p:cNvSpPr/>
          <p:nvPr/>
        </p:nvSpPr>
        <p:spPr>
          <a:xfrm>
            <a:off x="580297" y="1900280"/>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CC96F18F-9D23-7B35-AACB-1841ED7BFD51}"/>
              </a:ext>
            </a:extLst>
          </p:cNvPr>
          <p:cNvSpPr/>
          <p:nvPr/>
        </p:nvSpPr>
        <p:spPr>
          <a:xfrm>
            <a:off x="742110" y="1937614"/>
            <a:ext cx="1210588"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十五</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0" name="直接连接符 9">
            <a:extLst>
              <a:ext uri="{FF2B5EF4-FFF2-40B4-BE49-F238E27FC236}">
                <a16:creationId xmlns:a16="http://schemas.microsoft.com/office/drawing/2014/main" id="{4677706D-8EA8-9BFE-F1FC-562658E6B713}"/>
              </a:ext>
            </a:extLst>
          </p:cNvPr>
          <p:cNvCxnSpPr/>
          <p:nvPr/>
        </p:nvCxnSpPr>
        <p:spPr>
          <a:xfrm>
            <a:off x="622499" y="2406715"/>
            <a:ext cx="11235398" cy="0"/>
          </a:xfrm>
          <a:prstGeom prst="line">
            <a:avLst/>
          </a:prstGeom>
          <a:noFill/>
          <a:ln w="38100" cap="flat" cmpd="sng" algn="ctr">
            <a:solidFill>
              <a:srgbClr val="C00000">
                <a:lumMod val="60000"/>
                <a:lumOff val="40000"/>
              </a:srgbClr>
            </a:solidFill>
            <a:prstDash val="solid"/>
            <a:miter lim="800000"/>
          </a:ln>
          <a:effectLst/>
        </p:spPr>
      </p:cxnSp>
      <p:sp>
        <p:nvSpPr>
          <p:cNvPr id="11" name="矩形 10">
            <a:extLst>
              <a:ext uri="{FF2B5EF4-FFF2-40B4-BE49-F238E27FC236}">
                <a16:creationId xmlns:a16="http://schemas.microsoft.com/office/drawing/2014/main" id="{C3533CE6-BD9C-78C0-2499-F257C7F8126D}"/>
              </a:ext>
            </a:extLst>
          </p:cNvPr>
          <p:cNvSpPr/>
          <p:nvPr/>
        </p:nvSpPr>
        <p:spPr>
          <a:xfrm>
            <a:off x="648183" y="4820397"/>
            <a:ext cx="11167511" cy="1422954"/>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通过节能审查的固定资产投资项目，建设地点、建设内容、建设规模、能效水平等发生重大变动的，或年实际综合能源消费量超过节能审查批复水平</a:t>
            </a:r>
            <a:r>
              <a:rPr lang="en-US" altLang="zh-CN" sz="2000" dirty="0">
                <a:solidFill>
                  <a:srgbClr val="1A0000"/>
                </a:solidFill>
                <a:latin typeface="微软雅黑" pitchFamily="34" charset="-122"/>
              </a:rPr>
              <a:t>10%</a:t>
            </a:r>
            <a:r>
              <a:rPr lang="zh-CN" altLang="zh-CN" sz="2000" dirty="0">
                <a:solidFill>
                  <a:srgbClr val="1A0000"/>
                </a:solidFill>
                <a:latin typeface="微软雅黑" pitchFamily="34" charset="-122"/>
              </a:rPr>
              <a:t>及以上的，建设单位应向原节能审查机关提交变更申请。</a:t>
            </a:r>
          </a:p>
        </p:txBody>
      </p:sp>
      <p:sp>
        <p:nvSpPr>
          <p:cNvPr id="12" name="圆角矩形 12">
            <a:extLst>
              <a:ext uri="{FF2B5EF4-FFF2-40B4-BE49-F238E27FC236}">
                <a16:creationId xmlns:a16="http://schemas.microsoft.com/office/drawing/2014/main" id="{C8A28D7F-06D1-A46C-33E5-A5093C5EE3F1}"/>
              </a:ext>
            </a:extLst>
          </p:cNvPr>
          <p:cNvSpPr/>
          <p:nvPr/>
        </p:nvSpPr>
        <p:spPr>
          <a:xfrm>
            <a:off x="538095" y="3990184"/>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id="{0F290EF8-1285-5AA8-F6CE-18DF5E726352}"/>
              </a:ext>
            </a:extLst>
          </p:cNvPr>
          <p:cNvSpPr/>
          <p:nvPr/>
        </p:nvSpPr>
        <p:spPr>
          <a:xfrm>
            <a:off x="699908" y="4027518"/>
            <a:ext cx="1210588"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十六</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4" name="直接连接符 13">
            <a:extLst>
              <a:ext uri="{FF2B5EF4-FFF2-40B4-BE49-F238E27FC236}">
                <a16:creationId xmlns:a16="http://schemas.microsoft.com/office/drawing/2014/main" id="{BBF6D1C6-6CBB-A0AC-4E8F-8C75E20AEA41}"/>
              </a:ext>
            </a:extLst>
          </p:cNvPr>
          <p:cNvCxnSpPr/>
          <p:nvPr/>
        </p:nvCxnSpPr>
        <p:spPr>
          <a:xfrm>
            <a:off x="580297" y="4496619"/>
            <a:ext cx="11235398" cy="0"/>
          </a:xfrm>
          <a:prstGeom prst="line">
            <a:avLst/>
          </a:prstGeom>
          <a:noFill/>
          <a:ln w="38100" cap="flat" cmpd="sng" algn="ctr">
            <a:solidFill>
              <a:srgbClr val="C00000">
                <a:lumMod val="60000"/>
                <a:lumOff val="40000"/>
              </a:srgbClr>
            </a:solidFill>
            <a:prstDash val="solid"/>
            <a:miter lim="800000"/>
          </a:ln>
          <a:effectLst/>
        </p:spPr>
      </p:cxnSp>
    </p:spTree>
    <p:custDataLst>
      <p:tags r:id="rId1"/>
    </p:custDataLst>
    <p:extLst>
      <p:ext uri="{BB962C8B-B14F-4D97-AF65-F5344CB8AC3E}">
        <p14:creationId xmlns:p14="http://schemas.microsoft.com/office/powerpoint/2010/main" val="6573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72405" y="2428875"/>
            <a:ext cx="301625" cy="1226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latin typeface="微软雅黑" panose="020B0503020204020204" charset="-122"/>
            </a:endParaRPr>
          </a:p>
        </p:txBody>
      </p:sp>
      <p:sp>
        <p:nvSpPr>
          <p:cNvPr id="6" name="矩形 5"/>
          <p:cNvSpPr/>
          <p:nvPr/>
        </p:nvSpPr>
        <p:spPr>
          <a:xfrm>
            <a:off x="5272405" y="1555115"/>
            <a:ext cx="6643370" cy="352742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solidFill>
                <a:srgbClr val="FFFFFF"/>
              </a:solidFill>
              <a:latin typeface="微软雅黑" panose="020B0503020204020204" charset="-122"/>
            </a:endParaRPr>
          </a:p>
        </p:txBody>
      </p:sp>
      <p:sp>
        <p:nvSpPr>
          <p:cNvPr id="7" name="矩形 6"/>
          <p:cNvSpPr/>
          <p:nvPr/>
        </p:nvSpPr>
        <p:spPr bwMode="auto">
          <a:xfrm>
            <a:off x="5617210" y="1069340"/>
            <a:ext cx="1702435" cy="621030"/>
          </a:xfrm>
          <a:prstGeom prst="rect">
            <a:avLst/>
          </a:prstGeom>
          <a:solidFill>
            <a:schemeClr val="accent1"/>
          </a:solidFill>
          <a:ln w="9525" cap="flat" cmpd="sng" algn="ctr">
            <a:noFill/>
            <a:prstDash val="solid"/>
            <a:round/>
            <a:headEnd type="none" w="med" len="med"/>
            <a:tailEnd type="none" w="med" len="med"/>
          </a:ln>
          <a:effectLst/>
        </p:spPr>
        <p:txBody>
          <a:bodyPr vert="horz" wrap="square" lIns="117226" tIns="58613" rIns="117226" bIns="58613" numCol="1" rtlCol="0" anchor="t" anchorCtr="0" compatLnSpc="1"/>
          <a:lstStyle/>
          <a:p>
            <a:pPr fontAlgn="base">
              <a:spcBef>
                <a:spcPct val="0"/>
              </a:spcBef>
              <a:spcAft>
                <a:spcPct val="0"/>
              </a:spcAft>
            </a:pPr>
            <a:endParaRPr lang="zh-CN" altLang="en-US">
              <a:solidFill>
                <a:prstClr val="black"/>
              </a:solidFill>
              <a:latin typeface="Arial" panose="020B0604020202020204" pitchFamily="34" charset="0"/>
            </a:endParaRPr>
          </a:p>
        </p:txBody>
      </p:sp>
      <p:sp>
        <p:nvSpPr>
          <p:cNvPr id="8" name="TextBox 49"/>
          <p:cNvSpPr txBox="1"/>
          <p:nvPr/>
        </p:nvSpPr>
        <p:spPr bwMode="auto">
          <a:xfrm>
            <a:off x="5735320" y="1069340"/>
            <a:ext cx="1471295" cy="572135"/>
          </a:xfrm>
          <a:prstGeom prst="rect">
            <a:avLst/>
          </a:prstGeom>
          <a:noFill/>
        </p:spPr>
        <p:txBody>
          <a:bodyPr wrap="none" lIns="117226" tIns="58613" rIns="117226" bIns="58613">
            <a:noAutofit/>
          </a:bodyPr>
          <a:lstStyle/>
          <a:p>
            <a:pPr algn="ctr">
              <a:defRPr/>
            </a:pPr>
            <a:r>
              <a:rPr lang="zh-CN" altLang="en-US" sz="3200" b="1" kern="0" spc="-192" dirty="0">
                <a:ln w="1905">
                  <a:noFill/>
                </a:ln>
                <a:solidFill>
                  <a:prstClr val="white"/>
                </a:solidFill>
                <a:latin typeface="微软雅黑" panose="020B0503020204020204" charset="-122"/>
                <a:ea typeface="微软雅黑" panose="020B0503020204020204" charset="-122"/>
              </a:rPr>
              <a:t>公司简介</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918" y="4882946"/>
            <a:ext cx="1974097" cy="11104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854817">
            <a:off x="3439113" y="5296008"/>
            <a:ext cx="1887963" cy="12083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矩形 10"/>
          <p:cNvSpPr/>
          <p:nvPr/>
        </p:nvSpPr>
        <p:spPr>
          <a:xfrm>
            <a:off x="5609590" y="1611630"/>
            <a:ext cx="6306820" cy="3357245"/>
          </a:xfrm>
          <a:prstGeom prst="rect">
            <a:avLst/>
          </a:prstGeom>
        </p:spPr>
        <p:txBody>
          <a:bodyPr wrap="square">
            <a:noAutofit/>
          </a:bodyPr>
          <a:lstStyle/>
          <a:p>
            <a:pPr indent="457200" algn="just">
              <a:lnSpc>
                <a:spcPct val="150000"/>
              </a:lnSpc>
            </a:pPr>
            <a:r>
              <a:rPr lang="zh-CN" altLang="en-US" dirty="0">
                <a:solidFill>
                  <a:srgbClr val="000000"/>
                </a:solidFill>
                <a:latin typeface="微软雅黑" panose="020B0503020204020204" charset="-122"/>
                <a:ea typeface="微软雅黑" panose="020B0503020204020204" charset="-122"/>
              </a:rPr>
              <a:t>上海汉略环境科技有限公司成立于</a:t>
            </a:r>
            <a:r>
              <a:rPr lang="en-US" altLang="zh-CN" dirty="0">
                <a:solidFill>
                  <a:srgbClr val="000000"/>
                </a:solidFill>
                <a:latin typeface="微软雅黑" panose="020B0503020204020204" charset="-122"/>
                <a:ea typeface="微软雅黑" panose="020B0503020204020204" charset="-122"/>
              </a:rPr>
              <a:t>2004</a:t>
            </a:r>
            <a:r>
              <a:rPr lang="zh-CN" altLang="en-US" dirty="0">
                <a:solidFill>
                  <a:srgbClr val="000000"/>
                </a:solidFill>
                <a:latin typeface="微软雅黑" panose="020B0503020204020204" charset="-122"/>
                <a:ea typeface="微软雅黑" panose="020B0503020204020204" charset="-122"/>
              </a:rPr>
              <a:t>年，专业为企业提供环境、能源技术服务及相关培训，包括绿色创建、清洁生产审核、碳排放核算、环境顾问、环境应急预案编制、</a:t>
            </a:r>
            <a:r>
              <a:rPr lang="en-US" altLang="zh-CN" dirty="0">
                <a:solidFill>
                  <a:srgbClr val="000000"/>
                </a:solidFill>
                <a:latin typeface="微软雅黑" panose="020B0503020204020204" charset="-122"/>
                <a:ea typeface="微软雅黑" panose="020B0503020204020204" charset="-122"/>
              </a:rPr>
              <a:t>VOCs</a:t>
            </a:r>
            <a:r>
              <a:rPr lang="zh-CN" altLang="en-US" dirty="0">
                <a:solidFill>
                  <a:srgbClr val="000000"/>
                </a:solidFill>
                <a:latin typeface="微软雅黑" panose="020B0503020204020204" charset="-122"/>
                <a:ea typeface="微软雅黑" panose="020B0503020204020204" charset="-122"/>
              </a:rPr>
              <a:t>废气治理、环境顾问、节能评估、环境影响评价等。</a:t>
            </a:r>
            <a:endParaRPr lang="en-US" altLang="zh-CN" dirty="0">
              <a:solidFill>
                <a:srgbClr val="000000"/>
              </a:solidFill>
              <a:latin typeface="微软雅黑" panose="020B0503020204020204" charset="-122"/>
              <a:ea typeface="微软雅黑" panose="020B0503020204020204" charset="-122"/>
            </a:endParaRPr>
          </a:p>
          <a:p>
            <a:pPr indent="457200" algn="just">
              <a:lnSpc>
                <a:spcPct val="150000"/>
              </a:lnSpc>
            </a:pPr>
            <a:r>
              <a:rPr lang="zh-CN" altLang="en-US" dirty="0">
                <a:solidFill>
                  <a:srgbClr val="000000"/>
                </a:solidFill>
                <a:latin typeface="微软雅黑" panose="020B0503020204020204" charset="-122"/>
                <a:ea typeface="微软雅黑" panose="020B0503020204020204" charset="-122"/>
              </a:rPr>
              <a:t>到目前为止，已为上千家企业提供了技术服务，涉及机械、电子、化工、造纸、纺织、医药、电镀、建材、制革、食品、冶金、宾馆、环境治理等行业。</a:t>
            </a:r>
          </a:p>
        </p:txBody>
      </p:sp>
      <p:sp>
        <p:nvSpPr>
          <p:cNvPr id="3" name="正五边形 13"/>
          <p:cNvSpPr/>
          <p:nvPr>
            <p:custDataLst>
              <p:tags r:id="rId1"/>
            </p:custDataLst>
          </p:nvPr>
        </p:nvSpPr>
        <p:spPr>
          <a:xfrm>
            <a:off x="413808" y="1554847"/>
            <a:ext cx="2343541" cy="868974"/>
          </a:xfrm>
          <a:prstGeom prst="pentagon">
            <a:avLst/>
          </a:prstGeom>
          <a:solidFill>
            <a:srgbClr val="FFC000"/>
          </a:solidFill>
          <a:ln w="12700" cap="flat" cmpd="sng" algn="ctr">
            <a:solidFill>
              <a:srgbClr val="FFC000"/>
            </a:solidFill>
            <a:prstDash val="solid"/>
            <a:miter lim="800000"/>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1A0000"/>
                </a:solidFill>
                <a:effectLst/>
                <a:uLnTx/>
                <a:uFillTx/>
                <a:latin typeface="微软雅黑" panose="020B0503020204020204" charset="-122"/>
                <a:ea typeface="微软雅黑" panose="020B0503020204020204" charset="-122"/>
                <a:cs typeface="+mn-cs"/>
              </a:rPr>
              <a:t>授课人</a:t>
            </a:r>
          </a:p>
        </p:txBody>
      </p:sp>
      <p:sp>
        <p:nvSpPr>
          <p:cNvPr id="12" name="矩形 11"/>
          <p:cNvSpPr/>
          <p:nvPr>
            <p:custDataLst>
              <p:tags r:id="rId2"/>
            </p:custDataLst>
          </p:nvPr>
        </p:nvSpPr>
        <p:spPr>
          <a:xfrm>
            <a:off x="205105" y="2649855"/>
            <a:ext cx="5444490" cy="1854200"/>
          </a:xfrm>
          <a:prstGeom prst="rect">
            <a:avLst/>
          </a:prstGeom>
        </p:spPr>
        <p:txBody>
          <a:bodyPr wrap="square">
            <a:spAutoFit/>
          </a:bodyPr>
          <a:lstStyle/>
          <a:p>
            <a:pPr>
              <a:lnSpc>
                <a:spcPct val="120000"/>
              </a:lnSpc>
              <a:buFont typeface="Wingdings" panose="05000000000000000000" pitchFamily="2" charset="2"/>
              <a:buNone/>
            </a:pPr>
            <a:r>
              <a:rPr lang="zh-CN" altLang="en-US" sz="2800" b="1" dirty="0">
                <a:solidFill>
                  <a:srgbClr val="1A0000"/>
                </a:solidFill>
                <a:latin typeface="微软雅黑" panose="020B0503020204020204" charset="-122"/>
                <a:ea typeface="微软雅黑" panose="020B0503020204020204" charset="-122"/>
              </a:rPr>
              <a:t>张亚丽</a:t>
            </a:r>
            <a:r>
              <a:rPr lang="zh-CN" altLang="en-US" sz="2000" dirty="0">
                <a:solidFill>
                  <a:srgbClr val="1A0000"/>
                </a:solidFill>
                <a:latin typeface="微软雅黑" panose="020B0503020204020204" charset="-122"/>
                <a:ea typeface="微软雅黑" panose="020B0503020204020204" charset="-122"/>
              </a:rPr>
              <a:t>    总工程师</a:t>
            </a:r>
            <a:r>
              <a:rPr lang="en-US" altLang="zh-CN" sz="2000" dirty="0">
                <a:solidFill>
                  <a:srgbClr val="1A0000"/>
                </a:solidFill>
                <a:latin typeface="微软雅黑" panose="020B0503020204020204" charset="-122"/>
                <a:ea typeface="微软雅黑" panose="020B0503020204020204" charset="-122"/>
              </a:rPr>
              <a:t>/</a:t>
            </a:r>
            <a:r>
              <a:rPr lang="zh-CN" altLang="en-US" sz="2000" dirty="0">
                <a:solidFill>
                  <a:srgbClr val="1A0000"/>
                </a:solidFill>
                <a:latin typeface="微软雅黑" panose="020B0503020204020204" charset="-122"/>
                <a:ea typeface="微软雅黑" panose="020B0503020204020204" charset="-122"/>
              </a:rPr>
              <a:t>清洁生产审核师</a:t>
            </a:r>
            <a:endParaRPr lang="zh-CN" altLang="en-US" sz="2400" dirty="0">
              <a:solidFill>
                <a:srgbClr val="1A0000"/>
              </a:solidFill>
              <a:latin typeface="微软雅黑" panose="020B0503020204020204" charset="-122"/>
              <a:ea typeface="微软雅黑" panose="020B0503020204020204" charset="-122"/>
            </a:endParaRPr>
          </a:p>
          <a:p>
            <a:pPr>
              <a:lnSpc>
                <a:spcPct val="150000"/>
              </a:lnSpc>
              <a:buFont typeface="Wingdings" panose="05000000000000000000" pitchFamily="2" charset="2"/>
              <a:buNone/>
            </a:pPr>
            <a:r>
              <a:rPr lang="en-US" altLang="zh-CN" dirty="0">
                <a:solidFill>
                  <a:srgbClr val="1A0000"/>
                </a:solidFill>
                <a:latin typeface="微软雅黑" panose="020B0503020204020204" charset="-122"/>
                <a:ea typeface="微软雅黑" panose="020B0503020204020204" charset="-122"/>
              </a:rPr>
              <a:t> </a:t>
            </a:r>
            <a:r>
              <a:rPr lang="zh-CN" altLang="en-US" dirty="0">
                <a:solidFill>
                  <a:srgbClr val="1A0000"/>
                </a:solidFill>
                <a:latin typeface="微软雅黑" panose="020B0503020204020204" charset="-122"/>
                <a:ea typeface="微软雅黑" panose="020B0503020204020204" charset="-122"/>
              </a:rPr>
              <a:t>电话：</a:t>
            </a:r>
            <a:r>
              <a:rPr lang="en-US" altLang="zh-CN" dirty="0">
                <a:solidFill>
                  <a:srgbClr val="1A0000"/>
                </a:solidFill>
                <a:latin typeface="微软雅黑" panose="020B0503020204020204" charset="-122"/>
                <a:ea typeface="微软雅黑" panose="020B0503020204020204" charset="-122"/>
              </a:rPr>
              <a:t>13761624797</a:t>
            </a:r>
          </a:p>
          <a:p>
            <a:pPr>
              <a:lnSpc>
                <a:spcPct val="150000"/>
              </a:lnSpc>
              <a:buFont typeface="Wingdings" panose="05000000000000000000" pitchFamily="2" charset="2"/>
              <a:buNone/>
            </a:pPr>
            <a:r>
              <a:rPr lang="en-US" altLang="zh-CN" dirty="0">
                <a:solidFill>
                  <a:srgbClr val="1A0000"/>
                </a:solidFill>
                <a:latin typeface="微软雅黑" panose="020B0503020204020204" charset="-122"/>
                <a:ea typeface="微软雅黑" panose="020B0503020204020204" charset="-122"/>
              </a:rPr>
              <a:t> </a:t>
            </a:r>
            <a:r>
              <a:rPr lang="zh-CN" altLang="en-US" dirty="0">
                <a:solidFill>
                  <a:srgbClr val="1A0000"/>
                </a:solidFill>
                <a:latin typeface="微软雅黑" panose="020B0503020204020204" charset="-122"/>
                <a:ea typeface="微软雅黑" panose="020B0503020204020204" charset="-122"/>
              </a:rPr>
              <a:t>邮箱：</a:t>
            </a:r>
            <a:r>
              <a:rPr lang="en-US" altLang="zh-CN" dirty="0">
                <a:solidFill>
                  <a:srgbClr val="1A0000"/>
                </a:solidFill>
                <a:latin typeface="微软雅黑" panose="020B0503020204020204" charset="-122"/>
                <a:ea typeface="微软雅黑" panose="020B0503020204020204" charset="-122"/>
              </a:rPr>
              <a:t>zhangyali@hlenv.cn</a:t>
            </a:r>
          </a:p>
          <a:p>
            <a:pPr>
              <a:lnSpc>
                <a:spcPct val="150000"/>
              </a:lnSpc>
              <a:buFont typeface="Wingdings" panose="05000000000000000000" pitchFamily="2" charset="2"/>
              <a:buNone/>
            </a:pPr>
            <a:r>
              <a:rPr lang="en-US" altLang="zh-CN" dirty="0">
                <a:solidFill>
                  <a:srgbClr val="1A0000"/>
                </a:solidFill>
                <a:latin typeface="微软雅黑" panose="020B0503020204020204" charset="-122"/>
                <a:ea typeface="微软雅黑" panose="020B0503020204020204" charset="-122"/>
              </a:rPr>
              <a:t> </a:t>
            </a:r>
            <a:r>
              <a:rPr lang="zh-CN" altLang="en-US" dirty="0">
                <a:solidFill>
                  <a:srgbClr val="1A0000"/>
                </a:solidFill>
                <a:latin typeface="微软雅黑" panose="020B0503020204020204" charset="-122"/>
                <a:ea typeface="微软雅黑" panose="020B0503020204020204" charset="-122"/>
              </a:rPr>
              <a:t>地址：</a:t>
            </a:r>
            <a:r>
              <a:rPr lang="zh-CN" altLang="zh-CN" dirty="0">
                <a:solidFill>
                  <a:srgbClr val="1A0000"/>
                </a:solidFill>
                <a:latin typeface="微软雅黑" panose="020B0503020204020204" charset="-122"/>
                <a:ea typeface="微软雅黑" panose="020B0503020204020204" charset="-122"/>
              </a:rPr>
              <a:t>上海市徐汇区桂箐路</a:t>
            </a:r>
            <a:r>
              <a:rPr lang="en-US" altLang="zh-CN" dirty="0">
                <a:solidFill>
                  <a:srgbClr val="1A0000"/>
                </a:solidFill>
                <a:latin typeface="微软雅黑" panose="020B0503020204020204" charset="-122"/>
                <a:ea typeface="微软雅黑" panose="020B0503020204020204" charset="-122"/>
              </a:rPr>
              <a:t>69</a:t>
            </a:r>
            <a:r>
              <a:rPr lang="zh-CN" altLang="zh-CN" dirty="0">
                <a:solidFill>
                  <a:srgbClr val="1A0000"/>
                </a:solidFill>
                <a:latin typeface="微软雅黑" panose="020B0503020204020204" charset="-122"/>
                <a:ea typeface="微软雅黑" panose="020B0503020204020204" charset="-122"/>
              </a:rPr>
              <a:t>号</a:t>
            </a:r>
            <a:r>
              <a:rPr lang="en-US" altLang="zh-CN" dirty="0">
                <a:solidFill>
                  <a:srgbClr val="1A0000"/>
                </a:solidFill>
                <a:latin typeface="微软雅黑" panose="020B0503020204020204" charset="-122"/>
                <a:ea typeface="微软雅黑" panose="020B0503020204020204" charset="-122"/>
              </a:rPr>
              <a:t>24</a:t>
            </a:r>
            <a:r>
              <a:rPr lang="zh-CN" altLang="zh-CN" dirty="0">
                <a:solidFill>
                  <a:srgbClr val="1A0000"/>
                </a:solidFill>
                <a:latin typeface="微软雅黑" panose="020B0503020204020204" charset="-122"/>
                <a:ea typeface="微软雅黑" panose="020B0503020204020204" charset="-122"/>
              </a:rPr>
              <a:t>号楼</a:t>
            </a:r>
            <a:r>
              <a:rPr lang="en-US" altLang="zh-CN" dirty="0">
                <a:solidFill>
                  <a:srgbClr val="1A0000"/>
                </a:solidFill>
                <a:latin typeface="微软雅黑" panose="020B0503020204020204" charset="-122"/>
                <a:ea typeface="微软雅黑" panose="020B0503020204020204" charset="-122"/>
              </a:rPr>
              <a:t>606</a:t>
            </a:r>
            <a:r>
              <a:rPr lang="zh-CN" altLang="zh-CN" dirty="0">
                <a:solidFill>
                  <a:srgbClr val="1A0000"/>
                </a:solidFill>
                <a:latin typeface="微软雅黑" panose="020B0503020204020204" charset="-122"/>
                <a:ea typeface="微软雅黑" panose="020B0503020204020204" charset="-122"/>
              </a:rPr>
              <a:t>室</a:t>
            </a:r>
          </a:p>
        </p:txBody>
      </p:sp>
      <p:sp>
        <p:nvSpPr>
          <p:cNvPr id="14" name="椭圆 13"/>
          <p:cNvSpPr/>
          <p:nvPr>
            <p:custDataLst>
              <p:tags r:id="rId3"/>
            </p:custDataLst>
          </p:nvPr>
        </p:nvSpPr>
        <p:spPr>
          <a:xfrm>
            <a:off x="4417096" y="360670"/>
            <a:ext cx="933612" cy="933612"/>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Arial Black" panose="020B0A04020102020204"/>
              <a:ea typeface="思源黑体 CN Medium"/>
            </a:endParaRPr>
          </a:p>
        </p:txBody>
      </p:sp>
      <p:sp>
        <p:nvSpPr>
          <p:cNvPr id="15" name="椭圆 14"/>
          <p:cNvSpPr/>
          <p:nvPr>
            <p:custDataLst>
              <p:tags r:id="rId4"/>
            </p:custDataLst>
          </p:nvPr>
        </p:nvSpPr>
        <p:spPr>
          <a:xfrm>
            <a:off x="205141" y="200148"/>
            <a:ext cx="1253877" cy="1253877"/>
          </a:xfrm>
          <a:prstGeom prst="ellipse">
            <a:avLst/>
          </a:prstGeom>
          <a:solidFill>
            <a:srgbClr val="EC89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Arial Black" panose="020B0A04020102020204"/>
              <a:ea typeface="思源黑体 CN Medium"/>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5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Scale>
                                      <p:cBhvr>
                                        <p:cTn id="30"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9"/>
                                        </p:tgtEl>
                                        <p:attrNameLst>
                                          <p:attrName>ppt_x</p:attrName>
                                          <p:attrName>ppt_y</p:attrName>
                                        </p:attrNameLst>
                                      </p:cBhvr>
                                    </p:animMotion>
                                    <p:animEffect transition="in" filter="fade">
                                      <p:cBhvr>
                                        <p:cTn id="32" dur="500"/>
                                        <p:tgtEl>
                                          <p:spTgt spid="9"/>
                                        </p:tgtEl>
                                      </p:cBhvr>
                                    </p:animEffect>
                                  </p:childTnLst>
                                </p:cTn>
                              </p:par>
                              <p:par>
                                <p:cTn id="33" presetID="52" presetClass="entr" presetSubtype="0"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Scale>
                                      <p:cBhvr>
                                        <p:cTn id="35"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0"/>
                                        </p:tgtEl>
                                        <p:attrNameLst>
                                          <p:attrName>ppt_x</p:attrName>
                                          <p:attrName>ppt_y</p:attrName>
                                        </p:attrNameLst>
                                      </p:cBhvr>
                                    </p:animMotion>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6" name="矩形 25">
            <a:extLst>
              <a:ext uri="{FF2B5EF4-FFF2-40B4-BE49-F238E27FC236}">
                <a16:creationId xmlns:a16="http://schemas.microsoft.com/office/drawing/2014/main" id="{FD6E49CF-54D9-298E-8B55-27022E7B0C34}"/>
              </a:ext>
            </a:extLst>
          </p:cNvPr>
          <p:cNvSpPr/>
          <p:nvPr/>
        </p:nvSpPr>
        <p:spPr>
          <a:xfrm>
            <a:off x="552163" y="1035156"/>
            <a:ext cx="6141425"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中华人民共和国环境保护法</a:t>
            </a:r>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2014</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27" name="组合 9">
            <a:extLst>
              <a:ext uri="{FF2B5EF4-FFF2-40B4-BE49-F238E27FC236}">
                <a16:creationId xmlns:a16="http://schemas.microsoft.com/office/drawing/2014/main" id="{A1134AA7-EBB4-8CE1-94C2-07C0B463E316}"/>
              </a:ext>
            </a:extLst>
          </p:cNvPr>
          <p:cNvGrpSpPr>
            <a:grpSpLocks/>
          </p:cNvGrpSpPr>
          <p:nvPr/>
        </p:nvGrpSpPr>
        <p:grpSpPr bwMode="auto">
          <a:xfrm>
            <a:off x="118533" y="1155705"/>
            <a:ext cx="575533" cy="521337"/>
            <a:chOff x="3050349" y="1844085"/>
            <a:chExt cx="833779" cy="678092"/>
          </a:xfrm>
          <a:solidFill>
            <a:srgbClr val="0070C0"/>
          </a:solidFill>
        </p:grpSpPr>
        <p:sp>
          <p:nvSpPr>
            <p:cNvPr id="28" name="任意多边形 65">
              <a:extLst>
                <a:ext uri="{FF2B5EF4-FFF2-40B4-BE49-F238E27FC236}">
                  <a16:creationId xmlns:a16="http://schemas.microsoft.com/office/drawing/2014/main" id="{FA9C8E0E-1C97-5401-3A8C-C3B73229C9A2}"/>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文本框 6">
              <a:extLst>
                <a:ext uri="{FF2B5EF4-FFF2-40B4-BE49-F238E27FC236}">
                  <a16:creationId xmlns:a16="http://schemas.microsoft.com/office/drawing/2014/main" id="{CB64566A-4F77-18FE-C4EC-26E4F6EFCC06}"/>
                </a:ext>
              </a:extLst>
            </p:cNvPr>
            <p:cNvSpPr txBox="1">
              <a:spLocks noChangeArrowheads="1"/>
            </p:cNvSpPr>
            <p:nvPr/>
          </p:nvSpPr>
          <p:spPr bwMode="auto">
            <a:xfrm>
              <a:off x="3146443" y="1890742"/>
              <a:ext cx="611465" cy="52041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2</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30" name="矩形 29">
            <a:extLst>
              <a:ext uri="{FF2B5EF4-FFF2-40B4-BE49-F238E27FC236}">
                <a16:creationId xmlns:a16="http://schemas.microsoft.com/office/drawing/2014/main" id="{05D43046-C6EF-B2C1-CD49-64443C88335B}"/>
              </a:ext>
            </a:extLst>
          </p:cNvPr>
          <p:cNvSpPr/>
          <p:nvPr/>
        </p:nvSpPr>
        <p:spPr>
          <a:xfrm>
            <a:off x="942533" y="2643314"/>
            <a:ext cx="10396023" cy="1200329"/>
          </a:xfrm>
          <a:prstGeom prst="rect">
            <a:avLst/>
          </a:prstGeom>
        </p:spPr>
        <p:txBody>
          <a:bodyPr wrap="square">
            <a:spAutoFit/>
          </a:bodyPr>
          <a:lstStyle/>
          <a:p>
            <a:pPr indent="457200">
              <a:lnSpc>
                <a:spcPct val="120000"/>
              </a:lnSpc>
            </a:pPr>
            <a:r>
              <a:rPr lang="zh-CN" altLang="zh-CN" sz="2000" dirty="0">
                <a:solidFill>
                  <a:srgbClr val="5B9BD5"/>
                </a:solidFill>
                <a:latin typeface="微软雅黑" pitchFamily="34" charset="-122"/>
              </a:rPr>
              <a:t>编制有关开发利用规划，建设对环境有影响的项目，应当</a:t>
            </a:r>
            <a:r>
              <a:rPr lang="zh-CN" altLang="zh-CN" sz="2000" b="1" dirty="0">
                <a:solidFill>
                  <a:srgbClr val="5B9BD5"/>
                </a:solidFill>
                <a:latin typeface="微软雅黑" pitchFamily="34" charset="-122"/>
              </a:rPr>
              <a:t>依法进行环境影响评价</a:t>
            </a:r>
            <a:r>
              <a:rPr lang="zh-CN" altLang="zh-CN" sz="2000" dirty="0">
                <a:solidFill>
                  <a:srgbClr val="5B9BD5"/>
                </a:solidFill>
                <a:latin typeface="微软雅黑" pitchFamily="34" charset="-122"/>
              </a:rPr>
              <a:t>。未依法进行环境影响评价的开发利用规划，不得组织实施</a:t>
            </a:r>
            <a:r>
              <a:rPr lang="zh-CN" altLang="en-US" sz="2000" dirty="0">
                <a:solidFill>
                  <a:srgbClr val="5B9BD5"/>
                </a:solidFill>
                <a:latin typeface="微软雅黑" pitchFamily="34" charset="-122"/>
              </a:rPr>
              <a:t>；</a:t>
            </a:r>
            <a:r>
              <a:rPr lang="zh-CN" altLang="zh-CN" sz="2000" dirty="0">
                <a:solidFill>
                  <a:srgbClr val="5B9BD5"/>
                </a:solidFill>
                <a:latin typeface="微软雅黑" pitchFamily="34" charset="-122"/>
              </a:rPr>
              <a:t>未依法进行环境影响评价的建设项目，不得开工建设。</a:t>
            </a:r>
          </a:p>
        </p:txBody>
      </p:sp>
      <p:sp>
        <p:nvSpPr>
          <p:cNvPr id="31" name="矩形 30">
            <a:extLst>
              <a:ext uri="{FF2B5EF4-FFF2-40B4-BE49-F238E27FC236}">
                <a16:creationId xmlns:a16="http://schemas.microsoft.com/office/drawing/2014/main" id="{C21A7B45-B687-F311-0C9E-A1D26E55D28B}"/>
              </a:ext>
            </a:extLst>
          </p:cNvPr>
          <p:cNvSpPr/>
          <p:nvPr/>
        </p:nvSpPr>
        <p:spPr>
          <a:xfrm>
            <a:off x="984736" y="4862438"/>
            <a:ext cx="10396023" cy="830997"/>
          </a:xfrm>
          <a:prstGeom prst="rect">
            <a:avLst/>
          </a:prstGeom>
        </p:spPr>
        <p:txBody>
          <a:bodyPr wrap="square">
            <a:spAutoFit/>
          </a:bodyPr>
          <a:lstStyle/>
          <a:p>
            <a:pPr indent="457200">
              <a:lnSpc>
                <a:spcPct val="120000"/>
              </a:lnSpc>
            </a:pPr>
            <a:r>
              <a:rPr lang="zh-CN" altLang="zh-CN" sz="2000" dirty="0">
                <a:solidFill>
                  <a:srgbClr val="5B9BD5"/>
                </a:solidFill>
                <a:latin typeface="微软雅黑" pitchFamily="34" charset="-122"/>
              </a:rPr>
              <a:t>建设项目中防治污染的设施，应当与主体工程</a:t>
            </a:r>
            <a:r>
              <a:rPr lang="zh-CN" altLang="zh-CN" sz="2000" b="1" dirty="0">
                <a:solidFill>
                  <a:srgbClr val="5B9BD5"/>
                </a:solidFill>
                <a:latin typeface="微软雅黑" pitchFamily="34" charset="-122"/>
              </a:rPr>
              <a:t>同时设计、同时施工、同时投产</a:t>
            </a:r>
            <a:r>
              <a:rPr lang="zh-CN" altLang="zh-CN" sz="2000" dirty="0">
                <a:solidFill>
                  <a:srgbClr val="5B9BD5"/>
                </a:solidFill>
                <a:latin typeface="微软雅黑" pitchFamily="34" charset="-122"/>
              </a:rPr>
              <a:t>使用。防治污染的设施应当符合经批准的环境影响评价文件的要求，不得擅自拆除或者闲置</a:t>
            </a:r>
            <a:r>
              <a:rPr lang="zh-CN" altLang="zh-CN" sz="2000" dirty="0">
                <a:solidFill>
                  <a:srgbClr val="5B9BD5"/>
                </a:solidFill>
                <a:latin typeface="Calibri"/>
                <a:ea typeface="宋体" panose="02010600030101010101" pitchFamily="2" charset="-122"/>
              </a:rPr>
              <a:t>。</a:t>
            </a:r>
          </a:p>
        </p:txBody>
      </p:sp>
      <p:grpSp>
        <p:nvGrpSpPr>
          <p:cNvPr id="32" name="组合 31">
            <a:extLst>
              <a:ext uri="{FF2B5EF4-FFF2-40B4-BE49-F238E27FC236}">
                <a16:creationId xmlns:a16="http://schemas.microsoft.com/office/drawing/2014/main" id="{34921B3D-E688-6040-2193-5224A01E518D}"/>
              </a:ext>
            </a:extLst>
          </p:cNvPr>
          <p:cNvGrpSpPr/>
          <p:nvPr/>
        </p:nvGrpSpPr>
        <p:grpSpPr>
          <a:xfrm>
            <a:off x="914400" y="1918828"/>
            <a:ext cx="1335201" cy="520503"/>
            <a:chOff x="914400" y="1702192"/>
            <a:chExt cx="1335201" cy="520503"/>
          </a:xfrm>
        </p:grpSpPr>
        <p:sp>
          <p:nvSpPr>
            <p:cNvPr id="33" name="圆角矩形 13">
              <a:extLst>
                <a:ext uri="{FF2B5EF4-FFF2-40B4-BE49-F238E27FC236}">
                  <a16:creationId xmlns:a16="http://schemas.microsoft.com/office/drawing/2014/main" id="{63A56564-56F0-0EC8-55D9-528CD2DB982F}"/>
                </a:ext>
              </a:extLst>
            </p:cNvPr>
            <p:cNvSpPr/>
            <p:nvPr/>
          </p:nvSpPr>
          <p:spPr>
            <a:xfrm>
              <a:off x="914400" y="1702192"/>
              <a:ext cx="1294227" cy="520503"/>
            </a:xfrm>
            <a:prstGeom prst="roundRect">
              <a:avLst/>
            </a:prstGeom>
            <a:solidFill>
              <a:sysClr val="windowText" lastClr="000000">
                <a:lumMod val="60000"/>
                <a:lumOff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矩形 33">
              <a:extLst>
                <a:ext uri="{FF2B5EF4-FFF2-40B4-BE49-F238E27FC236}">
                  <a16:creationId xmlns:a16="http://schemas.microsoft.com/office/drawing/2014/main" id="{32D63120-467F-DD9A-60B5-CE86993E80EF}"/>
                </a:ext>
              </a:extLst>
            </p:cNvPr>
            <p:cNvSpPr/>
            <p:nvPr/>
          </p:nvSpPr>
          <p:spPr>
            <a:xfrm>
              <a:off x="963672" y="1739526"/>
              <a:ext cx="1285929" cy="430374"/>
            </a:xfrm>
            <a:prstGeom prst="rect">
              <a:avLst/>
            </a:prstGeom>
          </p:spPr>
          <p:txBody>
            <a:bodyPr wrap="non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zh-CN" sz="2000" b="1" i="0" u="none" strike="noStrike" kern="0" cap="none" spc="0" normalizeH="0" baseline="0" noProof="0" dirty="0">
                  <a:ln>
                    <a:noFill/>
                  </a:ln>
                  <a:solidFill>
                    <a:prstClr val="white"/>
                  </a:solidFill>
                  <a:effectLst/>
                  <a:uLnTx/>
                  <a:uFillTx/>
                  <a:latin typeface="微软雅黑" pitchFamily="34" charset="-122"/>
                </a:rPr>
                <a:t>第十九条</a:t>
              </a:r>
              <a:r>
                <a:rPr kumimoji="0" lang="zh-CN" altLang="zh-CN" sz="2000" b="0" i="0" u="none" strike="noStrike" kern="0" cap="none" spc="0" normalizeH="0" baseline="0" noProof="0" dirty="0">
                  <a:ln>
                    <a:noFill/>
                  </a:ln>
                  <a:solidFill>
                    <a:prstClr val="white"/>
                  </a:solidFill>
                  <a:effectLst/>
                  <a:uLnTx/>
                  <a:uFillTx/>
                  <a:latin typeface="微软雅黑" pitchFamily="34" charset="-122"/>
                </a:rPr>
                <a:t> </a:t>
              </a:r>
              <a:endParaRPr kumimoji="0" lang="en-US" altLang="zh-CN" sz="2000" b="0" i="0" u="none" strike="noStrike" kern="0" cap="none" spc="0" normalizeH="0" baseline="0" noProof="0" dirty="0">
                <a:ln>
                  <a:noFill/>
                </a:ln>
                <a:solidFill>
                  <a:prstClr val="white"/>
                </a:solidFill>
                <a:effectLst/>
                <a:uLnTx/>
                <a:uFillTx/>
                <a:latin typeface="微软雅黑" pitchFamily="34" charset="-122"/>
              </a:endParaRPr>
            </a:p>
          </p:txBody>
        </p:sp>
      </p:grpSp>
      <p:cxnSp>
        <p:nvCxnSpPr>
          <p:cNvPr id="35" name="直接连接符 34">
            <a:extLst>
              <a:ext uri="{FF2B5EF4-FFF2-40B4-BE49-F238E27FC236}">
                <a16:creationId xmlns:a16="http://schemas.microsoft.com/office/drawing/2014/main" id="{197C9B6D-6C56-B3AF-A600-AA699113F2EE}"/>
              </a:ext>
            </a:extLst>
          </p:cNvPr>
          <p:cNvCxnSpPr/>
          <p:nvPr/>
        </p:nvCxnSpPr>
        <p:spPr>
          <a:xfrm>
            <a:off x="956602" y="2425263"/>
            <a:ext cx="11235398" cy="0"/>
          </a:xfrm>
          <a:prstGeom prst="line">
            <a:avLst/>
          </a:prstGeom>
          <a:noFill/>
          <a:ln w="38100" cap="flat" cmpd="sng" algn="ctr">
            <a:solidFill>
              <a:sysClr val="windowText" lastClr="000000">
                <a:lumMod val="60000"/>
                <a:lumOff val="40000"/>
              </a:sysClr>
            </a:solidFill>
            <a:prstDash val="solid"/>
            <a:miter lim="800000"/>
          </a:ln>
          <a:effectLst/>
        </p:spPr>
      </p:cxnSp>
      <p:sp>
        <p:nvSpPr>
          <p:cNvPr id="36" name="圆角矩形 19">
            <a:extLst>
              <a:ext uri="{FF2B5EF4-FFF2-40B4-BE49-F238E27FC236}">
                <a16:creationId xmlns:a16="http://schemas.microsoft.com/office/drawing/2014/main" id="{258B9457-7679-F672-0C87-E5FE380D5405}"/>
              </a:ext>
            </a:extLst>
          </p:cNvPr>
          <p:cNvSpPr/>
          <p:nvPr/>
        </p:nvSpPr>
        <p:spPr>
          <a:xfrm>
            <a:off x="1024597" y="4223585"/>
            <a:ext cx="1676400" cy="520503"/>
          </a:xfrm>
          <a:prstGeom prst="roundRect">
            <a:avLst/>
          </a:prstGeom>
          <a:solidFill>
            <a:sysClr val="windowText" lastClr="000000">
              <a:lumMod val="60000"/>
              <a:lumOff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矩形 36">
            <a:extLst>
              <a:ext uri="{FF2B5EF4-FFF2-40B4-BE49-F238E27FC236}">
                <a16:creationId xmlns:a16="http://schemas.microsoft.com/office/drawing/2014/main" id="{4DDED229-3309-D6C0-E5DE-FB953A14DAC5}"/>
              </a:ext>
            </a:extLst>
          </p:cNvPr>
          <p:cNvSpPr/>
          <p:nvPr/>
        </p:nvSpPr>
        <p:spPr>
          <a:xfrm>
            <a:off x="1116072" y="4274986"/>
            <a:ext cx="1542410"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第四十一条</a:t>
            </a:r>
            <a:r>
              <a:rPr lang="zh-CN" altLang="zh-CN" sz="2000" dirty="0">
                <a:solidFill>
                  <a:prstClr val="white"/>
                </a:solidFill>
                <a:latin typeface="微软雅黑" pitchFamily="34" charset="-122"/>
              </a:rPr>
              <a:t> </a:t>
            </a:r>
            <a:endParaRPr lang="en-US" altLang="zh-CN" sz="2000" dirty="0">
              <a:solidFill>
                <a:prstClr val="white"/>
              </a:solidFill>
              <a:latin typeface="微软雅黑" pitchFamily="34" charset="-122"/>
            </a:endParaRPr>
          </a:p>
        </p:txBody>
      </p:sp>
      <p:cxnSp>
        <p:nvCxnSpPr>
          <p:cNvPr id="38" name="直接连接符 37">
            <a:extLst>
              <a:ext uri="{FF2B5EF4-FFF2-40B4-BE49-F238E27FC236}">
                <a16:creationId xmlns:a16="http://schemas.microsoft.com/office/drawing/2014/main" id="{458C1473-FD14-764D-0AFD-F69D006E48C5}"/>
              </a:ext>
            </a:extLst>
          </p:cNvPr>
          <p:cNvCxnSpPr/>
          <p:nvPr/>
        </p:nvCxnSpPr>
        <p:spPr>
          <a:xfrm>
            <a:off x="1066799" y="4730020"/>
            <a:ext cx="11125201" cy="0"/>
          </a:xfrm>
          <a:prstGeom prst="line">
            <a:avLst/>
          </a:prstGeom>
          <a:noFill/>
          <a:ln w="38100" cap="flat" cmpd="sng" algn="ctr">
            <a:solidFill>
              <a:sysClr val="windowText" lastClr="000000">
                <a:lumMod val="60000"/>
                <a:lumOff val="40000"/>
              </a:sysClr>
            </a:solidFill>
            <a:prstDash val="solid"/>
            <a:miter lim="800000"/>
          </a:ln>
          <a:effectLst/>
        </p:spPr>
      </p:cxnSp>
    </p:spTree>
    <p:custDataLst>
      <p:tags r:id="rId1"/>
    </p:custDataLst>
    <p:extLst>
      <p:ext uri="{BB962C8B-B14F-4D97-AF65-F5344CB8AC3E}">
        <p14:creationId xmlns:p14="http://schemas.microsoft.com/office/powerpoint/2010/main" val="267056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CFA8674E-C9AA-A1C6-0530-323B63C62C69}"/>
              </a:ext>
            </a:extLst>
          </p:cNvPr>
          <p:cNvSpPr/>
          <p:nvPr/>
        </p:nvSpPr>
        <p:spPr>
          <a:xfrm>
            <a:off x="552163" y="1132626"/>
            <a:ext cx="7524817" cy="461665"/>
          </a:xfrm>
          <a:prstGeom prst="rect">
            <a:avLst/>
          </a:prstGeom>
        </p:spPr>
        <p:txBody>
          <a:bodyPr wrap="none">
            <a:spAutoFit/>
          </a:bodyPr>
          <a:lstStyle/>
          <a:p>
            <a:pPr>
              <a:defRPr/>
            </a:pPr>
            <a:r>
              <a:rPr lang="en-US" altLang="zh-CN" sz="2400" dirty="0">
                <a:solidFill>
                  <a:srgbClr val="FF0000"/>
                </a:solidFill>
                <a:latin typeface="Calibri"/>
                <a:ea typeface="宋体" panose="02010600030101010101" pitchFamily="2" charset="-122"/>
              </a:rPr>
              <a:t>《</a:t>
            </a:r>
            <a:r>
              <a:rPr lang="zh-CN" altLang="zh-CN" sz="2400" dirty="0">
                <a:solidFill>
                  <a:srgbClr val="FF0000"/>
                </a:solidFill>
                <a:latin typeface="Calibri"/>
                <a:ea typeface="宋体" panose="02010600030101010101" pitchFamily="2" charset="-122"/>
              </a:rPr>
              <a:t>污染影响类建设项目重大变动清单</a:t>
            </a:r>
            <a:r>
              <a:rPr lang="en-US" altLang="zh-CN" sz="2400" dirty="0">
                <a:solidFill>
                  <a:srgbClr val="FF0000"/>
                </a:solidFill>
                <a:latin typeface="Calibri"/>
                <a:ea typeface="宋体" panose="02010600030101010101" pitchFamily="2" charset="-122"/>
              </a:rPr>
              <a:t>》</a:t>
            </a:r>
            <a:r>
              <a:rPr lang="zh-CN" altLang="zh-CN" sz="2400" dirty="0">
                <a:solidFill>
                  <a:srgbClr val="FF0000"/>
                </a:solidFill>
                <a:latin typeface="Calibri"/>
                <a:ea typeface="宋体" panose="02010600030101010101" pitchFamily="2" charset="-122"/>
              </a:rPr>
              <a:t>（试行 </a:t>
            </a:r>
            <a:r>
              <a:rPr lang="en-US" altLang="zh-CN" sz="2400" dirty="0">
                <a:solidFill>
                  <a:srgbClr val="FF0000"/>
                </a:solidFill>
                <a:latin typeface="Calibri"/>
                <a:ea typeface="宋体" panose="02010600030101010101" pitchFamily="2" charset="-122"/>
              </a:rPr>
              <a:t>(2020</a:t>
            </a:r>
            <a:r>
              <a:rPr lang="zh-CN" altLang="zh-CN" sz="2400" dirty="0">
                <a:solidFill>
                  <a:srgbClr val="FF0000"/>
                </a:solidFill>
                <a:latin typeface="Calibri"/>
                <a:ea typeface="宋体" panose="02010600030101010101" pitchFamily="2" charset="-122"/>
              </a:rPr>
              <a:t>年</a:t>
            </a:r>
            <a:r>
              <a:rPr lang="en-US" altLang="zh-CN" sz="2400" dirty="0">
                <a:solidFill>
                  <a:srgbClr val="FF0000"/>
                </a:solidFill>
                <a:latin typeface="Calibri"/>
                <a:ea typeface="宋体" panose="02010600030101010101" pitchFamily="2" charset="-122"/>
              </a:rPr>
              <a:t>)</a:t>
            </a:r>
            <a:endParaRPr lang="zh-CN" altLang="en-US" sz="2400" dirty="0">
              <a:solidFill>
                <a:srgbClr val="FF0000"/>
              </a:solidFill>
              <a:latin typeface="华文中宋" pitchFamily="2" charset="-122"/>
              <a:ea typeface="华文中宋" pitchFamily="2" charset="-122"/>
            </a:endParaRPr>
          </a:p>
        </p:txBody>
      </p:sp>
      <p:grpSp>
        <p:nvGrpSpPr>
          <p:cNvPr id="4" name="组合 9">
            <a:extLst>
              <a:ext uri="{FF2B5EF4-FFF2-40B4-BE49-F238E27FC236}">
                <a16:creationId xmlns:a16="http://schemas.microsoft.com/office/drawing/2014/main" id="{4D645E6C-BFD2-FE8F-9F52-2B74C3C04ACF}"/>
              </a:ext>
            </a:extLst>
          </p:cNvPr>
          <p:cNvGrpSpPr>
            <a:grpSpLocks/>
          </p:cNvGrpSpPr>
          <p:nvPr/>
        </p:nvGrpSpPr>
        <p:grpSpPr bwMode="auto">
          <a:xfrm>
            <a:off x="127000" y="1132626"/>
            <a:ext cx="575533" cy="521337"/>
            <a:chOff x="3050349" y="1844085"/>
            <a:chExt cx="833779" cy="678092"/>
          </a:xfrm>
          <a:solidFill>
            <a:srgbClr val="0070C0"/>
          </a:solidFill>
        </p:grpSpPr>
        <p:sp>
          <p:nvSpPr>
            <p:cNvPr id="5" name="任意多边形 65">
              <a:extLst>
                <a:ext uri="{FF2B5EF4-FFF2-40B4-BE49-F238E27FC236}">
                  <a16:creationId xmlns:a16="http://schemas.microsoft.com/office/drawing/2014/main" id="{64696EA1-C688-FCE8-E6EE-3B90725279A6}"/>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6">
              <a:extLst>
                <a:ext uri="{FF2B5EF4-FFF2-40B4-BE49-F238E27FC236}">
                  <a16:creationId xmlns:a16="http://schemas.microsoft.com/office/drawing/2014/main" id="{13548E8E-B44F-6317-6099-E8A83F048BCF}"/>
                </a:ext>
              </a:extLst>
            </p:cNvPr>
            <p:cNvSpPr txBox="1">
              <a:spLocks noChangeArrowheads="1"/>
            </p:cNvSpPr>
            <p:nvPr/>
          </p:nvSpPr>
          <p:spPr bwMode="auto">
            <a:xfrm>
              <a:off x="3146443" y="1890742"/>
              <a:ext cx="611465" cy="52041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3</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7" name="矩形 6">
            <a:extLst>
              <a:ext uri="{FF2B5EF4-FFF2-40B4-BE49-F238E27FC236}">
                <a16:creationId xmlns:a16="http://schemas.microsoft.com/office/drawing/2014/main" id="{4B7DEC74-6F02-AA1E-ABBB-BA947057E9DC}"/>
              </a:ext>
            </a:extLst>
          </p:cNvPr>
          <p:cNvSpPr/>
          <p:nvPr/>
        </p:nvSpPr>
        <p:spPr>
          <a:xfrm>
            <a:off x="891927" y="1648260"/>
            <a:ext cx="954107" cy="430374"/>
          </a:xfrm>
          <a:prstGeom prst="rect">
            <a:avLst/>
          </a:prstGeom>
        </p:spPr>
        <p:txBody>
          <a:bodyPr wrap="none">
            <a:spAutoFit/>
          </a:bodyPr>
          <a:lstStyle/>
          <a:p>
            <a:pPr>
              <a:lnSpc>
                <a:spcPct val="120000"/>
              </a:lnSpc>
              <a:defRPr/>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五</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graphicFrame>
        <p:nvGraphicFramePr>
          <p:cNvPr id="8" name="图示 7">
            <a:extLst>
              <a:ext uri="{FF2B5EF4-FFF2-40B4-BE49-F238E27FC236}">
                <a16:creationId xmlns:a16="http://schemas.microsoft.com/office/drawing/2014/main" id="{774E7C68-8C95-3AD0-184C-4CB5BE480B24}"/>
              </a:ext>
            </a:extLst>
          </p:cNvPr>
          <p:cNvGraphicFramePr/>
          <p:nvPr>
            <p:extLst>
              <p:ext uri="{D42A27DB-BD31-4B8C-83A1-F6EECF244321}">
                <p14:modId xmlns:p14="http://schemas.microsoft.com/office/powerpoint/2010/main" val="2816277623"/>
              </p:ext>
            </p:extLst>
          </p:nvPr>
        </p:nvGraphicFramePr>
        <p:xfrm>
          <a:off x="1969384" y="1920412"/>
          <a:ext cx="8463118" cy="415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0933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8" name="矩形 7">
            <a:extLst>
              <a:ext uri="{FF2B5EF4-FFF2-40B4-BE49-F238E27FC236}">
                <a16:creationId xmlns:a16="http://schemas.microsoft.com/office/drawing/2014/main" id="{D0638988-F333-5CBF-7F83-9E5FC3775A28}"/>
              </a:ext>
            </a:extLst>
          </p:cNvPr>
          <p:cNvSpPr/>
          <p:nvPr/>
        </p:nvSpPr>
        <p:spPr>
          <a:xfrm>
            <a:off x="552163" y="945188"/>
            <a:ext cx="12231233" cy="461665"/>
          </a:xfrm>
          <a:prstGeom prst="rect">
            <a:avLst/>
          </a:prstGeom>
        </p:spPr>
        <p:txBody>
          <a:bodyPr wrap="none">
            <a:spAutoFit/>
          </a:bodyPr>
          <a:lstStyle/>
          <a:p>
            <a:pPr>
              <a:defRPr/>
            </a:pPr>
            <a:r>
              <a:rPr lang="en-US" altLang="zh-CN" sz="2400" dirty="0">
                <a:solidFill>
                  <a:srgbClr val="FF0000"/>
                </a:solidFill>
                <a:latin typeface="Calibri"/>
                <a:ea typeface="宋体" panose="02010600030101010101" pitchFamily="2" charset="-122"/>
              </a:rPr>
              <a:t>《</a:t>
            </a:r>
            <a:r>
              <a:rPr lang="zh-CN" altLang="zh-CN" sz="2400" dirty="0">
                <a:solidFill>
                  <a:srgbClr val="FF0000"/>
                </a:solidFill>
                <a:latin typeface="Calibri"/>
                <a:ea typeface="宋体" panose="02010600030101010101" pitchFamily="2" charset="-122"/>
              </a:rPr>
              <a:t>关于发布《建设项目竣工环境保护验收暂行办法》的公告</a:t>
            </a:r>
            <a:r>
              <a:rPr lang="en-US" altLang="zh-CN" sz="2400" dirty="0">
                <a:solidFill>
                  <a:srgbClr val="FF0000"/>
                </a:solidFill>
                <a:latin typeface="Calibri"/>
                <a:ea typeface="宋体" panose="02010600030101010101" pitchFamily="2" charset="-122"/>
              </a:rPr>
              <a:t>》</a:t>
            </a:r>
            <a:r>
              <a:rPr lang="zh-CN" altLang="zh-CN" sz="2400" dirty="0">
                <a:solidFill>
                  <a:srgbClr val="FF0000"/>
                </a:solidFill>
                <a:latin typeface="Calibri"/>
                <a:ea typeface="宋体" panose="02010600030101010101" pitchFamily="2" charset="-122"/>
              </a:rPr>
              <a:t>（国环规环评</a:t>
            </a:r>
            <a:r>
              <a:rPr lang="en-US" altLang="zh-CN" sz="2400" dirty="0">
                <a:solidFill>
                  <a:srgbClr val="FF0000"/>
                </a:solidFill>
                <a:latin typeface="Calibri"/>
                <a:ea typeface="宋体" panose="02010600030101010101" pitchFamily="2" charset="-122"/>
              </a:rPr>
              <a:t>[2017]4</a:t>
            </a:r>
            <a:r>
              <a:rPr lang="zh-CN" altLang="zh-CN" sz="2400" dirty="0">
                <a:solidFill>
                  <a:srgbClr val="FF0000"/>
                </a:solidFill>
                <a:latin typeface="Calibri"/>
                <a:ea typeface="宋体" panose="02010600030101010101" pitchFamily="2" charset="-122"/>
              </a:rPr>
              <a:t>号）</a:t>
            </a:r>
            <a:endParaRPr lang="zh-CN" altLang="en-US" sz="2400" dirty="0">
              <a:solidFill>
                <a:srgbClr val="FF0000"/>
              </a:solidFill>
              <a:latin typeface="华文中宋" pitchFamily="2" charset="-122"/>
              <a:ea typeface="华文中宋" pitchFamily="2" charset="-122"/>
            </a:endParaRPr>
          </a:p>
        </p:txBody>
      </p:sp>
      <p:grpSp>
        <p:nvGrpSpPr>
          <p:cNvPr id="9" name="组合 9">
            <a:extLst>
              <a:ext uri="{FF2B5EF4-FFF2-40B4-BE49-F238E27FC236}">
                <a16:creationId xmlns:a16="http://schemas.microsoft.com/office/drawing/2014/main" id="{EEFD30BB-7ABF-E49D-1C3E-1653DB300537}"/>
              </a:ext>
            </a:extLst>
          </p:cNvPr>
          <p:cNvGrpSpPr>
            <a:grpSpLocks/>
          </p:cNvGrpSpPr>
          <p:nvPr/>
        </p:nvGrpSpPr>
        <p:grpSpPr bwMode="auto">
          <a:xfrm>
            <a:off x="110067" y="945188"/>
            <a:ext cx="575533" cy="521337"/>
            <a:chOff x="3050349" y="1844085"/>
            <a:chExt cx="833779" cy="678092"/>
          </a:xfrm>
          <a:solidFill>
            <a:srgbClr val="0070C0"/>
          </a:solidFill>
        </p:grpSpPr>
        <p:sp>
          <p:nvSpPr>
            <p:cNvPr id="10" name="任意多边形 65">
              <a:extLst>
                <a:ext uri="{FF2B5EF4-FFF2-40B4-BE49-F238E27FC236}">
                  <a16:creationId xmlns:a16="http://schemas.microsoft.com/office/drawing/2014/main" id="{3E25F616-3650-7129-5040-5495B258D244}"/>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文本框 6">
              <a:extLst>
                <a:ext uri="{FF2B5EF4-FFF2-40B4-BE49-F238E27FC236}">
                  <a16:creationId xmlns:a16="http://schemas.microsoft.com/office/drawing/2014/main" id="{FE30B7A4-9527-4511-06C2-97F3981BF86A}"/>
                </a:ext>
              </a:extLst>
            </p:cNvPr>
            <p:cNvSpPr txBox="1">
              <a:spLocks noChangeArrowheads="1"/>
            </p:cNvSpPr>
            <p:nvPr/>
          </p:nvSpPr>
          <p:spPr bwMode="auto">
            <a:xfrm>
              <a:off x="3146443" y="1890742"/>
              <a:ext cx="611465" cy="52041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4</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12" name="矩形 11">
            <a:extLst>
              <a:ext uri="{FF2B5EF4-FFF2-40B4-BE49-F238E27FC236}">
                <a16:creationId xmlns:a16="http://schemas.microsoft.com/office/drawing/2014/main" id="{ED7B2151-9AF4-4EE2-DACB-C54FA0086611}"/>
              </a:ext>
            </a:extLst>
          </p:cNvPr>
          <p:cNvSpPr/>
          <p:nvPr/>
        </p:nvSpPr>
        <p:spPr>
          <a:xfrm>
            <a:off x="1009710" y="2844279"/>
            <a:ext cx="10999410" cy="957955"/>
          </a:xfrm>
          <a:prstGeom prst="rect">
            <a:avLst/>
          </a:prstGeom>
        </p:spPr>
        <p:txBody>
          <a:bodyPr wrap="square">
            <a:spAutoFit/>
          </a:bodyPr>
          <a:lstStyle/>
          <a:p>
            <a:pPr indent="457200">
              <a:lnSpc>
                <a:spcPct val="150000"/>
              </a:lnSpc>
              <a:defRPr/>
            </a:pPr>
            <a:r>
              <a:rPr lang="zh-CN" altLang="zh-CN" sz="2000" dirty="0">
                <a:solidFill>
                  <a:prstClr val="black"/>
                </a:solidFill>
                <a:latin typeface="微软雅黑" pitchFamily="34" charset="-122"/>
              </a:rPr>
              <a:t>需要对建设项目配套建设的环境保护设施进行调试的，建设单位应当确保</a:t>
            </a:r>
            <a:r>
              <a:rPr lang="zh-CN" altLang="zh-CN" sz="2000" b="1" dirty="0">
                <a:solidFill>
                  <a:prstClr val="black"/>
                </a:solidFill>
                <a:latin typeface="微软雅黑" pitchFamily="34" charset="-122"/>
              </a:rPr>
              <a:t>调试期</a:t>
            </a:r>
            <a:r>
              <a:rPr lang="zh-CN" altLang="zh-CN" sz="2000" dirty="0">
                <a:solidFill>
                  <a:prstClr val="black"/>
                </a:solidFill>
                <a:latin typeface="微软雅黑" pitchFamily="34" charset="-122"/>
              </a:rPr>
              <a:t>间污染物排放</a:t>
            </a:r>
            <a:r>
              <a:rPr lang="zh-CN" altLang="zh-CN" sz="2000" b="1" dirty="0">
                <a:solidFill>
                  <a:prstClr val="black"/>
                </a:solidFill>
                <a:latin typeface="微软雅黑" pitchFamily="34" charset="-122"/>
              </a:rPr>
              <a:t>符合</a:t>
            </a:r>
            <a:r>
              <a:rPr lang="zh-CN" altLang="zh-CN" sz="2000" dirty="0">
                <a:solidFill>
                  <a:prstClr val="black"/>
                </a:solidFill>
                <a:latin typeface="微软雅黑" pitchFamily="34" charset="-122"/>
              </a:rPr>
              <a:t>国家和地方有关污染物</a:t>
            </a:r>
            <a:r>
              <a:rPr lang="zh-CN" altLang="zh-CN" sz="2000" b="1" dirty="0">
                <a:solidFill>
                  <a:prstClr val="black"/>
                </a:solidFill>
                <a:latin typeface="微软雅黑" pitchFamily="34" charset="-122"/>
              </a:rPr>
              <a:t>排放标准</a:t>
            </a:r>
            <a:r>
              <a:rPr lang="zh-CN" altLang="zh-CN" sz="2000" dirty="0">
                <a:solidFill>
                  <a:prstClr val="black"/>
                </a:solidFill>
                <a:latin typeface="微软雅黑" pitchFamily="34" charset="-122"/>
              </a:rPr>
              <a:t>和</a:t>
            </a:r>
            <a:r>
              <a:rPr lang="zh-CN" altLang="zh-CN" sz="2000" b="1" dirty="0">
                <a:solidFill>
                  <a:prstClr val="black"/>
                </a:solidFill>
                <a:latin typeface="微软雅黑" pitchFamily="34" charset="-122"/>
              </a:rPr>
              <a:t>排污许可</a:t>
            </a:r>
            <a:r>
              <a:rPr lang="zh-CN" altLang="zh-CN" sz="2000" dirty="0">
                <a:solidFill>
                  <a:prstClr val="black"/>
                </a:solidFill>
                <a:latin typeface="微软雅黑" pitchFamily="34" charset="-122"/>
              </a:rPr>
              <a:t>等相关管理规定。</a:t>
            </a:r>
          </a:p>
        </p:txBody>
      </p:sp>
      <p:sp>
        <p:nvSpPr>
          <p:cNvPr id="13" name="圆角矩形 15">
            <a:extLst>
              <a:ext uri="{FF2B5EF4-FFF2-40B4-BE49-F238E27FC236}">
                <a16:creationId xmlns:a16="http://schemas.microsoft.com/office/drawing/2014/main" id="{BF24075F-B5DC-9896-80ED-64979ADFD7A4}"/>
              </a:ext>
            </a:extLst>
          </p:cNvPr>
          <p:cNvSpPr/>
          <p:nvPr/>
        </p:nvSpPr>
        <p:spPr>
          <a:xfrm>
            <a:off x="799514" y="2171810"/>
            <a:ext cx="1676400" cy="520503"/>
          </a:xfrm>
          <a:prstGeom prst="round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a:extLst>
              <a:ext uri="{FF2B5EF4-FFF2-40B4-BE49-F238E27FC236}">
                <a16:creationId xmlns:a16="http://schemas.microsoft.com/office/drawing/2014/main" id="{67DB5508-22BF-19E0-8A1B-3CDA5D769B89}"/>
              </a:ext>
            </a:extLst>
          </p:cNvPr>
          <p:cNvSpPr/>
          <p:nvPr/>
        </p:nvSpPr>
        <p:spPr>
          <a:xfrm>
            <a:off x="890989" y="2223211"/>
            <a:ext cx="954107" cy="430374"/>
          </a:xfrm>
          <a:prstGeom prst="rect">
            <a:avLst/>
          </a:prstGeom>
        </p:spPr>
        <p:txBody>
          <a:bodyPr wrap="none">
            <a:spAutoFit/>
          </a:bodyPr>
          <a:lstStyle/>
          <a:p>
            <a:pPr>
              <a:lnSpc>
                <a:spcPct val="120000"/>
              </a:lnSpc>
              <a:defRPr/>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六</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5" name="直接连接符 14">
            <a:extLst>
              <a:ext uri="{FF2B5EF4-FFF2-40B4-BE49-F238E27FC236}">
                <a16:creationId xmlns:a16="http://schemas.microsoft.com/office/drawing/2014/main" id="{3F42ACB0-3439-3F2F-8619-2116E388FFFD}"/>
              </a:ext>
            </a:extLst>
          </p:cNvPr>
          <p:cNvCxnSpPr/>
          <p:nvPr/>
        </p:nvCxnSpPr>
        <p:spPr>
          <a:xfrm>
            <a:off x="841716" y="2678245"/>
            <a:ext cx="11350284" cy="0"/>
          </a:xfrm>
          <a:prstGeom prst="line">
            <a:avLst/>
          </a:prstGeom>
          <a:noFill/>
          <a:ln w="38100" cap="flat" cmpd="sng" algn="ctr">
            <a:solidFill>
              <a:sysClr val="windowText" lastClr="000000">
                <a:lumMod val="60000"/>
                <a:lumOff val="40000"/>
              </a:sysClr>
            </a:solidFill>
            <a:prstDash val="solid"/>
            <a:miter lim="800000"/>
          </a:ln>
          <a:effectLst/>
        </p:spPr>
      </p:cxnSp>
      <p:sp>
        <p:nvSpPr>
          <p:cNvPr id="23" name="矩形 22">
            <a:extLst>
              <a:ext uri="{FF2B5EF4-FFF2-40B4-BE49-F238E27FC236}">
                <a16:creationId xmlns:a16="http://schemas.microsoft.com/office/drawing/2014/main" id="{662F3DEE-35E9-8A29-EEC0-DE1337D72DD7}"/>
              </a:ext>
            </a:extLst>
          </p:cNvPr>
          <p:cNvSpPr/>
          <p:nvPr/>
        </p:nvSpPr>
        <p:spPr>
          <a:xfrm>
            <a:off x="965162" y="4628531"/>
            <a:ext cx="10999410" cy="957955"/>
          </a:xfrm>
          <a:prstGeom prst="rect">
            <a:avLst/>
          </a:prstGeom>
        </p:spPr>
        <p:txBody>
          <a:bodyPr wrap="square">
            <a:spAutoFit/>
          </a:bodyPr>
          <a:lstStyle/>
          <a:p>
            <a:pPr indent="457200">
              <a:lnSpc>
                <a:spcPct val="150000"/>
              </a:lnSpc>
              <a:defRPr/>
            </a:pPr>
            <a:r>
              <a:rPr lang="zh-CN" altLang="zh-CN" sz="2000" dirty="0">
                <a:solidFill>
                  <a:prstClr val="black"/>
                </a:solidFill>
                <a:latin typeface="微软雅黑" pitchFamily="34" charset="-122"/>
              </a:rPr>
              <a:t>建设项目配套建设的</a:t>
            </a:r>
            <a:r>
              <a:rPr lang="zh-CN" altLang="zh-CN" sz="2000" b="1" dirty="0">
                <a:solidFill>
                  <a:prstClr val="black"/>
                </a:solidFill>
                <a:latin typeface="微软雅黑" pitchFamily="34" charset="-122"/>
              </a:rPr>
              <a:t>环境保护设施</a:t>
            </a:r>
            <a:r>
              <a:rPr lang="zh-CN" altLang="zh-CN" sz="2000" dirty="0">
                <a:solidFill>
                  <a:prstClr val="black"/>
                </a:solidFill>
                <a:latin typeface="微软雅黑" pitchFamily="34" charset="-122"/>
              </a:rPr>
              <a:t>经</a:t>
            </a:r>
            <a:r>
              <a:rPr lang="zh-CN" altLang="zh-CN" sz="2000" b="1" dirty="0">
                <a:solidFill>
                  <a:prstClr val="black"/>
                </a:solidFill>
                <a:latin typeface="微软雅黑" pitchFamily="34" charset="-122"/>
              </a:rPr>
              <a:t>验收合格</a:t>
            </a:r>
            <a:r>
              <a:rPr lang="zh-CN" altLang="zh-CN" sz="2000" dirty="0">
                <a:solidFill>
                  <a:prstClr val="black"/>
                </a:solidFill>
                <a:latin typeface="微软雅黑" pitchFamily="34" charset="-122"/>
              </a:rPr>
              <a:t>后，其</a:t>
            </a:r>
            <a:r>
              <a:rPr lang="zh-CN" altLang="zh-CN" sz="2000" b="1" dirty="0">
                <a:solidFill>
                  <a:prstClr val="black"/>
                </a:solidFill>
                <a:latin typeface="微软雅黑" pitchFamily="34" charset="-122"/>
              </a:rPr>
              <a:t>主体工程方可投入生产</a:t>
            </a:r>
            <a:r>
              <a:rPr lang="zh-CN" altLang="zh-CN" sz="2000" dirty="0">
                <a:solidFill>
                  <a:prstClr val="black"/>
                </a:solidFill>
                <a:latin typeface="微软雅黑" pitchFamily="34" charset="-122"/>
              </a:rPr>
              <a:t>或者使用；未经验收或者验收不合格的，不得投入生产或者使用。</a:t>
            </a:r>
          </a:p>
        </p:txBody>
      </p:sp>
      <p:sp>
        <p:nvSpPr>
          <p:cNvPr id="24" name="圆角矩形 21">
            <a:extLst>
              <a:ext uri="{FF2B5EF4-FFF2-40B4-BE49-F238E27FC236}">
                <a16:creationId xmlns:a16="http://schemas.microsoft.com/office/drawing/2014/main" id="{C823D34B-694B-E993-989E-0AB3A0AD3DE9}"/>
              </a:ext>
            </a:extLst>
          </p:cNvPr>
          <p:cNvSpPr/>
          <p:nvPr/>
        </p:nvSpPr>
        <p:spPr>
          <a:xfrm>
            <a:off x="754966" y="3956062"/>
            <a:ext cx="1676400" cy="520503"/>
          </a:xfrm>
          <a:prstGeom prst="round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sp>
        <p:nvSpPr>
          <p:cNvPr id="25" name="矩形 24">
            <a:extLst>
              <a:ext uri="{FF2B5EF4-FFF2-40B4-BE49-F238E27FC236}">
                <a16:creationId xmlns:a16="http://schemas.microsoft.com/office/drawing/2014/main" id="{E848B310-FBB8-9EC4-BC6F-3C4E857B8121}"/>
              </a:ext>
            </a:extLst>
          </p:cNvPr>
          <p:cNvSpPr/>
          <p:nvPr/>
        </p:nvSpPr>
        <p:spPr>
          <a:xfrm>
            <a:off x="846441" y="4007463"/>
            <a:ext cx="954107" cy="430374"/>
          </a:xfrm>
          <a:prstGeom prst="rect">
            <a:avLst/>
          </a:prstGeom>
        </p:spPr>
        <p:txBody>
          <a:bodyPr wrap="none">
            <a:spAutoFit/>
          </a:bodyPr>
          <a:lstStyle/>
          <a:p>
            <a:pPr>
              <a:lnSpc>
                <a:spcPct val="120000"/>
              </a:lnSpc>
              <a:defRPr/>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七</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26" name="直接连接符 25">
            <a:extLst>
              <a:ext uri="{FF2B5EF4-FFF2-40B4-BE49-F238E27FC236}">
                <a16:creationId xmlns:a16="http://schemas.microsoft.com/office/drawing/2014/main" id="{8C6264B2-3016-F054-4B07-BD0FADED8AA9}"/>
              </a:ext>
            </a:extLst>
          </p:cNvPr>
          <p:cNvCxnSpPr/>
          <p:nvPr/>
        </p:nvCxnSpPr>
        <p:spPr>
          <a:xfrm>
            <a:off x="797168" y="4462497"/>
            <a:ext cx="11350284" cy="0"/>
          </a:xfrm>
          <a:prstGeom prst="line">
            <a:avLst/>
          </a:prstGeom>
          <a:noFill/>
          <a:ln w="38100" cap="flat" cmpd="sng" algn="ctr">
            <a:solidFill>
              <a:sysClr val="windowText" lastClr="000000">
                <a:lumMod val="60000"/>
                <a:lumOff val="40000"/>
              </a:sysClr>
            </a:solidFill>
            <a:prstDash val="solid"/>
            <a:miter lim="800000"/>
          </a:ln>
          <a:effectLst/>
        </p:spPr>
      </p:cxnSp>
    </p:spTree>
    <p:custDataLst>
      <p:tags r:id="rId1"/>
    </p:custDataLst>
    <p:extLst>
      <p:ext uri="{BB962C8B-B14F-4D97-AF65-F5344CB8AC3E}">
        <p14:creationId xmlns:p14="http://schemas.microsoft.com/office/powerpoint/2010/main" val="409855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grpSp>
        <p:nvGrpSpPr>
          <p:cNvPr id="8" name="组合 9">
            <a:extLst>
              <a:ext uri="{FF2B5EF4-FFF2-40B4-BE49-F238E27FC236}">
                <a16:creationId xmlns:a16="http://schemas.microsoft.com/office/drawing/2014/main" id="{92979C39-0EC9-3C70-BC2D-95F4BBCBBA23}"/>
              </a:ext>
            </a:extLst>
          </p:cNvPr>
          <p:cNvGrpSpPr>
            <a:grpSpLocks/>
          </p:cNvGrpSpPr>
          <p:nvPr/>
        </p:nvGrpSpPr>
        <p:grpSpPr bwMode="auto">
          <a:xfrm>
            <a:off x="107960" y="1026093"/>
            <a:ext cx="575533" cy="521337"/>
            <a:chOff x="3050349" y="1844085"/>
            <a:chExt cx="833779" cy="678092"/>
          </a:xfrm>
          <a:solidFill>
            <a:srgbClr val="0070C0"/>
          </a:solidFill>
        </p:grpSpPr>
        <p:sp>
          <p:nvSpPr>
            <p:cNvPr id="9" name="任意多边形 65">
              <a:extLst>
                <a:ext uri="{FF2B5EF4-FFF2-40B4-BE49-F238E27FC236}">
                  <a16:creationId xmlns:a16="http://schemas.microsoft.com/office/drawing/2014/main" id="{E0700C0E-26AC-88F8-D6A8-1395BCC170E3}"/>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文本框 6">
              <a:extLst>
                <a:ext uri="{FF2B5EF4-FFF2-40B4-BE49-F238E27FC236}">
                  <a16:creationId xmlns:a16="http://schemas.microsoft.com/office/drawing/2014/main" id="{B94D7E65-B1F5-C94F-66E6-CF30C3120F74}"/>
                </a:ext>
              </a:extLst>
            </p:cNvPr>
            <p:cNvSpPr txBox="1">
              <a:spLocks noChangeArrowheads="1"/>
            </p:cNvSpPr>
            <p:nvPr/>
          </p:nvSpPr>
          <p:spPr bwMode="auto">
            <a:xfrm>
              <a:off x="3146443" y="1890742"/>
              <a:ext cx="611465" cy="52041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4</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11" name="矩形 10">
            <a:extLst>
              <a:ext uri="{FF2B5EF4-FFF2-40B4-BE49-F238E27FC236}">
                <a16:creationId xmlns:a16="http://schemas.microsoft.com/office/drawing/2014/main" id="{046254DE-C00F-6F70-CEE6-E48767CC4C91}"/>
              </a:ext>
            </a:extLst>
          </p:cNvPr>
          <p:cNvSpPr/>
          <p:nvPr/>
        </p:nvSpPr>
        <p:spPr>
          <a:xfrm>
            <a:off x="686153" y="2214016"/>
            <a:ext cx="10999410" cy="3785652"/>
          </a:xfrm>
          <a:prstGeom prst="rect">
            <a:avLst/>
          </a:prstGeom>
        </p:spPr>
        <p:txBody>
          <a:bodyPr wrap="square">
            <a:spAutoFit/>
          </a:bodyPr>
          <a:lstStyle/>
          <a:p>
            <a:pPr>
              <a:lnSpc>
                <a:spcPct val="150000"/>
              </a:lnSpc>
              <a:defRPr/>
            </a:pPr>
            <a:r>
              <a:rPr lang="zh-CN" altLang="zh-CN" sz="2000" dirty="0">
                <a:solidFill>
                  <a:prstClr val="black"/>
                </a:solidFill>
                <a:latin typeface="Calibri"/>
                <a:ea typeface="宋体" panose="02010600030101010101" pitchFamily="2" charset="-122"/>
              </a:rPr>
              <a:t>建设项目环境保护设施存在下列情形之一的，建设单位</a:t>
            </a:r>
            <a:r>
              <a:rPr lang="zh-CN" altLang="zh-CN" sz="2000" b="1" dirty="0">
                <a:solidFill>
                  <a:prstClr val="black"/>
                </a:solidFill>
                <a:latin typeface="Calibri"/>
                <a:ea typeface="宋体" panose="02010600030101010101" pitchFamily="2" charset="-122"/>
              </a:rPr>
              <a:t>不得</a:t>
            </a:r>
            <a:r>
              <a:rPr lang="zh-CN" altLang="zh-CN" sz="2000" dirty="0">
                <a:solidFill>
                  <a:prstClr val="black"/>
                </a:solidFill>
                <a:latin typeface="Calibri"/>
                <a:ea typeface="宋体" panose="02010600030101010101" pitchFamily="2" charset="-122"/>
              </a:rPr>
              <a:t>提出</a:t>
            </a:r>
            <a:r>
              <a:rPr lang="zh-CN" altLang="zh-CN" sz="2000" b="1" dirty="0">
                <a:solidFill>
                  <a:prstClr val="black"/>
                </a:solidFill>
                <a:latin typeface="Calibri"/>
                <a:ea typeface="宋体" panose="02010600030101010101" pitchFamily="2" charset="-122"/>
              </a:rPr>
              <a:t>验收合格</a:t>
            </a:r>
            <a:r>
              <a:rPr lang="zh-CN" altLang="zh-CN" sz="2000" dirty="0">
                <a:solidFill>
                  <a:prstClr val="black"/>
                </a:solidFill>
                <a:latin typeface="Calibri"/>
                <a:ea typeface="宋体" panose="02010600030101010101" pitchFamily="2" charset="-122"/>
              </a:rPr>
              <a:t>的意见：</a:t>
            </a:r>
          </a:p>
          <a:p>
            <a:pPr>
              <a:lnSpc>
                <a:spcPct val="150000"/>
              </a:lnSpc>
              <a:defRPr/>
            </a:pPr>
            <a:r>
              <a:rPr lang="zh-CN" altLang="zh-CN" sz="2000" dirty="0">
                <a:solidFill>
                  <a:prstClr val="black"/>
                </a:solidFill>
                <a:latin typeface="Calibri"/>
                <a:ea typeface="宋体" panose="02010600030101010101" pitchFamily="2" charset="-122"/>
              </a:rPr>
              <a:t>（一）未按要求建成环境保护设施，或者</a:t>
            </a:r>
            <a:r>
              <a:rPr lang="zh-CN" altLang="zh-CN" sz="2000" b="1" dirty="0">
                <a:solidFill>
                  <a:prstClr val="black"/>
                </a:solidFill>
                <a:latin typeface="Calibri"/>
                <a:ea typeface="宋体" panose="02010600030101010101" pitchFamily="2" charset="-122"/>
              </a:rPr>
              <a:t>环境保护设施不能与主体工程同时投产或者使用</a:t>
            </a:r>
            <a:r>
              <a:rPr lang="zh-CN" altLang="zh-CN" sz="2000" dirty="0">
                <a:solidFill>
                  <a:prstClr val="black"/>
                </a:solidFill>
                <a:latin typeface="Calibri"/>
                <a:ea typeface="宋体" panose="02010600030101010101" pitchFamily="2" charset="-122"/>
              </a:rPr>
              <a:t>的</a:t>
            </a:r>
          </a:p>
          <a:p>
            <a:pPr>
              <a:lnSpc>
                <a:spcPct val="150000"/>
              </a:lnSpc>
              <a:defRPr/>
            </a:pPr>
            <a:r>
              <a:rPr lang="zh-CN" altLang="zh-CN" sz="2000" dirty="0">
                <a:solidFill>
                  <a:prstClr val="black"/>
                </a:solidFill>
                <a:latin typeface="Calibri"/>
                <a:ea typeface="宋体" panose="02010600030101010101" pitchFamily="2" charset="-122"/>
              </a:rPr>
              <a:t>（二）污染物排放</a:t>
            </a:r>
            <a:r>
              <a:rPr lang="zh-CN" altLang="zh-CN" sz="2000" b="1" dirty="0">
                <a:solidFill>
                  <a:prstClr val="black"/>
                </a:solidFill>
                <a:latin typeface="Calibri"/>
                <a:ea typeface="宋体" panose="02010600030101010101" pitchFamily="2" charset="-122"/>
              </a:rPr>
              <a:t>不符合</a:t>
            </a:r>
            <a:r>
              <a:rPr lang="zh-CN" altLang="zh-CN" sz="2000" dirty="0">
                <a:solidFill>
                  <a:prstClr val="black"/>
                </a:solidFill>
                <a:latin typeface="Calibri"/>
                <a:ea typeface="宋体" panose="02010600030101010101" pitchFamily="2" charset="-122"/>
              </a:rPr>
              <a:t>国家和地方相关</a:t>
            </a:r>
            <a:r>
              <a:rPr lang="zh-CN" altLang="zh-CN" sz="2000" b="1" dirty="0">
                <a:solidFill>
                  <a:prstClr val="black"/>
                </a:solidFill>
                <a:latin typeface="Calibri"/>
                <a:ea typeface="宋体" panose="02010600030101010101" pitchFamily="2" charset="-122"/>
              </a:rPr>
              <a:t>标准</a:t>
            </a:r>
            <a:r>
              <a:rPr lang="zh-CN" altLang="zh-CN" sz="2000" dirty="0">
                <a:solidFill>
                  <a:prstClr val="black"/>
                </a:solidFill>
                <a:latin typeface="Calibri"/>
                <a:ea typeface="宋体" panose="02010600030101010101" pitchFamily="2" charset="-122"/>
              </a:rPr>
              <a:t>、环境影响报告书（表）及其审批部门审批决定或者重点污染物排放</a:t>
            </a:r>
            <a:r>
              <a:rPr lang="zh-CN" altLang="zh-CN" sz="2000" b="1" dirty="0">
                <a:solidFill>
                  <a:prstClr val="black"/>
                </a:solidFill>
                <a:latin typeface="Calibri"/>
                <a:ea typeface="宋体" panose="02010600030101010101" pitchFamily="2" charset="-122"/>
              </a:rPr>
              <a:t>总量控制指标</a:t>
            </a:r>
            <a:r>
              <a:rPr lang="zh-CN" altLang="zh-CN" sz="2000" dirty="0">
                <a:solidFill>
                  <a:prstClr val="black"/>
                </a:solidFill>
                <a:latin typeface="Calibri"/>
                <a:ea typeface="宋体" panose="02010600030101010101" pitchFamily="2" charset="-122"/>
              </a:rPr>
              <a:t>要求的</a:t>
            </a:r>
          </a:p>
          <a:p>
            <a:pPr>
              <a:lnSpc>
                <a:spcPct val="150000"/>
              </a:lnSpc>
              <a:defRPr/>
            </a:pPr>
            <a:r>
              <a:rPr lang="zh-CN" altLang="zh-CN" sz="2000" dirty="0">
                <a:solidFill>
                  <a:prstClr val="black"/>
                </a:solidFill>
                <a:latin typeface="Calibri"/>
                <a:ea typeface="宋体" panose="02010600030101010101" pitchFamily="2" charset="-122"/>
              </a:rPr>
              <a:t>（三）建设项目发生</a:t>
            </a:r>
            <a:r>
              <a:rPr lang="zh-CN" altLang="zh-CN" sz="2000" b="1" dirty="0">
                <a:solidFill>
                  <a:prstClr val="black"/>
                </a:solidFill>
                <a:latin typeface="Calibri"/>
                <a:ea typeface="宋体" panose="02010600030101010101" pitchFamily="2" charset="-122"/>
              </a:rPr>
              <a:t>重大变动</a:t>
            </a:r>
            <a:r>
              <a:rPr lang="zh-CN" altLang="zh-CN" sz="2000" dirty="0">
                <a:solidFill>
                  <a:prstClr val="black"/>
                </a:solidFill>
                <a:latin typeface="Calibri"/>
                <a:ea typeface="宋体" panose="02010600030101010101" pitchFamily="2" charset="-122"/>
              </a:rPr>
              <a:t>，建设单位</a:t>
            </a:r>
            <a:r>
              <a:rPr lang="zh-CN" altLang="zh-CN" sz="2000" b="1" dirty="0">
                <a:solidFill>
                  <a:prstClr val="black"/>
                </a:solidFill>
                <a:latin typeface="Calibri"/>
                <a:ea typeface="宋体" panose="02010600030101010101" pitchFamily="2" charset="-122"/>
              </a:rPr>
              <a:t>未重新报批</a:t>
            </a:r>
            <a:endParaRPr lang="zh-CN" altLang="zh-CN" sz="2000" dirty="0">
              <a:solidFill>
                <a:prstClr val="black"/>
              </a:solidFill>
              <a:latin typeface="Calibri"/>
              <a:ea typeface="宋体" panose="02010600030101010101" pitchFamily="2" charset="-122"/>
            </a:endParaRPr>
          </a:p>
          <a:p>
            <a:pPr>
              <a:lnSpc>
                <a:spcPct val="150000"/>
              </a:lnSpc>
              <a:defRPr/>
            </a:pPr>
            <a:r>
              <a:rPr lang="zh-CN" altLang="zh-CN" sz="2000" dirty="0">
                <a:solidFill>
                  <a:prstClr val="black"/>
                </a:solidFill>
                <a:latin typeface="Calibri"/>
                <a:ea typeface="宋体" panose="02010600030101010101" pitchFamily="2" charset="-122"/>
              </a:rPr>
              <a:t>（五）纳入排污许可管理的建设项目，</a:t>
            </a:r>
            <a:r>
              <a:rPr lang="zh-CN" altLang="zh-CN" sz="2000" b="1" dirty="0">
                <a:solidFill>
                  <a:prstClr val="black"/>
                </a:solidFill>
                <a:latin typeface="Calibri"/>
                <a:ea typeface="宋体" panose="02010600030101010101" pitchFamily="2" charset="-122"/>
              </a:rPr>
              <a:t>无证排污</a:t>
            </a:r>
            <a:r>
              <a:rPr lang="zh-CN" altLang="zh-CN" sz="2000" dirty="0">
                <a:solidFill>
                  <a:prstClr val="black"/>
                </a:solidFill>
                <a:latin typeface="Calibri"/>
                <a:ea typeface="宋体" panose="02010600030101010101" pitchFamily="2" charset="-122"/>
              </a:rPr>
              <a:t>或者不按证排污的</a:t>
            </a:r>
          </a:p>
          <a:p>
            <a:pPr>
              <a:lnSpc>
                <a:spcPct val="150000"/>
              </a:lnSpc>
              <a:defRPr/>
            </a:pPr>
            <a:r>
              <a:rPr lang="zh-CN" altLang="zh-CN" sz="2000" dirty="0">
                <a:solidFill>
                  <a:prstClr val="black"/>
                </a:solidFill>
                <a:latin typeface="Calibri"/>
                <a:ea typeface="宋体" panose="02010600030101010101" pitchFamily="2" charset="-122"/>
              </a:rPr>
              <a:t>（六）分期建设项目，其分期的</a:t>
            </a:r>
            <a:r>
              <a:rPr lang="zh-CN" altLang="zh-CN" sz="2000" b="1" dirty="0">
                <a:solidFill>
                  <a:prstClr val="black"/>
                </a:solidFill>
                <a:latin typeface="Calibri"/>
                <a:ea typeface="宋体" panose="02010600030101010101" pitchFamily="2" charset="-122"/>
              </a:rPr>
              <a:t>环境保护设施不能满足</a:t>
            </a:r>
            <a:r>
              <a:rPr lang="zh-CN" altLang="zh-CN" sz="2000" dirty="0">
                <a:solidFill>
                  <a:prstClr val="black"/>
                </a:solidFill>
                <a:latin typeface="Calibri"/>
                <a:ea typeface="宋体" panose="02010600030101010101" pitchFamily="2" charset="-122"/>
              </a:rPr>
              <a:t>其相应主体工程需要的</a:t>
            </a:r>
          </a:p>
          <a:p>
            <a:pPr>
              <a:lnSpc>
                <a:spcPct val="150000"/>
              </a:lnSpc>
              <a:defRPr/>
            </a:pPr>
            <a:r>
              <a:rPr lang="zh-CN" altLang="zh-CN" sz="2000" dirty="0">
                <a:solidFill>
                  <a:prstClr val="black"/>
                </a:solidFill>
                <a:latin typeface="Calibri"/>
                <a:ea typeface="宋体" panose="02010600030101010101" pitchFamily="2" charset="-122"/>
              </a:rPr>
              <a:t>（七）建设单位因该建设项目</a:t>
            </a:r>
            <a:r>
              <a:rPr lang="zh-CN" altLang="zh-CN" sz="2000" b="1" dirty="0">
                <a:solidFill>
                  <a:prstClr val="black"/>
                </a:solidFill>
                <a:latin typeface="Calibri"/>
                <a:ea typeface="宋体" panose="02010600030101010101" pitchFamily="2" charset="-122"/>
              </a:rPr>
              <a:t>受到处罚</a:t>
            </a:r>
            <a:r>
              <a:rPr lang="zh-CN" altLang="zh-CN" sz="2000" dirty="0">
                <a:solidFill>
                  <a:prstClr val="black"/>
                </a:solidFill>
                <a:latin typeface="Calibri"/>
                <a:ea typeface="宋体" panose="02010600030101010101" pitchFamily="2" charset="-122"/>
              </a:rPr>
              <a:t>，被责令改正，尚</a:t>
            </a:r>
            <a:r>
              <a:rPr lang="zh-CN" altLang="zh-CN" sz="2000" b="1" dirty="0">
                <a:solidFill>
                  <a:prstClr val="black"/>
                </a:solidFill>
                <a:latin typeface="Calibri"/>
                <a:ea typeface="宋体" panose="02010600030101010101" pitchFamily="2" charset="-122"/>
              </a:rPr>
              <a:t>未改正完成</a:t>
            </a:r>
            <a:r>
              <a:rPr lang="zh-CN" altLang="zh-CN" sz="2000" dirty="0">
                <a:solidFill>
                  <a:prstClr val="black"/>
                </a:solidFill>
                <a:latin typeface="Calibri"/>
                <a:ea typeface="宋体" panose="02010600030101010101" pitchFamily="2" charset="-122"/>
              </a:rPr>
              <a:t>的</a:t>
            </a:r>
          </a:p>
        </p:txBody>
      </p:sp>
      <p:sp>
        <p:nvSpPr>
          <p:cNvPr id="12" name="圆角矩形 15">
            <a:extLst>
              <a:ext uri="{FF2B5EF4-FFF2-40B4-BE49-F238E27FC236}">
                <a16:creationId xmlns:a16="http://schemas.microsoft.com/office/drawing/2014/main" id="{A6B98F35-9CB4-4AD9-CD44-26186CFD23CB}"/>
              </a:ext>
            </a:extLst>
          </p:cNvPr>
          <p:cNvSpPr/>
          <p:nvPr/>
        </p:nvSpPr>
        <p:spPr>
          <a:xfrm>
            <a:off x="715108" y="1640021"/>
            <a:ext cx="1676400" cy="520503"/>
          </a:xfrm>
          <a:prstGeom prst="round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id="{AE3F767F-89C7-692E-5B1B-2910FDD8F154}"/>
              </a:ext>
            </a:extLst>
          </p:cNvPr>
          <p:cNvSpPr/>
          <p:nvPr/>
        </p:nvSpPr>
        <p:spPr>
          <a:xfrm>
            <a:off x="806583" y="1691422"/>
            <a:ext cx="954107" cy="430374"/>
          </a:xfrm>
          <a:prstGeom prst="rect">
            <a:avLst/>
          </a:prstGeom>
        </p:spPr>
        <p:txBody>
          <a:bodyPr wrap="none">
            <a:spAutoFit/>
          </a:bodyPr>
          <a:lstStyle/>
          <a:p>
            <a:pPr>
              <a:lnSpc>
                <a:spcPct val="120000"/>
              </a:lnSpc>
              <a:defRPr/>
            </a:pPr>
            <a:r>
              <a:rPr lang="zh-CN" altLang="zh-CN" sz="2000" b="1" dirty="0">
                <a:solidFill>
                  <a:prstClr val="white"/>
                </a:solidFill>
                <a:latin typeface="微软雅黑" pitchFamily="34" charset="-122"/>
              </a:rPr>
              <a:t>第</a:t>
            </a:r>
            <a:r>
              <a:rPr lang="zh-CN" altLang="en-US" sz="2000" b="1" dirty="0">
                <a:solidFill>
                  <a:prstClr val="white"/>
                </a:solidFill>
                <a:latin typeface="微软雅黑" pitchFamily="34" charset="-122"/>
              </a:rPr>
              <a:t>八</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4" name="直接连接符 13">
            <a:extLst>
              <a:ext uri="{FF2B5EF4-FFF2-40B4-BE49-F238E27FC236}">
                <a16:creationId xmlns:a16="http://schemas.microsoft.com/office/drawing/2014/main" id="{5A2B8891-C068-0DBB-9A83-93C02C1F8729}"/>
              </a:ext>
            </a:extLst>
          </p:cNvPr>
          <p:cNvCxnSpPr/>
          <p:nvPr/>
        </p:nvCxnSpPr>
        <p:spPr>
          <a:xfrm>
            <a:off x="757310" y="2146456"/>
            <a:ext cx="11350284" cy="0"/>
          </a:xfrm>
          <a:prstGeom prst="line">
            <a:avLst/>
          </a:prstGeom>
          <a:noFill/>
          <a:ln w="38100" cap="flat" cmpd="sng" algn="ctr">
            <a:solidFill>
              <a:sysClr val="windowText" lastClr="000000">
                <a:lumMod val="60000"/>
                <a:lumOff val="40000"/>
              </a:sysClr>
            </a:solidFill>
            <a:prstDash val="solid"/>
            <a:miter lim="800000"/>
          </a:ln>
          <a:effectLst/>
        </p:spPr>
      </p:cxnSp>
      <p:sp>
        <p:nvSpPr>
          <p:cNvPr id="15" name="矩形 14">
            <a:extLst>
              <a:ext uri="{FF2B5EF4-FFF2-40B4-BE49-F238E27FC236}">
                <a16:creationId xmlns:a16="http://schemas.microsoft.com/office/drawing/2014/main" id="{D367EE5C-03E0-F02D-DA45-8B9F24BB9AF0}"/>
              </a:ext>
            </a:extLst>
          </p:cNvPr>
          <p:cNvSpPr/>
          <p:nvPr/>
        </p:nvSpPr>
        <p:spPr>
          <a:xfrm>
            <a:off x="488407" y="1026093"/>
            <a:ext cx="11923457" cy="461665"/>
          </a:xfrm>
          <a:prstGeom prst="rect">
            <a:avLst/>
          </a:prstGeom>
        </p:spPr>
        <p:txBody>
          <a:bodyPr wrap="none">
            <a:spAutoFit/>
          </a:bodyPr>
          <a:lstStyle/>
          <a:p>
            <a:pPr>
              <a:defRPr/>
            </a:pPr>
            <a:r>
              <a:rPr lang="en-US" altLang="zh-CN" sz="2400" dirty="0">
                <a:solidFill>
                  <a:srgbClr val="FF0000"/>
                </a:solidFill>
                <a:latin typeface="Calibri"/>
                <a:ea typeface="宋体" panose="02010600030101010101" pitchFamily="2" charset="-122"/>
              </a:rPr>
              <a:t>《</a:t>
            </a:r>
            <a:r>
              <a:rPr lang="zh-CN" altLang="en-US" sz="2400" dirty="0">
                <a:solidFill>
                  <a:srgbClr val="FF0000"/>
                </a:solidFill>
                <a:latin typeface="Calibri"/>
                <a:ea typeface="宋体" panose="02010600030101010101" pitchFamily="2" charset="-122"/>
              </a:rPr>
              <a:t>关于发布</a:t>
            </a:r>
            <a:r>
              <a:rPr lang="en-US" altLang="zh-CN" sz="2400" dirty="0">
                <a:solidFill>
                  <a:srgbClr val="FF0000"/>
                </a:solidFill>
                <a:latin typeface="Calibri"/>
                <a:ea typeface="宋体" panose="02010600030101010101" pitchFamily="2" charset="-122"/>
              </a:rPr>
              <a:t>《</a:t>
            </a:r>
            <a:r>
              <a:rPr lang="zh-CN" altLang="en-US" sz="2400" dirty="0">
                <a:solidFill>
                  <a:srgbClr val="FF0000"/>
                </a:solidFill>
                <a:latin typeface="Calibri"/>
                <a:ea typeface="宋体" panose="02010600030101010101" pitchFamily="2" charset="-122"/>
              </a:rPr>
              <a:t>建设项目竣工环境保护验收暂行办法</a:t>
            </a:r>
            <a:r>
              <a:rPr lang="en-US" altLang="zh-CN" sz="2400" dirty="0">
                <a:solidFill>
                  <a:srgbClr val="FF0000"/>
                </a:solidFill>
                <a:latin typeface="Calibri"/>
                <a:ea typeface="宋体" panose="02010600030101010101" pitchFamily="2" charset="-122"/>
              </a:rPr>
              <a:t>》</a:t>
            </a:r>
            <a:r>
              <a:rPr lang="zh-CN" altLang="en-US" sz="2400" dirty="0">
                <a:solidFill>
                  <a:srgbClr val="FF0000"/>
                </a:solidFill>
                <a:latin typeface="Calibri"/>
                <a:ea typeface="宋体" panose="02010600030101010101" pitchFamily="2" charset="-122"/>
              </a:rPr>
              <a:t>的公告</a:t>
            </a:r>
            <a:r>
              <a:rPr lang="en-US" altLang="zh-CN" sz="2400" dirty="0">
                <a:solidFill>
                  <a:srgbClr val="FF0000"/>
                </a:solidFill>
                <a:latin typeface="Calibri"/>
                <a:ea typeface="宋体" panose="02010600030101010101" pitchFamily="2" charset="-122"/>
              </a:rPr>
              <a:t>》</a:t>
            </a:r>
            <a:r>
              <a:rPr lang="zh-CN" altLang="en-US" sz="2400" dirty="0">
                <a:solidFill>
                  <a:srgbClr val="FF0000"/>
                </a:solidFill>
                <a:latin typeface="Calibri"/>
                <a:ea typeface="宋体" panose="02010600030101010101" pitchFamily="2" charset="-122"/>
              </a:rPr>
              <a:t>（国环规环评</a:t>
            </a:r>
            <a:r>
              <a:rPr lang="en-US" altLang="zh-CN" sz="2400" dirty="0">
                <a:solidFill>
                  <a:srgbClr val="FF0000"/>
                </a:solidFill>
                <a:latin typeface="Calibri"/>
                <a:ea typeface="宋体" panose="02010600030101010101" pitchFamily="2" charset="-122"/>
              </a:rPr>
              <a:t>[2017]4</a:t>
            </a:r>
            <a:r>
              <a:rPr lang="zh-CN" altLang="en-US" sz="2400" dirty="0">
                <a:solidFill>
                  <a:srgbClr val="FF0000"/>
                </a:solidFill>
                <a:latin typeface="Calibri"/>
                <a:ea typeface="宋体" panose="02010600030101010101" pitchFamily="2" charset="-122"/>
              </a:rPr>
              <a:t>号）</a:t>
            </a:r>
            <a:endParaRPr lang="zh-CN" altLang="en-US" sz="2400" dirty="0">
              <a:solidFill>
                <a:srgbClr val="FF0000"/>
              </a:solidFill>
              <a:latin typeface="华文中宋" pitchFamily="2" charset="-122"/>
              <a:ea typeface="华文中宋" pitchFamily="2" charset="-122"/>
            </a:endParaRPr>
          </a:p>
        </p:txBody>
      </p:sp>
    </p:spTree>
    <p:custDataLst>
      <p:tags r:id="rId1"/>
    </p:custDataLst>
    <p:extLst>
      <p:ext uri="{BB962C8B-B14F-4D97-AF65-F5344CB8AC3E}">
        <p14:creationId xmlns:p14="http://schemas.microsoft.com/office/powerpoint/2010/main" val="374613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6E7E071E-1EF3-F3BC-C88F-7D080420474D}"/>
              </a:ext>
            </a:extLst>
          </p:cNvPr>
          <p:cNvGraphicFramePr>
            <a:graphicFrameLocks noGrp="1"/>
          </p:cNvGraphicFramePr>
          <p:nvPr>
            <p:extLst>
              <p:ext uri="{D42A27DB-BD31-4B8C-83A1-F6EECF244321}">
                <p14:modId xmlns:p14="http://schemas.microsoft.com/office/powerpoint/2010/main" val="867641310"/>
              </p:ext>
            </p:extLst>
          </p:nvPr>
        </p:nvGraphicFramePr>
        <p:xfrm>
          <a:off x="701772" y="922516"/>
          <a:ext cx="10990355" cy="5478284"/>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2">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6241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1800" b="1" kern="100" dirty="0">
                          <a:solidFill>
                            <a:schemeClr val="tx1"/>
                          </a:solidFill>
                          <a:latin typeface="+mn-ea"/>
                          <a:ea typeface="+mn-ea"/>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1800" b="1" kern="100" dirty="0">
                          <a:latin typeface="+mn-ea"/>
                          <a:ea typeface="+mn-ea"/>
                          <a:cs typeface="仿宋_GB2312"/>
                        </a:rPr>
                        <a:t>一级</a:t>
                      </a:r>
                      <a:endParaRPr lang="zh-CN" sz="1800" kern="100" dirty="0">
                        <a:latin typeface="+mn-ea"/>
                        <a:ea typeface="+mn-ea"/>
                        <a:cs typeface="Times New Roman"/>
                      </a:endParaRPr>
                    </a:p>
                    <a:p>
                      <a:pPr algn="ctr">
                        <a:spcAft>
                          <a:spcPts val="0"/>
                        </a:spcAft>
                      </a:pPr>
                      <a:r>
                        <a:rPr lang="zh-CN" sz="1800" b="1" kern="100" dirty="0">
                          <a:latin typeface="+mn-ea"/>
                          <a:ea typeface="+mn-ea"/>
                          <a:cs typeface="仿宋_GB2312"/>
                        </a:rPr>
                        <a:t>指标</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1800" b="1" kern="100" dirty="0">
                          <a:latin typeface="+mn-ea"/>
                          <a:ea typeface="+mn-ea"/>
                          <a:cs typeface="仿宋_GB2312"/>
                        </a:rPr>
                        <a:t>二</a:t>
                      </a:r>
                      <a:r>
                        <a:rPr lang="zh-CN" sz="1800" b="1" kern="100" spc="10" dirty="0">
                          <a:latin typeface="+mn-ea"/>
                          <a:ea typeface="+mn-ea"/>
                          <a:cs typeface="仿宋_GB2312"/>
                        </a:rPr>
                        <a:t>级</a:t>
                      </a:r>
                      <a:r>
                        <a:rPr lang="zh-CN" sz="1800" b="1" kern="100" dirty="0">
                          <a:latin typeface="+mn-ea"/>
                          <a:ea typeface="+mn-ea"/>
                          <a:cs typeface="仿宋_GB2312"/>
                        </a:rPr>
                        <a:t>指标</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1800" b="1" kern="100" dirty="0">
                          <a:latin typeface="+mn-ea"/>
                          <a:ea typeface="+mn-ea"/>
                          <a:cs typeface="仿宋_GB2312"/>
                        </a:rPr>
                        <a:t>具体评价</a:t>
                      </a:r>
                      <a:r>
                        <a:rPr lang="zh-CN" sz="1800" b="1" kern="100" dirty="0">
                          <a:latin typeface="+mn-ea"/>
                          <a:ea typeface="+mn-ea"/>
                          <a:cs typeface="仿宋_GB2312"/>
                        </a:rPr>
                        <a:t>要求</a:t>
                      </a: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要求类型</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分值</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1800" b="1" kern="100" dirty="0">
                          <a:effectLst/>
                          <a:latin typeface="+mn-ea"/>
                          <a:ea typeface="+mn-ea"/>
                          <a:cs typeface="仿宋_GB2312" panose="02010609030101010101" pitchFamily="49" charset="-122"/>
                        </a:rPr>
                        <a:t>权重</a:t>
                      </a:r>
                      <a:endParaRPr lang="zh-CN" sz="18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68182176"/>
                  </a:ext>
                </a:extLst>
              </a:tr>
              <a:tr h="1386907">
                <a:tc rowSpan="5">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基础设施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建筑</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建筑材料：（</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1</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）选用蕴能低、高性能、高耐久性和本地建材，减少建材在全生命周期中的能源消耗；（</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2</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）室内装饰装修材料满足国家标准</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GB 18580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18588</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和《建筑材料放射性核素限量》</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GB 6566</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可选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9345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建筑结构：采用钢结构、砌体结构和木结构等资源消耗和环境影响小的建筑结构体系。</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222803"/>
                  </a:ext>
                </a:extLst>
              </a:tr>
              <a:tr h="138690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spc="-20" dirty="0">
                          <a:effectLst/>
                          <a:latin typeface="Calibri" panose="020F0502020204030204" pitchFamily="34" charset="0"/>
                          <a:ea typeface="宋体" panose="02010600030101010101" pitchFamily="2" charset="-122"/>
                          <a:cs typeface="仿宋_GB2312" panose="02010609030101010101" pitchFamily="49" charset="-122"/>
                        </a:rPr>
                        <a:t>绿化及场地：（</a:t>
                      </a:r>
                      <a:r>
                        <a:rPr lang="en-US" sz="2000" kern="100" spc="-20" dirty="0">
                          <a:effectLst/>
                          <a:latin typeface="Calibri" panose="020F0502020204030204" pitchFamily="34" charset="0"/>
                          <a:ea typeface="宋体" panose="02010600030101010101" pitchFamily="2" charset="-122"/>
                          <a:cs typeface="仿宋_GB2312" panose="02010609030101010101" pitchFamily="49" charset="-122"/>
                        </a:rPr>
                        <a:t>1</a:t>
                      </a:r>
                      <a:r>
                        <a:rPr lang="zh-CN" sz="2000" kern="100" spc="-20" dirty="0">
                          <a:effectLst/>
                          <a:latin typeface="Calibri" panose="020F0502020204030204" pitchFamily="34" charset="0"/>
                          <a:ea typeface="宋体" panose="02010600030101010101" pitchFamily="2" charset="-122"/>
                          <a:cs typeface="仿宋_GB2312" panose="02010609030101010101" pitchFamily="49" charset="-122"/>
                        </a:rPr>
                        <a:t>）场地内设置可遮荫避雨的步行连廊。（</a:t>
                      </a:r>
                      <a:r>
                        <a:rPr lang="en-US" sz="2000" kern="100" spc="-20" dirty="0">
                          <a:effectLst/>
                          <a:latin typeface="Calibri" panose="020F0502020204030204" pitchFamily="34" charset="0"/>
                          <a:ea typeface="宋体" panose="02010600030101010101" pitchFamily="2" charset="-122"/>
                          <a:cs typeface="仿宋_GB2312" panose="02010609030101010101" pitchFamily="49" charset="-122"/>
                        </a:rPr>
                        <a:t>2</a:t>
                      </a:r>
                      <a:r>
                        <a:rPr lang="zh-CN" sz="2000" kern="100" spc="-20" dirty="0">
                          <a:effectLst/>
                          <a:latin typeface="Calibri" panose="020F0502020204030204" pitchFamily="34" charset="0"/>
                          <a:ea typeface="宋体" panose="02010600030101010101" pitchFamily="2" charset="-122"/>
                          <a:cs typeface="仿宋_GB2312" panose="02010609030101010101" pitchFamily="49" charset="-122"/>
                        </a:rPr>
                        <a:t>）厂区绿化适宜，优先种植乡土植物，采用少维护、耐候性强的植物，减少日常维护的费用。（</a:t>
                      </a:r>
                      <a:r>
                        <a:rPr lang="en-US" sz="2000" kern="100" spc="-20" dirty="0">
                          <a:effectLst/>
                          <a:latin typeface="Calibri" panose="020F0502020204030204" pitchFamily="34" charset="0"/>
                          <a:ea typeface="宋体" panose="02010600030101010101" pitchFamily="2" charset="-122"/>
                          <a:cs typeface="仿宋_GB2312" panose="02010609030101010101" pitchFamily="49" charset="-122"/>
                        </a:rPr>
                        <a:t>3</a:t>
                      </a:r>
                      <a:r>
                        <a:rPr lang="zh-CN" sz="2000" kern="100" spc="-20" dirty="0">
                          <a:effectLst/>
                          <a:latin typeface="Calibri" panose="020F0502020204030204" pitchFamily="34" charset="0"/>
                          <a:ea typeface="宋体" panose="02010600030101010101" pitchFamily="2" charset="-122"/>
                          <a:cs typeface="仿宋_GB2312" panose="02010609030101010101" pitchFamily="49" charset="-122"/>
                        </a:rPr>
                        <a:t>）室外透水地面面积占室外总面积的比例不小于</a:t>
                      </a:r>
                      <a:r>
                        <a:rPr lang="en-US" sz="2000" kern="100" spc="-20" dirty="0">
                          <a:effectLst/>
                          <a:latin typeface="Calibri" panose="020F0502020204030204" pitchFamily="34" charset="0"/>
                          <a:ea typeface="宋体" panose="02010600030101010101" pitchFamily="2" charset="-122"/>
                          <a:cs typeface="仿宋_GB2312" panose="02010609030101010101" pitchFamily="49" charset="-122"/>
                        </a:rPr>
                        <a:t>30%</a:t>
                      </a:r>
                      <a:r>
                        <a:rPr lang="zh-CN" sz="2000" kern="100" spc="-20" dirty="0">
                          <a:effectLst/>
                          <a:latin typeface="Calibri" panose="020F0502020204030204" pitchFamily="34" charset="0"/>
                          <a:ea typeface="宋体" panose="02010600030101010101" pitchFamily="2" charset="-122"/>
                          <a:cs typeface="仿宋_GB2312" panose="02010609030101010101" pitchFamily="49" charset="-122"/>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1040181">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再生资源及能源利用：（</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1</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）可再生能源的使用占建筑总能耗的比例大于</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10%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2</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）采用节水器具和设备，节水率不低于</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10%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346727">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适用时，工厂的厂房采用多层建筑。</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1800" kern="1200" baseline="0" dirty="0">
                        <a:solidFill>
                          <a:srgbClr val="00B0F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307993"/>
                  </a:ext>
                </a:extLst>
              </a:tr>
            </a:tbl>
          </a:graphicData>
        </a:graphic>
      </p:graphicFrame>
    </p:spTree>
    <p:custDataLst>
      <p:tags r:id="rId1"/>
    </p:custDataLst>
    <p:extLst>
      <p:ext uri="{BB962C8B-B14F-4D97-AF65-F5344CB8AC3E}">
        <p14:creationId xmlns:p14="http://schemas.microsoft.com/office/powerpoint/2010/main" val="110389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157418975"/>
              </p:ext>
            </p:extLst>
          </p:nvPr>
        </p:nvGraphicFramePr>
        <p:xfrm>
          <a:off x="701772" y="1118107"/>
          <a:ext cx="10990356" cy="4198959"/>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7213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mn-ea"/>
                          <a:ea typeface="+mn-ea"/>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一级</a:t>
                      </a:r>
                      <a:endParaRPr lang="zh-CN" sz="2000" kern="100" dirty="0">
                        <a:latin typeface="+mn-ea"/>
                        <a:ea typeface="+mn-ea"/>
                        <a:cs typeface="Times New Roman"/>
                      </a:endParaRPr>
                    </a:p>
                    <a:p>
                      <a:pPr algn="ctr">
                        <a:spcAft>
                          <a:spcPts val="0"/>
                        </a:spcAft>
                      </a:pP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二</a:t>
                      </a:r>
                      <a:r>
                        <a:rPr lang="zh-CN" sz="2000" b="1" kern="100" spc="10" dirty="0">
                          <a:latin typeface="+mn-ea"/>
                          <a:ea typeface="+mn-ea"/>
                          <a:cs typeface="仿宋_GB2312"/>
                        </a:rPr>
                        <a:t>级</a:t>
                      </a: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mn-ea"/>
                          <a:ea typeface="+mn-ea"/>
                          <a:cs typeface="仿宋_GB2312"/>
                        </a:rPr>
                        <a:t>具体评价</a:t>
                      </a:r>
                      <a:r>
                        <a:rPr lang="zh-CN" sz="2000" b="1" kern="100" dirty="0">
                          <a:latin typeface="+mn-ea"/>
                          <a:ea typeface="+mn-ea"/>
                          <a:cs typeface="仿宋_GB2312"/>
                        </a:rPr>
                        <a:t>要求</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要求类型</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分值</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权重</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68182176"/>
                  </a:ext>
                </a:extLst>
              </a:tr>
              <a:tr h="648287">
                <a:tc rowSpan="7">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基础设施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r>
                        <a:rPr lang="zh-CN" altLang="en-US" sz="2000" kern="100" dirty="0">
                          <a:effectLst/>
                          <a:latin typeface="Calibri" panose="020F0502020204030204" pitchFamily="34" charset="0"/>
                          <a:ea typeface="宋体" panose="02010600030101010101" pitchFamily="2" charset="-122"/>
                          <a:cs typeface="仿宋_GB2312" panose="02010609030101010101" pitchFamily="49" charset="-122"/>
                        </a:rPr>
                        <a:t>照明</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人工照明应符合</a:t>
                      </a:r>
                      <a:r>
                        <a:rPr lang="en-US" sz="2000" kern="0" dirty="0">
                          <a:effectLst/>
                          <a:latin typeface="Calibri" panose="020F0502020204030204" pitchFamily="34" charset="0"/>
                          <a:ea typeface="宋体" panose="02010600030101010101" pitchFamily="2" charset="-122"/>
                          <a:cs typeface="仿宋_GB2312" panose="02010609030101010101" pitchFamily="49" charset="-122"/>
                        </a:rPr>
                        <a:t>GB 50034</a:t>
                      </a:r>
                      <a:r>
                        <a:rPr lang="zh-CN" sz="2000" kern="0" dirty="0">
                          <a:effectLst/>
                          <a:latin typeface="Calibri" panose="020F0502020204030204" pitchFamily="34" charset="0"/>
                          <a:ea typeface="宋体" panose="02010600030101010101" pitchFamily="2" charset="-122"/>
                          <a:cs typeface="仿宋_GB2312" panose="02010609030101010101" pitchFamily="49" charset="-122"/>
                        </a:rPr>
                        <a:t>规定。</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必选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2761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不同场所的照明应进行分级设计。</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692400">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工厂厂区及各房间或场所的照明尽量利用自然光。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a:effectLst/>
                          <a:latin typeface="Calibri" panose="020F0502020204030204" pitchFamily="34" charset="0"/>
                          <a:ea typeface="宋体" panose="02010600030101010101" pitchFamily="2" charset="-122"/>
                          <a:cs typeface="仿宋_GB2312" panose="02010609030101010101" pitchFamily="49" charset="-122"/>
                        </a:rPr>
                        <a:t>可选</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15820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工艺适用时，节能灯等节能型照明设备的使用占比不低于</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50%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821929044"/>
                  </a:ext>
                </a:extLst>
              </a:tr>
              <a:tr h="608035">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工艺适用时，节能灯等节能型照明设备的使用占比不低于</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50%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11331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just"/>
                      <a:r>
                        <a:rPr lang="zh-CN" sz="2000" kern="100" spc="-55" dirty="0">
                          <a:effectLst/>
                          <a:latin typeface="Calibri" panose="020F0502020204030204" pitchFamily="34" charset="0"/>
                          <a:ea typeface="宋体" panose="02010600030101010101" pitchFamily="2" charset="-122"/>
                          <a:cs typeface="仿宋_GB2312" panose="02010609030101010101" pitchFamily="49" charset="-122"/>
                        </a:rPr>
                        <a:t>公共场所的照明采取分区、分组与定时自动调光等措施。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372014784"/>
                  </a:ext>
                </a:extLst>
              </a:tr>
              <a:tr h="6297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just"/>
                      <a:r>
                        <a:rPr lang="zh-CN" sz="2000" kern="100" spc="-55" dirty="0">
                          <a:effectLst/>
                          <a:latin typeface="Calibri" panose="020F0502020204030204" pitchFamily="34" charset="0"/>
                          <a:ea typeface="宋体" panose="02010600030101010101" pitchFamily="2" charset="-122"/>
                          <a:cs typeface="仿宋_GB2312" panose="02010609030101010101" pitchFamily="49" charset="-122"/>
                        </a:rPr>
                        <a:t>公共场所的照明采取分区、分组与定时自动调光等措施。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672068378"/>
                  </a:ext>
                </a:extLst>
              </a:tr>
            </a:tbl>
          </a:graphicData>
        </a:graphic>
      </p:graphicFrame>
    </p:spTree>
    <p:custDataLst>
      <p:tags r:id="rId1"/>
    </p:custDataLst>
    <p:extLst>
      <p:ext uri="{BB962C8B-B14F-4D97-AF65-F5344CB8AC3E}">
        <p14:creationId xmlns:p14="http://schemas.microsoft.com/office/powerpoint/2010/main" val="250238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pic>
        <p:nvPicPr>
          <p:cNvPr id="2" name="图形 1" descr="锁定 纯色填充">
            <a:extLst>
              <a:ext uri="{FF2B5EF4-FFF2-40B4-BE49-F238E27FC236}">
                <a16:creationId xmlns:a16="http://schemas.microsoft.com/office/drawing/2014/main" id="{E64E334B-0556-68AE-433B-24D2E00F3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082" y="1052508"/>
            <a:ext cx="513876" cy="444894"/>
          </a:xfrm>
          <a:prstGeom prst="rect">
            <a:avLst/>
          </a:prstGeom>
        </p:spPr>
      </p:pic>
      <p:sp>
        <p:nvSpPr>
          <p:cNvPr id="4" name="文本框 3">
            <a:extLst>
              <a:ext uri="{FF2B5EF4-FFF2-40B4-BE49-F238E27FC236}">
                <a16:creationId xmlns:a16="http://schemas.microsoft.com/office/drawing/2014/main" id="{9BE158F2-1502-627A-B9E9-C3FA7B41E7A7}"/>
              </a:ext>
            </a:extLst>
          </p:cNvPr>
          <p:cNvSpPr txBox="1"/>
          <p:nvPr/>
        </p:nvSpPr>
        <p:spPr>
          <a:xfrm>
            <a:off x="725958" y="918023"/>
            <a:ext cx="9588508" cy="461665"/>
          </a:xfrm>
          <a:prstGeom prst="rect">
            <a:avLst/>
          </a:prstGeom>
          <a:noFill/>
        </p:spPr>
        <p:txBody>
          <a:bodyPr wrap="square">
            <a:spAutoFit/>
          </a:bodyPr>
          <a:lstStyle/>
          <a:p>
            <a:r>
              <a:rPr lang="zh-CN" altLang="zh-CN" sz="2400" b="1" dirty="0">
                <a:solidFill>
                  <a:srgbClr val="FF00FF"/>
                </a:solidFill>
                <a:latin typeface="微软雅黑" pitchFamily="34" charset="-122"/>
              </a:rPr>
              <a:t>《建筑照明设计标准》（</a:t>
            </a:r>
            <a:r>
              <a:rPr lang="en-US" altLang="zh-CN" sz="2400" b="1" dirty="0">
                <a:solidFill>
                  <a:srgbClr val="FF00FF"/>
                </a:solidFill>
                <a:latin typeface="微软雅黑" pitchFamily="34" charset="-122"/>
              </a:rPr>
              <a:t>GB50034-2024</a:t>
            </a:r>
            <a:r>
              <a:rPr lang="zh-CN" altLang="zh-CN" sz="2400" b="1" dirty="0">
                <a:solidFill>
                  <a:srgbClr val="FF00FF"/>
                </a:solidFill>
                <a:latin typeface="微软雅黑" pitchFamily="34" charset="-122"/>
              </a:rPr>
              <a:t>）</a:t>
            </a:r>
            <a:endParaRPr lang="zh-CN" altLang="en-US" sz="2400" b="1" dirty="0">
              <a:solidFill>
                <a:srgbClr val="FF00FF"/>
              </a:solidFill>
              <a:latin typeface="微软雅黑" pitchFamily="34" charset="-122"/>
            </a:endParaRPr>
          </a:p>
        </p:txBody>
      </p:sp>
      <p:graphicFrame>
        <p:nvGraphicFramePr>
          <p:cNvPr id="6" name="表格 5">
            <a:extLst>
              <a:ext uri="{FF2B5EF4-FFF2-40B4-BE49-F238E27FC236}">
                <a16:creationId xmlns:a16="http://schemas.microsoft.com/office/drawing/2014/main" id="{4C0B2D81-54B8-FCE7-54AC-F86092CE43A4}"/>
              </a:ext>
            </a:extLst>
          </p:cNvPr>
          <p:cNvGraphicFramePr>
            <a:graphicFrameLocks noGrp="1"/>
          </p:cNvGraphicFramePr>
          <p:nvPr>
            <p:extLst>
              <p:ext uri="{D42A27DB-BD31-4B8C-83A1-F6EECF244321}">
                <p14:modId xmlns:p14="http://schemas.microsoft.com/office/powerpoint/2010/main" val="3878853556"/>
              </p:ext>
            </p:extLst>
          </p:nvPr>
        </p:nvGraphicFramePr>
        <p:xfrm>
          <a:off x="669925" y="1442776"/>
          <a:ext cx="10852150" cy="4955747"/>
        </p:xfrm>
        <a:graphic>
          <a:graphicData uri="http://schemas.openxmlformats.org/drawingml/2006/table">
            <a:tbl>
              <a:tblPr firstRow="1" firstCol="1" bandRow="1"/>
              <a:tblGrid>
                <a:gridCol w="6550357">
                  <a:extLst>
                    <a:ext uri="{9D8B030D-6E8A-4147-A177-3AD203B41FA5}">
                      <a16:colId xmlns:a16="http://schemas.microsoft.com/office/drawing/2014/main" val="3342730786"/>
                    </a:ext>
                  </a:extLst>
                </a:gridCol>
                <a:gridCol w="1855718">
                  <a:extLst>
                    <a:ext uri="{9D8B030D-6E8A-4147-A177-3AD203B41FA5}">
                      <a16:colId xmlns:a16="http://schemas.microsoft.com/office/drawing/2014/main" val="4269971134"/>
                    </a:ext>
                  </a:extLst>
                </a:gridCol>
                <a:gridCol w="2446075">
                  <a:extLst>
                    <a:ext uri="{9D8B030D-6E8A-4147-A177-3AD203B41FA5}">
                      <a16:colId xmlns:a16="http://schemas.microsoft.com/office/drawing/2014/main" val="1469233018"/>
                    </a:ext>
                  </a:extLst>
                </a:gridCol>
              </a:tblGrid>
              <a:tr h="812500">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sz="2000" kern="100" dirty="0">
                          <a:effectLst/>
                        </a:rPr>
                        <a:t>房间或场所</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sz="2000" kern="100">
                          <a:effectLst/>
                        </a:rPr>
                        <a:t>照明标准值（</a:t>
                      </a:r>
                      <a:r>
                        <a:rPr lang="en-US" sz="2000" kern="100">
                          <a:effectLst/>
                        </a:rPr>
                        <a:t>lx</a:t>
                      </a:r>
                      <a:r>
                        <a:rPr lang="zh-CN" sz="2000" kern="100">
                          <a:effectLst/>
                        </a:rPr>
                        <a:t>）</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sz="2000" kern="100">
                          <a:effectLst/>
                        </a:rPr>
                        <a:t>照明功率密度限值（</a:t>
                      </a:r>
                      <a:r>
                        <a:rPr lang="en-US" sz="2000" kern="100">
                          <a:effectLst/>
                        </a:rPr>
                        <a:t>W/</a:t>
                      </a:r>
                      <a:r>
                        <a:rPr lang="zh-CN" sz="2000" kern="100">
                          <a:effectLst/>
                        </a:rPr>
                        <a:t>㎡）</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solidFill>
                  </a:tcPr>
                </a:tc>
                <a:extLst>
                  <a:ext uri="{0D108BD9-81ED-4DB2-BD59-A6C34878D82A}">
                    <a16:rowId xmlns:a16="http://schemas.microsoft.com/office/drawing/2014/main" val="42162845"/>
                  </a:ext>
                </a:extLst>
              </a:tr>
              <a:tr h="406249">
                <a:tc>
                  <a:txBody>
                    <a:bodyPr/>
                    <a:lstStyle/>
                    <a:p>
                      <a:pPr algn="ctr"/>
                      <a:r>
                        <a:rPr lang="zh-CN" sz="2000" kern="100" dirty="0">
                          <a:effectLst/>
                          <a:latin typeface="Times New Roman" panose="02020603050405020304" pitchFamily="18" charset="0"/>
                          <a:ea typeface="宋体" panose="02010600030101010101" pitchFamily="2" charset="-122"/>
                        </a:rPr>
                        <a:t>普通办公室、会议室</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300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6.5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extLst>
                  <a:ext uri="{0D108BD9-81ED-4DB2-BD59-A6C34878D82A}">
                    <a16:rowId xmlns:a16="http://schemas.microsoft.com/office/drawing/2014/main" val="2064827608"/>
                  </a:ext>
                </a:extLst>
              </a:tr>
              <a:tr h="406249">
                <a:tc>
                  <a:txBody>
                    <a:bodyPr/>
                    <a:lstStyle/>
                    <a:p>
                      <a:pPr algn="ctr"/>
                      <a:r>
                        <a:rPr lang="zh-CN" sz="2000" kern="100" dirty="0">
                          <a:effectLst/>
                          <a:latin typeface="Times New Roman" panose="02020603050405020304" pitchFamily="18" charset="0"/>
                          <a:ea typeface="宋体" panose="02010600030101010101" pitchFamily="2" charset="-122"/>
                        </a:rPr>
                        <a:t>机械加工（粗加工）、机电仪表装配（大件）</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200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5.0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extLst>
                  <a:ext uri="{0D108BD9-81ED-4DB2-BD59-A6C34878D82A}">
                    <a16:rowId xmlns:a16="http://schemas.microsoft.com/office/drawing/2014/main" val="3805835512"/>
                  </a:ext>
                </a:extLst>
              </a:tr>
              <a:tr h="649752">
                <a:tc>
                  <a:txBody>
                    <a:bodyPr/>
                    <a:lstStyle/>
                    <a:p>
                      <a:pPr algn="ctr"/>
                      <a:r>
                        <a:rPr lang="zh-CN" sz="2000" kern="100" dirty="0">
                          <a:effectLst/>
                          <a:latin typeface="Times New Roman" panose="02020603050405020304" pitchFamily="18" charset="0"/>
                          <a:ea typeface="宋体" panose="02010600030101010101" pitchFamily="2" charset="-122"/>
                        </a:rPr>
                        <a:t>机械加工（一般加工≥</a:t>
                      </a:r>
                      <a:r>
                        <a:rPr lang="en-US" sz="2000" kern="100" dirty="0">
                          <a:effectLst/>
                          <a:latin typeface="Times New Roman" panose="02020603050405020304" pitchFamily="18" charset="0"/>
                          <a:ea typeface="宋体" panose="02010600030101010101" pitchFamily="2" charset="-122"/>
                        </a:rPr>
                        <a:t>0.1mm</a:t>
                      </a:r>
                      <a:r>
                        <a:rPr lang="zh-CN" sz="2000" kern="100" dirty="0">
                          <a:effectLst/>
                          <a:latin typeface="Times New Roman" panose="02020603050405020304" pitchFamily="18" charset="0"/>
                          <a:ea typeface="宋体" panose="02010600030101010101" pitchFamily="2" charset="-122"/>
                        </a:rPr>
                        <a:t>）、机电仪表装配（一般件）、喷涂（一般）、纺纱、织布</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300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8.0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extLst>
                  <a:ext uri="{0D108BD9-81ED-4DB2-BD59-A6C34878D82A}">
                    <a16:rowId xmlns:a16="http://schemas.microsoft.com/office/drawing/2014/main" val="3622728072"/>
                  </a:ext>
                </a:extLst>
              </a:tr>
              <a:tr h="649752">
                <a:tc>
                  <a:txBody>
                    <a:bodyPr/>
                    <a:lstStyle/>
                    <a:p>
                      <a:pPr algn="ctr"/>
                      <a:r>
                        <a:rPr lang="zh-CN" sz="2000" kern="100">
                          <a:effectLst/>
                          <a:latin typeface="Times New Roman" panose="02020603050405020304" pitchFamily="18" charset="0"/>
                          <a:ea typeface="宋体" panose="02010600030101010101" pitchFamily="2" charset="-122"/>
                        </a:rPr>
                        <a:t>机械加工（精密加工</a:t>
                      </a:r>
                      <a:r>
                        <a:rPr lang="en-US" sz="2000" kern="100">
                          <a:effectLst/>
                          <a:latin typeface="Times New Roman" panose="02020603050405020304" pitchFamily="18" charset="0"/>
                          <a:ea typeface="宋体" panose="02010600030101010101" pitchFamily="2" charset="-122"/>
                        </a:rPr>
                        <a:t>&lt;0.1mm</a:t>
                      </a:r>
                      <a:r>
                        <a:rPr lang="zh-CN" sz="2000" kern="100">
                          <a:effectLst/>
                          <a:latin typeface="Times New Roman" panose="02020603050405020304" pitchFamily="18" charset="0"/>
                          <a:ea typeface="宋体" panose="02010600030101010101" pitchFamily="2" charset="-122"/>
                        </a:rPr>
                        <a:t>）、机电仪表装配（精密）、喷涂（精细）</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500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11.5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extLst>
                  <a:ext uri="{0D108BD9-81ED-4DB2-BD59-A6C34878D82A}">
                    <a16:rowId xmlns:a16="http://schemas.microsoft.com/office/drawing/2014/main" val="478374883"/>
                  </a:ext>
                </a:extLst>
              </a:tr>
              <a:tr h="406249">
                <a:tc>
                  <a:txBody>
                    <a:bodyPr/>
                    <a:lstStyle/>
                    <a:p>
                      <a:pPr algn="ctr"/>
                      <a:r>
                        <a:rPr lang="zh-CN" sz="2000" kern="100">
                          <a:effectLst/>
                          <a:latin typeface="Times New Roman" panose="02020603050405020304" pitchFamily="18" charset="0"/>
                          <a:ea typeface="宋体" panose="02010600030101010101" pitchFamily="2" charset="-122"/>
                        </a:rPr>
                        <a:t>电子材料（陶瓷、玻璃、光纤、其他电子材料）、餐厅</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200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6.5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extLst>
                  <a:ext uri="{0D108BD9-81ED-4DB2-BD59-A6C34878D82A}">
                    <a16:rowId xmlns:a16="http://schemas.microsoft.com/office/drawing/2014/main" val="2966649686"/>
                  </a:ext>
                </a:extLst>
              </a:tr>
              <a:tr h="406249">
                <a:tc>
                  <a:txBody>
                    <a:bodyPr/>
                    <a:lstStyle/>
                    <a:p>
                      <a:pPr algn="ctr"/>
                      <a:r>
                        <a:rPr lang="zh-CN" sz="2000" kern="100">
                          <a:effectLst/>
                          <a:latin typeface="Times New Roman" panose="02020603050405020304" pitchFamily="18" charset="0"/>
                          <a:ea typeface="宋体" panose="02010600030101010101" pitchFamily="2" charset="-122"/>
                        </a:rPr>
                        <a:t>普通走廊、楼梯间、大件库</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50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1.5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extLst>
                  <a:ext uri="{0D108BD9-81ED-4DB2-BD59-A6C34878D82A}">
                    <a16:rowId xmlns:a16="http://schemas.microsoft.com/office/drawing/2014/main" val="1511433355"/>
                  </a:ext>
                </a:extLst>
              </a:tr>
              <a:tr h="406249">
                <a:tc>
                  <a:txBody>
                    <a:bodyPr/>
                    <a:lstStyle/>
                    <a:p>
                      <a:pPr algn="ctr"/>
                      <a:r>
                        <a:rPr lang="zh-CN" sz="2000" kern="100">
                          <a:effectLst/>
                          <a:latin typeface="Times New Roman" panose="02020603050405020304" pitchFamily="18" charset="0"/>
                          <a:ea typeface="宋体" panose="02010600030101010101" pitchFamily="2" charset="-122"/>
                        </a:rPr>
                        <a:t>厕所</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75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2.0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40000"/>
                      </a:srgbClr>
                    </a:solidFill>
                  </a:tcPr>
                </a:tc>
                <a:extLst>
                  <a:ext uri="{0D108BD9-81ED-4DB2-BD59-A6C34878D82A}">
                    <a16:rowId xmlns:a16="http://schemas.microsoft.com/office/drawing/2014/main" val="4062390352"/>
                  </a:ext>
                </a:extLst>
              </a:tr>
              <a:tr h="406249">
                <a:tc>
                  <a:txBody>
                    <a:bodyPr/>
                    <a:lstStyle/>
                    <a:p>
                      <a:pPr algn="ctr"/>
                      <a:r>
                        <a:rPr lang="zh-CN" sz="2000" kern="100">
                          <a:effectLst/>
                          <a:latin typeface="Times New Roman" panose="02020603050405020304" pitchFamily="18" charset="0"/>
                          <a:ea typeface="宋体" panose="02010600030101010101" pitchFamily="2" charset="-122"/>
                        </a:rPr>
                        <a:t>动力站（风机房、空调房、泵房）、一般件库</a:t>
                      </a: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100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tint val="20000"/>
                      </a:srgbClr>
                    </a:solidFill>
                  </a:tcPr>
                </a:tc>
                <a:tc>
                  <a:txBody>
                    <a:bodyPr/>
                    <a:lstStyle/>
                    <a:p>
                      <a:pPr algn="ctr"/>
                      <a:r>
                        <a:rPr lang="zh-CN" sz="2000" kern="100">
                          <a:effectLst/>
                          <a:latin typeface="Times New Roman" panose="02020603050405020304" pitchFamily="18" charset="0"/>
                          <a:ea typeface="宋体" panose="02010600030101010101" pitchFamily="2" charset="-122"/>
                        </a:rPr>
                        <a:t>≤</a:t>
                      </a:r>
                      <a:r>
                        <a:rPr lang="en-US" sz="2000" kern="100">
                          <a:effectLst/>
                          <a:latin typeface="Times New Roman" panose="02020603050405020304" pitchFamily="18" charset="0"/>
                          <a:ea typeface="宋体" panose="02010600030101010101" pitchFamily="2" charset="-122"/>
                        </a:rPr>
                        <a:t>2.5</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9AD32">
                        <a:tint val="20000"/>
                      </a:srgbClr>
                    </a:solidFill>
                  </a:tcPr>
                </a:tc>
                <a:extLst>
                  <a:ext uri="{0D108BD9-81ED-4DB2-BD59-A6C34878D82A}">
                    <a16:rowId xmlns:a16="http://schemas.microsoft.com/office/drawing/2014/main" val="2158115013"/>
                  </a:ext>
                </a:extLst>
              </a:tr>
              <a:tr h="406249">
                <a:tc>
                  <a:txBody>
                    <a:bodyPr/>
                    <a:lstStyle/>
                    <a:p>
                      <a:pPr algn="ctr"/>
                      <a:r>
                        <a:rPr lang="zh-CN" sz="2000" kern="100">
                          <a:effectLst/>
                          <a:latin typeface="Times New Roman" panose="02020603050405020304" pitchFamily="18" charset="0"/>
                          <a:ea typeface="宋体" panose="02010600030101010101" pitchFamily="2" charset="-122"/>
                        </a:rPr>
                        <a:t>冷冻站、压缩空气站</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solidFill>
                  </a:tcPr>
                </a:tc>
                <a:tc>
                  <a:txBody>
                    <a:bodyPr/>
                    <a:lstStyle/>
                    <a:p>
                      <a:pPr algn="ctr"/>
                      <a:r>
                        <a:rPr lang="en-US" sz="2000" kern="100">
                          <a:effectLst/>
                          <a:latin typeface="宋体" panose="02010600030101010101" pitchFamily="2" charset="-122"/>
                          <a:ea typeface="宋体" panose="02010600030101010101" pitchFamily="2" charset="-122"/>
                        </a:rPr>
                        <a:t>150</a:t>
                      </a:r>
                      <a:endParaRPr lang="zh-CN" sz="2000" kern="10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tc>
                  <a:txBody>
                    <a:bodyPr/>
                    <a:lstStyle/>
                    <a:p>
                      <a:pPr algn="ctr"/>
                      <a:r>
                        <a:rPr lang="zh-CN" sz="2000" kern="100" dirty="0">
                          <a:effectLst/>
                          <a:latin typeface="Times New Roman" panose="02020603050405020304" pitchFamily="18" charset="0"/>
                          <a:ea typeface="宋体" panose="02010600030101010101" pitchFamily="2" charset="-122"/>
                        </a:rPr>
                        <a:t>≤</a:t>
                      </a:r>
                      <a:r>
                        <a:rPr lang="en-US" sz="2000" kern="100" dirty="0">
                          <a:effectLst/>
                          <a:latin typeface="Times New Roman" panose="02020603050405020304" pitchFamily="18" charset="0"/>
                          <a:ea typeface="宋体" panose="02010600030101010101" pitchFamily="2" charset="-122"/>
                        </a:rPr>
                        <a:t>3.5</a:t>
                      </a:r>
                      <a:endParaRPr lang="zh-CN" sz="2000" kern="100" dirty="0">
                        <a:effectLst/>
                        <a:latin typeface="Times New Roman" panose="02020603050405020304" pitchFamily="18" charset="0"/>
                        <a:ea typeface="宋体" panose="02010600030101010101" pitchFamily="2" charset="-122"/>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9AD32">
                        <a:tint val="20000"/>
                      </a:srgbClr>
                    </a:solidFill>
                  </a:tcPr>
                </a:tc>
                <a:extLst>
                  <a:ext uri="{0D108BD9-81ED-4DB2-BD59-A6C34878D82A}">
                    <a16:rowId xmlns:a16="http://schemas.microsoft.com/office/drawing/2014/main" val="1729089394"/>
                  </a:ext>
                </a:extLst>
              </a:tr>
            </a:tbl>
          </a:graphicData>
        </a:graphic>
      </p:graphicFrame>
    </p:spTree>
    <p:custDataLst>
      <p:tags r:id="rId1"/>
    </p:custDataLst>
    <p:extLst>
      <p:ext uri="{BB962C8B-B14F-4D97-AF65-F5344CB8AC3E}">
        <p14:creationId xmlns:p14="http://schemas.microsoft.com/office/powerpoint/2010/main" val="165046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335565002"/>
              </p:ext>
            </p:extLst>
          </p:nvPr>
        </p:nvGraphicFramePr>
        <p:xfrm>
          <a:off x="701772" y="1118107"/>
          <a:ext cx="10990356" cy="3623227"/>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7333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mn-ea"/>
                          <a:ea typeface="+mn-ea"/>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一级</a:t>
                      </a:r>
                      <a:endParaRPr lang="zh-CN" sz="2000" kern="100" dirty="0">
                        <a:latin typeface="+mn-ea"/>
                        <a:ea typeface="+mn-ea"/>
                        <a:cs typeface="Times New Roman"/>
                      </a:endParaRPr>
                    </a:p>
                    <a:p>
                      <a:pPr algn="ctr">
                        <a:spcAft>
                          <a:spcPts val="0"/>
                        </a:spcAft>
                      </a:pP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二</a:t>
                      </a:r>
                      <a:r>
                        <a:rPr lang="zh-CN" sz="2000" b="1" kern="100" spc="10" dirty="0">
                          <a:latin typeface="+mn-ea"/>
                          <a:ea typeface="+mn-ea"/>
                          <a:cs typeface="仿宋_GB2312"/>
                        </a:rPr>
                        <a:t>级</a:t>
                      </a: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mn-ea"/>
                          <a:ea typeface="+mn-ea"/>
                          <a:cs typeface="仿宋_GB2312"/>
                        </a:rPr>
                        <a:t>具体评价</a:t>
                      </a:r>
                      <a:r>
                        <a:rPr lang="zh-CN" sz="2000" b="1" kern="100" dirty="0">
                          <a:latin typeface="+mn-ea"/>
                          <a:ea typeface="+mn-ea"/>
                          <a:cs typeface="仿宋_GB2312"/>
                        </a:rPr>
                        <a:t>要求</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要求类型</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分值</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权重</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68182176"/>
                  </a:ext>
                </a:extLst>
              </a:tr>
              <a:tr h="659030">
                <a:tc rowSpan="5">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基础设施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algn="ctr" defTabSz="914400" rtl="0" eaLnBrk="1" latinLnBrk="0" hangingPunct="1"/>
                      <a:r>
                        <a:rPr lang="zh-CN" altLang="zh-CN" sz="2000" kern="100" dirty="0">
                          <a:solidFill>
                            <a:schemeClr val="tx1"/>
                          </a:solidFill>
                          <a:effectLst/>
                          <a:latin typeface="Calibri" panose="020F0502020204030204" pitchFamily="34" charset="0"/>
                          <a:ea typeface="宋体" panose="02010600030101010101" pitchFamily="2" charset="-122"/>
                          <a:cs typeface="+mn-cs"/>
                        </a:rPr>
                        <a:t>设备</a:t>
                      </a:r>
                    </a:p>
                    <a:p>
                      <a:pPr marL="0" algn="ctr" defTabSz="914400" rtl="0" eaLnBrk="1" latinLnBrk="0" hangingPunct="1"/>
                      <a:r>
                        <a:rPr lang="zh-CN" altLang="zh-CN" sz="2000" kern="100" dirty="0">
                          <a:solidFill>
                            <a:schemeClr val="tx1"/>
                          </a:solidFill>
                          <a:effectLst/>
                          <a:latin typeface="Calibri" panose="020F0502020204030204" pitchFamily="34" charset="0"/>
                          <a:ea typeface="宋体" panose="02010600030101010101" pitchFamily="2" charset="-122"/>
                          <a:cs typeface="+mn-cs"/>
                        </a:rPr>
                        <a:t>设施</a:t>
                      </a:r>
                      <a:endParaRPr lang="zh-CN" altLang="en-US"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r>
                        <a:rPr lang="zh-CN" sz="2000" kern="0">
                          <a:effectLst/>
                          <a:latin typeface="Calibri" panose="020F0502020204030204" pitchFamily="34" charset="0"/>
                          <a:ea typeface="宋体" panose="02010600030101010101" pitchFamily="2" charset="-122"/>
                          <a:cs typeface="仿宋_GB2312" panose="02010609030101010101" pitchFamily="49" charset="-122"/>
                        </a:rPr>
                        <a:t>工厂使用的专用设备应符合产业准入要求，降低能源与资源消耗，减少污染物排放。</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必选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19042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适用时，工厂使用的通用设备应达到相关标准中能效限定值的强制性要求。已明令禁止生产、使用的和能耗高、效率低的设备应限期淘汰更新。</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44759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r>
                        <a:rPr lang="zh-CN" sz="2000" kern="0" dirty="0">
                          <a:effectLst/>
                          <a:latin typeface="Calibri" panose="020F0502020204030204" pitchFamily="34" charset="0"/>
                          <a:ea typeface="宋体" panose="02010600030101010101" pitchFamily="2" charset="-122"/>
                          <a:cs typeface="仿宋_GB2312" panose="02010609030101010101" pitchFamily="49" charset="-122"/>
                        </a:rPr>
                        <a:t>适用时，工厂使用的通用设备应达到相关标准中能效限定值的强制性要求。已明令禁止生产、使用的和能耗高、效率低的设备应限期淘汰更新。</a:t>
                      </a:r>
                      <a:endParaRPr lang="zh-CN" altLang="en-US" dirty="0"/>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570657107"/>
                  </a:ext>
                </a:extLst>
              </a:tr>
              <a:tr h="720808">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工厂使用的通用设备或其系统的实际运行效率或主要运行参数应符合该设备经济运行的要求。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872067">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ctr" defTabSz="914400" rtl="0" eaLnBrk="1" latinLnBrk="0" hangingPunct="1"/>
                      <a:endParaRPr lang="zh-CN" altLang="en-US"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工厂使用的通用设备或其系统的实际运行效率或主要运行参数应符合该设备经济运行的要求。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679980"/>
                  </a:ext>
                </a:extLst>
              </a:tr>
            </a:tbl>
          </a:graphicData>
        </a:graphic>
      </p:graphicFrame>
    </p:spTree>
    <p:custDataLst>
      <p:tags r:id="rId1"/>
    </p:custDataLst>
    <p:extLst>
      <p:ext uri="{BB962C8B-B14F-4D97-AF65-F5344CB8AC3E}">
        <p14:creationId xmlns:p14="http://schemas.microsoft.com/office/powerpoint/2010/main" val="2300784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9BE6394B-693E-53A0-36CF-2D2988EE7855}"/>
              </a:ext>
            </a:extLst>
          </p:cNvPr>
          <p:cNvSpPr/>
          <p:nvPr/>
        </p:nvSpPr>
        <p:spPr>
          <a:xfrm>
            <a:off x="580298" y="1043586"/>
            <a:ext cx="4910319"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en-US" sz="2400" dirty="0">
                <a:solidFill>
                  <a:srgbClr val="FF0000"/>
                </a:solidFill>
                <a:latin typeface="微软雅黑" pitchFamily="34" charset="-122"/>
              </a:rPr>
              <a:t>工业节能管理办法</a:t>
            </a:r>
            <a:r>
              <a:rPr lang="en-US" altLang="zh-CN" sz="2400" dirty="0">
                <a:solidFill>
                  <a:srgbClr val="FF0000"/>
                </a:solidFill>
                <a:latin typeface="微软雅黑" pitchFamily="34" charset="-122"/>
              </a:rPr>
              <a:t>》</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2016</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4" name="组合 9">
            <a:extLst>
              <a:ext uri="{FF2B5EF4-FFF2-40B4-BE49-F238E27FC236}">
                <a16:creationId xmlns:a16="http://schemas.microsoft.com/office/drawing/2014/main" id="{8B83875A-6E91-AC52-2B19-2EE5FE495730}"/>
              </a:ext>
            </a:extLst>
          </p:cNvPr>
          <p:cNvGrpSpPr>
            <a:grpSpLocks/>
          </p:cNvGrpSpPr>
          <p:nvPr/>
        </p:nvGrpSpPr>
        <p:grpSpPr bwMode="auto">
          <a:xfrm>
            <a:off x="116008" y="1038248"/>
            <a:ext cx="580297" cy="521337"/>
            <a:chOff x="3050349" y="1844085"/>
            <a:chExt cx="840681" cy="678092"/>
          </a:xfrm>
          <a:solidFill>
            <a:srgbClr val="0070C0"/>
          </a:solidFill>
        </p:grpSpPr>
        <p:sp>
          <p:nvSpPr>
            <p:cNvPr id="5" name="任意多边形 65">
              <a:extLst>
                <a:ext uri="{FF2B5EF4-FFF2-40B4-BE49-F238E27FC236}">
                  <a16:creationId xmlns:a16="http://schemas.microsoft.com/office/drawing/2014/main" id="{515F9130-3914-1144-FE2F-867AA6C43E5C}"/>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6">
              <a:extLst>
                <a:ext uri="{FF2B5EF4-FFF2-40B4-BE49-F238E27FC236}">
                  <a16:creationId xmlns:a16="http://schemas.microsoft.com/office/drawing/2014/main" id="{703A5257-D7BE-0974-31A7-DFF099D275EF}"/>
                </a:ext>
              </a:extLst>
            </p:cNvPr>
            <p:cNvSpPr txBox="1">
              <a:spLocks noChangeArrowheads="1"/>
            </p:cNvSpPr>
            <p:nvPr/>
          </p:nvSpPr>
          <p:spPr bwMode="auto">
            <a:xfrm>
              <a:off x="3146442" y="1890742"/>
              <a:ext cx="744588" cy="52041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1</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7" name="矩形 6">
            <a:extLst>
              <a:ext uri="{FF2B5EF4-FFF2-40B4-BE49-F238E27FC236}">
                <a16:creationId xmlns:a16="http://schemas.microsoft.com/office/drawing/2014/main" id="{0A4470FA-046A-6810-61C6-479F1FB40F46}"/>
              </a:ext>
            </a:extLst>
          </p:cNvPr>
          <p:cNvSpPr/>
          <p:nvPr/>
        </p:nvSpPr>
        <p:spPr>
          <a:xfrm>
            <a:off x="747780" y="2594531"/>
            <a:ext cx="11167511" cy="1477328"/>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各级工业和信息化主管部门应当加强产业结构调整，会同有关部门制定有利于工业节能减排的产业政策，综合运用</a:t>
            </a:r>
            <a:r>
              <a:rPr lang="zh-CN" altLang="zh-CN" sz="2000" b="1" dirty="0">
                <a:solidFill>
                  <a:srgbClr val="C00000"/>
                </a:solidFill>
                <a:latin typeface="微软雅黑" pitchFamily="34" charset="-122"/>
              </a:rPr>
              <a:t>阶梯电价、差别电价、惩罚性电价</a:t>
            </a:r>
            <a:r>
              <a:rPr lang="zh-CN" altLang="zh-CN" sz="2000" dirty="0">
                <a:solidFill>
                  <a:srgbClr val="1A0000"/>
                </a:solidFill>
                <a:latin typeface="微软雅黑" pitchFamily="34" charset="-122"/>
              </a:rPr>
              <a:t>等价格政策，以及财税支持、绿色金融等手段，推动传统产业绿色化改造和节能产业发展。</a:t>
            </a:r>
          </a:p>
        </p:txBody>
      </p:sp>
      <p:sp>
        <p:nvSpPr>
          <p:cNvPr id="8" name="圆角矩形 12">
            <a:extLst>
              <a:ext uri="{FF2B5EF4-FFF2-40B4-BE49-F238E27FC236}">
                <a16:creationId xmlns:a16="http://schemas.microsoft.com/office/drawing/2014/main" id="{6CF9070E-CDEE-65E3-AE54-2444B5735048}"/>
              </a:ext>
            </a:extLst>
          </p:cNvPr>
          <p:cNvSpPr/>
          <p:nvPr/>
        </p:nvSpPr>
        <p:spPr>
          <a:xfrm>
            <a:off x="637692" y="1764318"/>
            <a:ext cx="1294227"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DEC16D8C-3ABD-6155-5951-AD0515E85571}"/>
              </a:ext>
            </a:extLst>
          </p:cNvPr>
          <p:cNvSpPr/>
          <p:nvPr/>
        </p:nvSpPr>
        <p:spPr>
          <a:xfrm>
            <a:off x="799505" y="1801652"/>
            <a:ext cx="954107"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第八条</a:t>
            </a:r>
            <a:endParaRPr lang="en-US" altLang="zh-CN" sz="2000" dirty="0">
              <a:solidFill>
                <a:prstClr val="white"/>
              </a:solidFill>
              <a:latin typeface="微软雅黑" pitchFamily="34" charset="-122"/>
            </a:endParaRPr>
          </a:p>
        </p:txBody>
      </p:sp>
      <p:cxnSp>
        <p:nvCxnSpPr>
          <p:cNvPr id="10" name="直接连接符 9">
            <a:extLst>
              <a:ext uri="{FF2B5EF4-FFF2-40B4-BE49-F238E27FC236}">
                <a16:creationId xmlns:a16="http://schemas.microsoft.com/office/drawing/2014/main" id="{C1939188-A487-FFE5-0321-9777BD4CA9CA}"/>
              </a:ext>
            </a:extLst>
          </p:cNvPr>
          <p:cNvCxnSpPr/>
          <p:nvPr/>
        </p:nvCxnSpPr>
        <p:spPr>
          <a:xfrm>
            <a:off x="679894" y="2270753"/>
            <a:ext cx="11235398" cy="0"/>
          </a:xfrm>
          <a:prstGeom prst="line">
            <a:avLst/>
          </a:prstGeom>
          <a:noFill/>
          <a:ln w="38100" cap="flat" cmpd="sng" algn="ctr">
            <a:solidFill>
              <a:srgbClr val="C00000">
                <a:lumMod val="60000"/>
                <a:lumOff val="40000"/>
              </a:srgbClr>
            </a:solidFill>
            <a:prstDash val="solid"/>
            <a:miter lim="800000"/>
          </a:ln>
          <a:effectLst/>
        </p:spPr>
      </p:cxnSp>
      <p:sp>
        <p:nvSpPr>
          <p:cNvPr id="11" name="矩形 10">
            <a:extLst>
              <a:ext uri="{FF2B5EF4-FFF2-40B4-BE49-F238E27FC236}">
                <a16:creationId xmlns:a16="http://schemas.microsoft.com/office/drawing/2014/main" id="{DBECD4E5-6A89-3C80-4F8F-45D2CA201B48}"/>
              </a:ext>
            </a:extLst>
          </p:cNvPr>
          <p:cNvSpPr/>
          <p:nvPr/>
        </p:nvSpPr>
        <p:spPr>
          <a:xfrm>
            <a:off x="811193" y="4972966"/>
            <a:ext cx="11235396" cy="961289"/>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工业企业对各类能源消耗实行分级分类计量，合理配备和使用符合国家标准的能源计量器具，提高能源计量基础能力，确保原始数据真实、准确、完整。</a:t>
            </a:r>
            <a:endParaRPr lang="zh-CN" altLang="en-US" sz="2000" dirty="0">
              <a:solidFill>
                <a:srgbClr val="1A0000"/>
              </a:solidFill>
              <a:latin typeface="微软雅黑" pitchFamily="34" charset="-122"/>
            </a:endParaRPr>
          </a:p>
        </p:txBody>
      </p:sp>
      <p:sp>
        <p:nvSpPr>
          <p:cNvPr id="12" name="圆角矩形 16">
            <a:extLst>
              <a:ext uri="{FF2B5EF4-FFF2-40B4-BE49-F238E27FC236}">
                <a16:creationId xmlns:a16="http://schemas.microsoft.com/office/drawing/2014/main" id="{F6FAF435-ED28-DC5E-A8A1-15056D61B869}"/>
              </a:ext>
            </a:extLst>
          </p:cNvPr>
          <p:cNvSpPr/>
          <p:nvPr/>
        </p:nvSpPr>
        <p:spPr>
          <a:xfrm>
            <a:off x="679894" y="4304811"/>
            <a:ext cx="1676400"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id="{5D3016BF-0DE3-6EB0-9865-2E4C1DE54866}"/>
              </a:ext>
            </a:extLst>
          </p:cNvPr>
          <p:cNvSpPr/>
          <p:nvPr/>
        </p:nvSpPr>
        <p:spPr>
          <a:xfrm>
            <a:off x="785436" y="4342144"/>
            <a:ext cx="1467068"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第二十四条</a:t>
            </a:r>
            <a:endParaRPr lang="en-US" altLang="zh-CN" sz="2000" dirty="0">
              <a:solidFill>
                <a:prstClr val="white"/>
              </a:solidFill>
              <a:latin typeface="微软雅黑" pitchFamily="34" charset="-122"/>
            </a:endParaRPr>
          </a:p>
        </p:txBody>
      </p:sp>
      <p:cxnSp>
        <p:nvCxnSpPr>
          <p:cNvPr id="14" name="直接连接符 13">
            <a:extLst>
              <a:ext uri="{FF2B5EF4-FFF2-40B4-BE49-F238E27FC236}">
                <a16:creationId xmlns:a16="http://schemas.microsoft.com/office/drawing/2014/main" id="{E95DAF25-DF64-D80F-5069-2B2DA86A76E0}"/>
              </a:ext>
            </a:extLst>
          </p:cNvPr>
          <p:cNvCxnSpPr/>
          <p:nvPr/>
        </p:nvCxnSpPr>
        <p:spPr>
          <a:xfrm>
            <a:off x="696305" y="4797178"/>
            <a:ext cx="11350284" cy="0"/>
          </a:xfrm>
          <a:prstGeom prst="line">
            <a:avLst/>
          </a:prstGeom>
          <a:noFill/>
          <a:ln w="38100" cap="flat" cmpd="sng" algn="ctr">
            <a:solidFill>
              <a:srgbClr val="C00000">
                <a:lumMod val="60000"/>
                <a:lumOff val="40000"/>
              </a:srgbClr>
            </a:solidFill>
            <a:prstDash val="solid"/>
            <a:miter lim="800000"/>
          </a:ln>
          <a:effectLst/>
        </p:spPr>
      </p:cxnSp>
    </p:spTree>
    <p:custDataLst>
      <p:tags r:id="rId1"/>
    </p:custDataLst>
    <p:extLst>
      <p:ext uri="{BB962C8B-B14F-4D97-AF65-F5344CB8AC3E}">
        <p14:creationId xmlns:p14="http://schemas.microsoft.com/office/powerpoint/2010/main" val="47699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矩形 1">
            <a:extLst>
              <a:ext uri="{FF2B5EF4-FFF2-40B4-BE49-F238E27FC236}">
                <a16:creationId xmlns:a16="http://schemas.microsoft.com/office/drawing/2014/main" id="{795059BD-3D99-8D46-AD3D-5D37D486BA66}"/>
              </a:ext>
            </a:extLst>
          </p:cNvPr>
          <p:cNvSpPr/>
          <p:nvPr/>
        </p:nvSpPr>
        <p:spPr>
          <a:xfrm>
            <a:off x="580299" y="931812"/>
            <a:ext cx="5001690" cy="461665"/>
          </a:xfrm>
          <a:prstGeom prst="rect">
            <a:avLst/>
          </a:prstGeom>
        </p:spPr>
        <p:txBody>
          <a:bodyPr wrap="none">
            <a:spAutoFit/>
          </a:bodyPr>
          <a:lstStyle/>
          <a:p>
            <a:r>
              <a:rPr lang="en-US" altLang="zh-CN" sz="2400" dirty="0">
                <a:solidFill>
                  <a:srgbClr val="FF0000"/>
                </a:solidFill>
                <a:latin typeface="微软雅黑" pitchFamily="34" charset="-122"/>
              </a:rPr>
              <a:t>《</a:t>
            </a:r>
            <a:r>
              <a:rPr lang="zh-CN" altLang="en-US" sz="2400" dirty="0">
                <a:solidFill>
                  <a:srgbClr val="FF0000"/>
                </a:solidFill>
                <a:latin typeface="微软雅黑" pitchFamily="34" charset="-122"/>
              </a:rPr>
              <a:t>工业节能管理办法</a:t>
            </a:r>
            <a:r>
              <a:rPr lang="en-US" altLang="zh-CN" sz="2400" dirty="0">
                <a:solidFill>
                  <a:srgbClr val="FF0000"/>
                </a:solidFill>
                <a:latin typeface="微软雅黑" pitchFamily="34" charset="-122"/>
              </a:rPr>
              <a:t>》 </a:t>
            </a:r>
            <a:r>
              <a:rPr lang="zh-CN" altLang="zh-CN" sz="2400" dirty="0">
                <a:solidFill>
                  <a:srgbClr val="FF0000"/>
                </a:solidFill>
                <a:latin typeface="微软雅黑" pitchFamily="34" charset="-122"/>
              </a:rPr>
              <a:t>（</a:t>
            </a:r>
            <a:r>
              <a:rPr lang="en-US" altLang="zh-CN" sz="2400" dirty="0">
                <a:solidFill>
                  <a:srgbClr val="FF0000"/>
                </a:solidFill>
                <a:latin typeface="微软雅黑" pitchFamily="34" charset="-122"/>
              </a:rPr>
              <a:t>2016</a:t>
            </a:r>
            <a:r>
              <a:rPr lang="zh-CN" altLang="en-US" sz="2400" dirty="0">
                <a:solidFill>
                  <a:srgbClr val="FF0000"/>
                </a:solidFill>
                <a:latin typeface="微软雅黑" pitchFamily="34" charset="-122"/>
              </a:rPr>
              <a:t>年</a:t>
            </a:r>
            <a:r>
              <a:rPr lang="zh-CN" altLang="zh-CN" sz="2400" dirty="0">
                <a:solidFill>
                  <a:srgbClr val="FF0000"/>
                </a:solidFill>
                <a:latin typeface="微软雅黑" pitchFamily="34" charset="-122"/>
              </a:rPr>
              <a:t>）</a:t>
            </a:r>
            <a:endParaRPr lang="zh-CN" altLang="en-US" sz="2400" dirty="0">
              <a:solidFill>
                <a:srgbClr val="FF0000"/>
              </a:solidFill>
              <a:latin typeface="微软雅黑" pitchFamily="34" charset="-122"/>
            </a:endParaRPr>
          </a:p>
        </p:txBody>
      </p:sp>
      <p:grpSp>
        <p:nvGrpSpPr>
          <p:cNvPr id="4" name="组合 9">
            <a:extLst>
              <a:ext uri="{FF2B5EF4-FFF2-40B4-BE49-F238E27FC236}">
                <a16:creationId xmlns:a16="http://schemas.microsoft.com/office/drawing/2014/main" id="{7E5D667E-AF35-7E4F-957D-61E24598F826}"/>
              </a:ext>
            </a:extLst>
          </p:cNvPr>
          <p:cNvGrpSpPr>
            <a:grpSpLocks/>
          </p:cNvGrpSpPr>
          <p:nvPr/>
        </p:nvGrpSpPr>
        <p:grpSpPr bwMode="auto">
          <a:xfrm>
            <a:off x="118533" y="931812"/>
            <a:ext cx="580297" cy="521337"/>
            <a:chOff x="3050349" y="1844085"/>
            <a:chExt cx="840681" cy="678092"/>
          </a:xfrm>
          <a:solidFill>
            <a:srgbClr val="0070C0"/>
          </a:solidFill>
        </p:grpSpPr>
        <p:sp>
          <p:nvSpPr>
            <p:cNvPr id="5" name="任意多边形 65">
              <a:extLst>
                <a:ext uri="{FF2B5EF4-FFF2-40B4-BE49-F238E27FC236}">
                  <a16:creationId xmlns:a16="http://schemas.microsoft.com/office/drawing/2014/main" id="{E1034949-3ED6-78BF-89A5-E8834AA0D500}"/>
                </a:ext>
              </a:extLst>
            </p:cNvPr>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EB340D"/>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6">
              <a:extLst>
                <a:ext uri="{FF2B5EF4-FFF2-40B4-BE49-F238E27FC236}">
                  <a16:creationId xmlns:a16="http://schemas.microsoft.com/office/drawing/2014/main" id="{83F7BCA2-ED55-757F-DBAF-1FD752706D05}"/>
                </a:ext>
              </a:extLst>
            </p:cNvPr>
            <p:cNvSpPr txBox="1">
              <a:spLocks noChangeArrowheads="1"/>
            </p:cNvSpPr>
            <p:nvPr/>
          </p:nvSpPr>
          <p:spPr bwMode="auto">
            <a:xfrm>
              <a:off x="3146442" y="1890742"/>
              <a:ext cx="744588" cy="52041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rPr>
                <a:t>  1</a:t>
              </a:r>
              <a:endParaRPr kumimoji="0" lang="zh-CN" altLang="en-US" sz="2000" b="0" i="0" u="none" strike="noStrike" kern="0" cap="none" spc="0" normalizeH="0" baseline="0" noProof="0" dirty="0">
                <a:ln>
                  <a:noFill/>
                </a:ln>
                <a:solidFill>
                  <a:prstClr val="white"/>
                </a:solidFill>
                <a:effectLst/>
                <a:uLnTx/>
                <a:uFillTx/>
                <a:latin typeface="Impact" pitchFamily="34" charset="0"/>
                <a:ea typeface="宋体" panose="02010600030101010101" pitchFamily="2" charset="-122"/>
              </a:endParaRPr>
            </a:p>
          </p:txBody>
        </p:sp>
      </p:grpSp>
      <p:sp>
        <p:nvSpPr>
          <p:cNvPr id="7" name="矩形 6">
            <a:extLst>
              <a:ext uri="{FF2B5EF4-FFF2-40B4-BE49-F238E27FC236}">
                <a16:creationId xmlns:a16="http://schemas.microsoft.com/office/drawing/2014/main" id="{781E3983-2505-2585-9695-89606B770DF3}"/>
              </a:ext>
            </a:extLst>
          </p:cNvPr>
          <p:cNvSpPr/>
          <p:nvPr/>
        </p:nvSpPr>
        <p:spPr>
          <a:xfrm>
            <a:off x="872197" y="3052907"/>
            <a:ext cx="11319803" cy="1477328"/>
          </a:xfrm>
          <a:prstGeom prst="rect">
            <a:avLst/>
          </a:prstGeom>
        </p:spPr>
        <p:txBody>
          <a:bodyPr wrap="square">
            <a:spAutoFit/>
          </a:bodyPr>
          <a:lstStyle/>
          <a:p>
            <a:pPr indent="457200">
              <a:lnSpc>
                <a:spcPct val="150000"/>
              </a:lnSpc>
            </a:pPr>
            <a:r>
              <a:rPr lang="zh-CN" altLang="zh-CN" sz="2000" dirty="0">
                <a:solidFill>
                  <a:srgbClr val="1A0000"/>
                </a:solidFill>
                <a:latin typeface="微软雅黑" pitchFamily="34" charset="-122"/>
              </a:rPr>
              <a:t>工业企业应当严格执行国家用能设备（产品）能效标准及单位产品能耗限额标准等强制性标准，禁止购买、使用和生产国家明令淘汰的用能设备（产品），不得将国家明令淘汰的用能工艺、设备（产品）转让或者租借他人使用。</a:t>
            </a:r>
            <a:endParaRPr lang="zh-CN" altLang="en-US" sz="2000" dirty="0">
              <a:solidFill>
                <a:srgbClr val="1A0000"/>
              </a:solidFill>
              <a:latin typeface="微软雅黑" pitchFamily="34" charset="-122"/>
            </a:endParaRPr>
          </a:p>
        </p:txBody>
      </p:sp>
      <p:sp>
        <p:nvSpPr>
          <p:cNvPr id="8" name="圆角矩形 12">
            <a:extLst>
              <a:ext uri="{FF2B5EF4-FFF2-40B4-BE49-F238E27FC236}">
                <a16:creationId xmlns:a16="http://schemas.microsoft.com/office/drawing/2014/main" id="{363CE4A3-FCE5-5528-971E-24F6C15661D8}"/>
              </a:ext>
            </a:extLst>
          </p:cNvPr>
          <p:cNvSpPr/>
          <p:nvPr/>
        </p:nvSpPr>
        <p:spPr>
          <a:xfrm>
            <a:off x="825305" y="2400888"/>
            <a:ext cx="1676400" cy="520503"/>
          </a:xfrm>
          <a:prstGeom prst="round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63D0EDD-C615-7F30-1B90-7DCE3635FAF6}"/>
              </a:ext>
            </a:extLst>
          </p:cNvPr>
          <p:cNvSpPr/>
          <p:nvPr/>
        </p:nvSpPr>
        <p:spPr>
          <a:xfrm>
            <a:off x="930847" y="2438221"/>
            <a:ext cx="1467068" cy="430374"/>
          </a:xfrm>
          <a:prstGeom prst="rect">
            <a:avLst/>
          </a:prstGeom>
        </p:spPr>
        <p:txBody>
          <a:bodyPr wrap="none">
            <a:spAutoFit/>
          </a:bodyPr>
          <a:lstStyle/>
          <a:p>
            <a:pPr>
              <a:lnSpc>
                <a:spcPct val="120000"/>
              </a:lnSpc>
            </a:pPr>
            <a:r>
              <a:rPr lang="zh-CN" altLang="zh-CN" sz="2000" b="1" dirty="0">
                <a:solidFill>
                  <a:prstClr val="white"/>
                </a:solidFill>
                <a:latin typeface="微软雅黑" pitchFamily="34" charset="-122"/>
              </a:rPr>
              <a:t>第二十</a:t>
            </a:r>
            <a:r>
              <a:rPr lang="zh-CN" altLang="en-US" sz="2000" b="1" dirty="0">
                <a:solidFill>
                  <a:prstClr val="white"/>
                </a:solidFill>
                <a:latin typeface="微软雅黑" pitchFamily="34" charset="-122"/>
              </a:rPr>
              <a:t>六</a:t>
            </a:r>
            <a:r>
              <a:rPr lang="zh-CN" altLang="zh-CN" sz="2000" b="1" dirty="0">
                <a:solidFill>
                  <a:prstClr val="white"/>
                </a:solidFill>
                <a:latin typeface="微软雅黑" pitchFamily="34" charset="-122"/>
              </a:rPr>
              <a:t>条</a:t>
            </a:r>
            <a:endParaRPr lang="en-US" altLang="zh-CN" sz="2000" dirty="0">
              <a:solidFill>
                <a:prstClr val="white"/>
              </a:solidFill>
              <a:latin typeface="微软雅黑" pitchFamily="34" charset="-122"/>
            </a:endParaRPr>
          </a:p>
        </p:txBody>
      </p:sp>
      <p:cxnSp>
        <p:nvCxnSpPr>
          <p:cNvPr id="10" name="直接连接符 9">
            <a:extLst>
              <a:ext uri="{FF2B5EF4-FFF2-40B4-BE49-F238E27FC236}">
                <a16:creationId xmlns:a16="http://schemas.microsoft.com/office/drawing/2014/main" id="{41FDD37F-2A5D-4E07-66F9-5ACBEA589DE5}"/>
              </a:ext>
            </a:extLst>
          </p:cNvPr>
          <p:cNvCxnSpPr/>
          <p:nvPr/>
        </p:nvCxnSpPr>
        <p:spPr>
          <a:xfrm>
            <a:off x="841716" y="2893255"/>
            <a:ext cx="11350284" cy="0"/>
          </a:xfrm>
          <a:prstGeom prst="line">
            <a:avLst/>
          </a:prstGeom>
          <a:noFill/>
          <a:ln w="38100" cap="flat" cmpd="sng" algn="ctr">
            <a:solidFill>
              <a:srgbClr val="C00000">
                <a:lumMod val="60000"/>
                <a:lumOff val="40000"/>
              </a:srgbClr>
            </a:solidFill>
            <a:prstDash val="solid"/>
            <a:miter lim="800000"/>
          </a:ln>
          <a:effectLst/>
        </p:spPr>
      </p:cxnSp>
    </p:spTree>
    <p:custDataLst>
      <p:tags r:id="rId1"/>
    </p:custDataLst>
    <p:extLst>
      <p:ext uri="{BB962C8B-B14F-4D97-AF65-F5344CB8AC3E}">
        <p14:creationId xmlns:p14="http://schemas.microsoft.com/office/powerpoint/2010/main" val="262135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custDataLst>
              <p:tags r:id="rId2"/>
            </p:custDataLst>
          </p:nvPr>
        </p:nvCxnSpPr>
        <p:spPr>
          <a:xfrm>
            <a:off x="6054151" y="1523255"/>
            <a:ext cx="38100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3"/>
            </p:custDataLst>
          </p:nvPr>
        </p:nvSpPr>
        <p:spPr>
          <a:xfrm>
            <a:off x="6054151" y="453183"/>
            <a:ext cx="4198618" cy="994485"/>
          </a:xfrm>
          <a:prstGeom prst="rect">
            <a:avLst/>
          </a:prstGeom>
          <a:noFill/>
        </p:spPr>
        <p:txBody>
          <a:bodyPr wrap="square" lIns="91440" tIns="45720" rIns="91440" bIns="45720" rtlCol="0">
            <a:normAutofit/>
          </a:bodyPr>
          <a:lstStyle/>
          <a:p>
            <a:pPr lvl="0" algn="l">
              <a:lnSpc>
                <a:spcPct val="120000"/>
              </a:lnSpc>
              <a:buClrTx/>
              <a:buSzTx/>
              <a:buFontTx/>
            </a:pPr>
            <a:r>
              <a:rPr lang="zh-CN" altLang="en-US" sz="4400" b="1" spc="300" dirty="0">
                <a:solidFill>
                  <a:schemeClr val="dk1">
                    <a:lumMod val="85000"/>
                    <a:lumOff val="15000"/>
                  </a:schemeClr>
                </a:solidFill>
                <a:latin typeface="Arial" panose="020B0604020202020204" pitchFamily="34" charset="0"/>
                <a:ea typeface="汉仪旗黑-85S" panose="00020600040101010101" pitchFamily="18" charset="-122"/>
                <a:sym typeface="Arial" panose="020B0604020202020204" pitchFamily="34" charset="0"/>
              </a:rPr>
              <a:t>目录</a:t>
            </a:r>
          </a:p>
        </p:txBody>
      </p:sp>
      <p:cxnSp>
        <p:nvCxnSpPr>
          <p:cNvPr id="10" name="直接连接符 9"/>
          <p:cNvCxnSpPr>
            <a:endCxn id="29" idx="2"/>
          </p:cNvCxnSpPr>
          <p:nvPr>
            <p:custDataLst>
              <p:tags r:id="rId4"/>
            </p:custDataLst>
          </p:nvPr>
        </p:nvCxnSpPr>
        <p:spPr>
          <a:xfrm>
            <a:off x="5511206" y="2802272"/>
            <a:ext cx="15875" cy="198755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1" name="椭圆 10"/>
          <p:cNvSpPr/>
          <p:nvPr>
            <p:custDataLst>
              <p:tags r:id="rId5"/>
            </p:custDataLst>
          </p:nvPr>
        </p:nvSpPr>
        <p:spPr>
          <a:xfrm>
            <a:off x="5181641" y="2620662"/>
            <a:ext cx="648335" cy="6483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28" name="椭圆 27"/>
          <p:cNvSpPr/>
          <p:nvPr>
            <p:custDataLst>
              <p:tags r:id="rId6"/>
            </p:custDataLst>
          </p:nvPr>
        </p:nvSpPr>
        <p:spPr>
          <a:xfrm>
            <a:off x="5181641" y="4198637"/>
            <a:ext cx="648335" cy="6483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23" name="文本框 22"/>
          <p:cNvSpPr txBox="1"/>
          <p:nvPr>
            <p:custDataLst>
              <p:tags r:id="rId7"/>
            </p:custDataLst>
          </p:nvPr>
        </p:nvSpPr>
        <p:spPr>
          <a:xfrm>
            <a:off x="5210851" y="2677812"/>
            <a:ext cx="632460" cy="533400"/>
          </a:xfrm>
          <a:prstGeom prst="rect">
            <a:avLst/>
          </a:prstGeom>
          <a:noFill/>
        </p:spPr>
        <p:txBody>
          <a:bodyPr wrap="square" rtlCol="0">
            <a:normAutofit/>
          </a:bodyPr>
          <a:lstStyle/>
          <a:p>
            <a:r>
              <a:rPr lang="en-US" altLang="zh-CN" sz="2400" b="1" dirty="0">
                <a:solidFill>
                  <a:schemeClr val="lt1"/>
                </a:solidFill>
                <a:uFillTx/>
                <a:latin typeface="Arial" panose="020B0604020202020204" pitchFamily="34" charset="0"/>
                <a:ea typeface="微软雅黑" panose="020B0503020204020204" charset="-122"/>
              </a:rPr>
              <a:t>01</a:t>
            </a:r>
          </a:p>
        </p:txBody>
      </p:sp>
      <p:sp>
        <p:nvSpPr>
          <p:cNvPr id="29" name="文本框 28"/>
          <p:cNvSpPr txBox="1"/>
          <p:nvPr>
            <p:custDataLst>
              <p:tags r:id="rId8"/>
            </p:custDataLst>
          </p:nvPr>
        </p:nvSpPr>
        <p:spPr>
          <a:xfrm>
            <a:off x="5210851" y="4256422"/>
            <a:ext cx="632460" cy="533400"/>
          </a:xfrm>
          <a:prstGeom prst="rect">
            <a:avLst/>
          </a:prstGeom>
          <a:noFill/>
        </p:spPr>
        <p:txBody>
          <a:bodyPr wrap="square" rtlCol="0">
            <a:normAutofit/>
          </a:bodyPr>
          <a:lstStyle/>
          <a:p>
            <a:r>
              <a:rPr lang="en-US" altLang="zh-CN" sz="2400" b="1" dirty="0">
                <a:solidFill>
                  <a:schemeClr val="lt1"/>
                </a:solidFill>
                <a:uFillTx/>
                <a:latin typeface="Arial" panose="020B0604020202020204" pitchFamily="34" charset="0"/>
                <a:ea typeface="微软雅黑" panose="020B0503020204020204" charset="-122"/>
              </a:rPr>
              <a:t>02</a:t>
            </a:r>
          </a:p>
        </p:txBody>
      </p:sp>
      <p:sp>
        <p:nvSpPr>
          <p:cNvPr id="43" name="文本框 42"/>
          <p:cNvSpPr txBox="1"/>
          <p:nvPr>
            <p:custDataLst>
              <p:tags r:id="rId9"/>
            </p:custDataLst>
          </p:nvPr>
        </p:nvSpPr>
        <p:spPr>
          <a:xfrm>
            <a:off x="6195736" y="2677812"/>
            <a:ext cx="4929505" cy="533400"/>
          </a:xfrm>
          <a:prstGeom prst="rect">
            <a:avLst/>
          </a:prstGeom>
          <a:noFill/>
        </p:spPr>
        <p:txBody>
          <a:bodyPr wrap="square" rtlCol="0">
            <a:normAutofit/>
          </a:bodyPr>
          <a:lstStyle/>
          <a:p>
            <a:pPr algn="l"/>
            <a:r>
              <a:rPr lang="zh-CN" altLang="zh-CN" sz="2800" b="1" dirty="0">
                <a:effectLst/>
                <a:latin typeface="Calibri" panose="020F0502020204030204" pitchFamily="34" charset="0"/>
                <a:ea typeface="宋体" panose="02010600030101010101" pitchFamily="2" charset="-122"/>
                <a:cs typeface="Times New Roman" panose="02020603050405020304" pitchFamily="18" charset="0"/>
              </a:rPr>
              <a:t>绿色制造体系</a:t>
            </a:r>
            <a:endParaRPr lang="zh-CN" altLang="en-US" sz="2800" b="1"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2" name="文本框 1"/>
          <p:cNvSpPr txBox="1"/>
          <p:nvPr>
            <p:custDataLst>
              <p:tags r:id="rId10"/>
            </p:custDataLst>
          </p:nvPr>
        </p:nvSpPr>
        <p:spPr>
          <a:xfrm>
            <a:off x="6195736" y="4256422"/>
            <a:ext cx="4929505" cy="533400"/>
          </a:xfrm>
          <a:prstGeom prst="rect">
            <a:avLst/>
          </a:prstGeom>
          <a:noFill/>
        </p:spPr>
        <p:txBody>
          <a:bodyPr wrap="square" rtlCol="0">
            <a:normAutofit/>
          </a:bodyPr>
          <a:lstStyle/>
          <a:p>
            <a:r>
              <a:rPr lang="zh-CN" altLang="zh-CN" sz="2800" b="1" dirty="0">
                <a:latin typeface="Calibri" panose="020F0502020204030204" pitchFamily="34" charset="0"/>
                <a:ea typeface="宋体" panose="02010600030101010101" pitchFamily="2" charset="-122"/>
                <a:cs typeface="Times New Roman" panose="02020603050405020304" pitchFamily="18" charset="0"/>
              </a:rPr>
              <a:t>绿色工厂评价</a:t>
            </a:r>
            <a:endParaRPr lang="zh-CN" altLang="en-US" sz="2800" b="1" dirty="0">
              <a:latin typeface="Calibri" panose="020F0502020204030204" pitchFamily="34" charset="0"/>
              <a:ea typeface="宋体" panose="02010600030101010101" pitchFamily="2" charset="-122"/>
              <a:cs typeface="Times New Roman" panose="02020603050405020304" pitchFamily="18" charset="0"/>
              <a:sym typeface="+mn-ea"/>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3">
            <a:extLst>
              <a:ext uri="{FF2B5EF4-FFF2-40B4-BE49-F238E27FC236}">
                <a16:creationId xmlns:a16="http://schemas.microsoft.com/office/drawing/2014/main" id="{6BB659DF-9D59-9056-8C83-D8CC76D59839}"/>
              </a:ext>
            </a:extLst>
          </p:cNvPr>
          <p:cNvSpPr/>
          <p:nvPr/>
        </p:nvSpPr>
        <p:spPr bwMode="auto">
          <a:xfrm>
            <a:off x="1198402" y="1847156"/>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ysClr val="window" lastClr="FFFFFF"/>
          </a:solidFill>
          <a:ln>
            <a:noFill/>
          </a:ln>
          <a:effectLst/>
        </p:spPr>
        <p:txBody>
          <a:bodyPr lIns="50789" tIns="50789" rIns="50789" bIns="50789"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ES" sz="2900" b="0" i="0" u="none" strike="noStrike" kern="0" cap="none" spc="0" normalizeH="0" baseline="0" noProof="0" dirty="0">
              <a:ln>
                <a:noFill/>
              </a:ln>
              <a:solidFill>
                <a:srgbClr val="44CEB9"/>
              </a:solidFill>
              <a:effectLst>
                <a:outerShdw blurRad="38100" dist="38100" dir="2700000" algn="tl">
                  <a:srgbClr val="000000"/>
                </a:outerShdw>
              </a:effectLst>
              <a:uLnTx/>
              <a:uFillTx/>
              <a:latin typeface="Gill Sans" charset="0"/>
              <a:ea typeface="思源黑体 CN Medium"/>
              <a:cs typeface="Gill Sans" charset="0"/>
              <a:sym typeface="Gill Sans" charset="0"/>
            </a:endParaRPr>
          </a:p>
        </p:txBody>
      </p:sp>
      <p:sp>
        <p:nvSpPr>
          <p:cNvPr id="12" name="五边形 4">
            <a:extLst>
              <a:ext uri="{FF2B5EF4-FFF2-40B4-BE49-F238E27FC236}">
                <a16:creationId xmlns:a16="http://schemas.microsoft.com/office/drawing/2014/main" id="{CE557EDA-E7E8-CBEA-85C6-B2CA2EF804B2}"/>
              </a:ext>
            </a:extLst>
          </p:cNvPr>
          <p:cNvSpPr/>
          <p:nvPr/>
        </p:nvSpPr>
        <p:spPr>
          <a:xfrm>
            <a:off x="661055" y="1379937"/>
            <a:ext cx="2627313" cy="576263"/>
          </a:xfrm>
          <a:custGeom>
            <a:avLst/>
            <a:gdLst>
              <a:gd name="connsiteX0" fmla="*/ 0 w 1335473"/>
              <a:gd name="connsiteY0" fmla="*/ 0 h 288032"/>
              <a:gd name="connsiteX1" fmla="*/ 1191457 w 1335473"/>
              <a:gd name="connsiteY1" fmla="*/ 0 h 288032"/>
              <a:gd name="connsiteX2" fmla="*/ 1335473 w 1335473"/>
              <a:gd name="connsiteY2" fmla="*/ 144016 h 288032"/>
              <a:gd name="connsiteX3" fmla="*/ 1191457 w 1335473"/>
              <a:gd name="connsiteY3" fmla="*/ 288032 h 288032"/>
              <a:gd name="connsiteX4" fmla="*/ 0 w 1335473"/>
              <a:gd name="connsiteY4" fmla="*/ 288032 h 288032"/>
              <a:gd name="connsiteX5" fmla="*/ 0 w 1335473"/>
              <a:gd name="connsiteY5" fmla="*/ 0 h 288032"/>
              <a:gd name="connsiteX0" fmla="*/ 0 w 1496257"/>
              <a:gd name="connsiteY0" fmla="*/ 0 h 288032"/>
              <a:gd name="connsiteX1" fmla="*/ 1496257 w 1496257"/>
              <a:gd name="connsiteY1" fmla="*/ 0 h 288032"/>
              <a:gd name="connsiteX2" fmla="*/ 1335473 w 1496257"/>
              <a:gd name="connsiteY2" fmla="*/ 144016 h 288032"/>
              <a:gd name="connsiteX3" fmla="*/ 1191457 w 1496257"/>
              <a:gd name="connsiteY3" fmla="*/ 288032 h 288032"/>
              <a:gd name="connsiteX4" fmla="*/ 0 w 1496257"/>
              <a:gd name="connsiteY4" fmla="*/ 288032 h 288032"/>
              <a:gd name="connsiteX5" fmla="*/ 0 w 1496257"/>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257" h="288032">
                <a:moveTo>
                  <a:pt x="0" y="0"/>
                </a:moveTo>
                <a:lnTo>
                  <a:pt x="1496257" y="0"/>
                </a:lnTo>
                <a:lnTo>
                  <a:pt x="1335473" y="144016"/>
                </a:lnTo>
                <a:lnTo>
                  <a:pt x="1191457" y="288032"/>
                </a:lnTo>
                <a:lnTo>
                  <a:pt x="0" y="288032"/>
                </a:lnTo>
                <a:lnTo>
                  <a:pt x="0" y="0"/>
                </a:lnTo>
                <a:close/>
              </a:path>
            </a:pathLst>
          </a:custGeom>
          <a:solidFill>
            <a:srgbClr val="21D608">
              <a:alpha val="69804"/>
            </a:srgbClr>
          </a:solidFill>
          <a:ln w="12700" cap="flat" cmpd="sng" algn="ctr">
            <a:noFill/>
            <a:prstDash val="solid"/>
            <a:miter lim="800000"/>
          </a:ln>
          <a:effectLst/>
        </p:spPr>
        <p:txBody>
          <a:bodyPr anchor="ctr"/>
          <a:lstStyle/>
          <a:p>
            <a:pPr>
              <a:defRPr/>
            </a:pPr>
            <a:r>
              <a:rPr lang="zh-CN" altLang="zh-CN" sz="2400" b="1" kern="0" dirty="0">
                <a:solidFill>
                  <a:prstClr val="black"/>
                </a:solidFill>
                <a:latin typeface="Calibri"/>
                <a:ea typeface="宋体" panose="02010600030101010101" pitchFamily="2" charset="-122"/>
              </a:rPr>
              <a:t>设备能效</a:t>
            </a:r>
            <a:r>
              <a:rPr lang="zh-CN" altLang="en-US" sz="2400" b="1" kern="0" dirty="0">
                <a:solidFill>
                  <a:prstClr val="black"/>
                </a:solidFill>
                <a:latin typeface="Calibri"/>
                <a:ea typeface="宋体" panose="02010600030101010101" pitchFamily="2" charset="-122"/>
              </a:rPr>
              <a:t>标准</a:t>
            </a:r>
          </a:p>
        </p:txBody>
      </p:sp>
      <p:sp>
        <p:nvSpPr>
          <p:cNvPr id="15" name="矩形 14">
            <a:extLst>
              <a:ext uri="{FF2B5EF4-FFF2-40B4-BE49-F238E27FC236}">
                <a16:creationId xmlns:a16="http://schemas.microsoft.com/office/drawing/2014/main" id="{B61AF307-91E2-374C-CC38-42B36683F3C9}"/>
              </a:ext>
            </a:extLst>
          </p:cNvPr>
          <p:cNvSpPr/>
          <p:nvPr/>
        </p:nvSpPr>
        <p:spPr>
          <a:xfrm>
            <a:off x="2158240" y="2142860"/>
            <a:ext cx="8366842" cy="3731278"/>
          </a:xfrm>
          <a:prstGeom prst="rect">
            <a:avLst/>
          </a:prstGeom>
          <a:ln>
            <a:solidFill>
              <a:srgbClr val="7FA6C7"/>
            </a:solidFill>
          </a:ln>
        </p:spPr>
        <p:txBody>
          <a:bodyPr wrap="square">
            <a:spAutoFit/>
          </a:bodyPr>
          <a:lstStyle/>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《冷水机组能效限定值及能效等级》（</a:t>
            </a:r>
            <a:r>
              <a:rPr lang="en-US" altLang="zh-CN" sz="2000" kern="0" dirty="0">
                <a:solidFill>
                  <a:srgbClr val="7030A0"/>
                </a:solidFill>
                <a:latin typeface="+mn-ea"/>
              </a:rPr>
              <a:t>GB9577-2015</a:t>
            </a:r>
            <a:r>
              <a:rPr lang="zh-CN" altLang="zh-CN" sz="2000" kern="0" dirty="0">
                <a:solidFill>
                  <a:srgbClr val="7030A0"/>
                </a:solidFill>
                <a:latin typeface="+mn-ea"/>
              </a:rPr>
              <a:t>）</a:t>
            </a:r>
            <a:endParaRPr lang="zh-CN" altLang="zh-CN" sz="2000" kern="100" dirty="0">
              <a:solidFill>
                <a:srgbClr val="7030A0"/>
              </a:solidFill>
              <a:latin typeface="+mn-ea"/>
            </a:endParaRP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《容积式空气压缩机能效限定值及能效等级》（</a:t>
            </a:r>
            <a:r>
              <a:rPr lang="en-US" altLang="zh-CN" sz="2000" kern="0" dirty="0">
                <a:solidFill>
                  <a:srgbClr val="7030A0"/>
                </a:solidFill>
                <a:latin typeface="+mn-ea"/>
              </a:rPr>
              <a:t>GB19153-2019</a:t>
            </a:r>
            <a:r>
              <a:rPr lang="zh-CN" altLang="zh-CN" sz="2000" kern="0" dirty="0">
                <a:solidFill>
                  <a:srgbClr val="7030A0"/>
                </a:solidFill>
                <a:latin typeface="+mn-ea"/>
              </a:rPr>
              <a:t>）</a:t>
            </a: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《房间空气调节器能效限定值及能效等级》</a:t>
            </a:r>
            <a:r>
              <a:rPr lang="en-US" altLang="zh-CN" sz="2000" kern="0" dirty="0">
                <a:solidFill>
                  <a:srgbClr val="7030A0"/>
                </a:solidFill>
                <a:latin typeface="+mn-ea"/>
              </a:rPr>
              <a:t>(GB21455-2019)</a:t>
            </a:r>
            <a:endParaRPr lang="zh-CN" altLang="zh-CN" sz="2000" kern="0" dirty="0">
              <a:solidFill>
                <a:srgbClr val="7030A0"/>
              </a:solidFill>
              <a:latin typeface="+mn-ea"/>
            </a:endParaRP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《电动机能效限定值及能效等级》（</a:t>
            </a:r>
            <a:r>
              <a:rPr lang="en-US" altLang="zh-CN" sz="2000" kern="0" dirty="0">
                <a:solidFill>
                  <a:srgbClr val="7030A0"/>
                </a:solidFill>
                <a:latin typeface="+mn-ea"/>
              </a:rPr>
              <a:t>GB18613-2020</a:t>
            </a:r>
            <a:r>
              <a:rPr lang="zh-CN" altLang="zh-CN" sz="2000" kern="0" dirty="0">
                <a:solidFill>
                  <a:srgbClr val="7030A0"/>
                </a:solidFill>
                <a:latin typeface="+mn-ea"/>
              </a:rPr>
              <a:t>）</a:t>
            </a: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《通风机能效限定值及能效等级》（</a:t>
            </a:r>
            <a:r>
              <a:rPr lang="en-US" altLang="zh-CN" sz="2000" kern="0" dirty="0">
                <a:solidFill>
                  <a:srgbClr val="7030A0"/>
                </a:solidFill>
                <a:latin typeface="+mn-ea"/>
              </a:rPr>
              <a:t>GB19761-2020</a:t>
            </a:r>
            <a:r>
              <a:rPr lang="zh-CN" altLang="zh-CN" sz="2000" kern="0" dirty="0">
                <a:solidFill>
                  <a:srgbClr val="7030A0"/>
                </a:solidFill>
                <a:latin typeface="+mn-ea"/>
              </a:rPr>
              <a:t>）</a:t>
            </a: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《电力变压器能效限定值及能效等级》（</a:t>
            </a:r>
            <a:r>
              <a:rPr lang="en-US" altLang="zh-CN" sz="2000" kern="0" dirty="0">
                <a:solidFill>
                  <a:srgbClr val="7030A0"/>
                </a:solidFill>
                <a:latin typeface="+mn-ea"/>
              </a:rPr>
              <a:t>GB20052-2020</a:t>
            </a:r>
            <a:r>
              <a:rPr lang="zh-CN" altLang="zh-CN" sz="2000" kern="0" dirty="0">
                <a:solidFill>
                  <a:srgbClr val="7030A0"/>
                </a:solidFill>
                <a:latin typeface="+mn-ea"/>
              </a:rPr>
              <a:t>）</a:t>
            </a:r>
          </a:p>
          <a:p>
            <a:pPr indent="304800" algn="just" eaLnBrk="0" fontAlgn="base" hangingPunct="0">
              <a:lnSpc>
                <a:spcPct val="150000"/>
              </a:lnSpc>
              <a:spcBef>
                <a:spcPct val="0"/>
              </a:spcBef>
              <a:spcAft>
                <a:spcPct val="0"/>
              </a:spcAft>
              <a:defRPr/>
            </a:pPr>
            <a:r>
              <a:rPr lang="zh-CN" altLang="zh-CN" sz="2000" kern="0" dirty="0">
                <a:solidFill>
                  <a:srgbClr val="7030A0"/>
                </a:solidFill>
                <a:latin typeface="+mn-ea"/>
              </a:rPr>
              <a:t>《工业锅炉能效限定值及能效等级》（</a:t>
            </a:r>
            <a:r>
              <a:rPr lang="en-US" altLang="zh-CN" sz="2000" kern="0" dirty="0">
                <a:solidFill>
                  <a:srgbClr val="7030A0"/>
                </a:solidFill>
                <a:latin typeface="+mn-ea"/>
              </a:rPr>
              <a:t>GB24500-2020</a:t>
            </a:r>
            <a:r>
              <a:rPr lang="zh-CN" altLang="zh-CN" sz="2000" kern="0" dirty="0">
                <a:solidFill>
                  <a:srgbClr val="7030A0"/>
                </a:solidFill>
                <a:latin typeface="+mn-ea"/>
              </a:rPr>
              <a:t>）</a:t>
            </a:r>
            <a:endParaRPr lang="en-US" altLang="zh-CN" sz="2000" kern="0" dirty="0">
              <a:solidFill>
                <a:srgbClr val="7030A0"/>
              </a:solidFill>
              <a:latin typeface="+mn-ea"/>
            </a:endParaRPr>
          </a:p>
          <a:p>
            <a:pPr indent="304800" algn="just" eaLnBrk="0" fontAlgn="base" hangingPunct="0">
              <a:lnSpc>
                <a:spcPct val="150000"/>
              </a:lnSpc>
              <a:spcBef>
                <a:spcPct val="0"/>
              </a:spcBef>
              <a:spcAft>
                <a:spcPct val="0"/>
              </a:spcAft>
              <a:defRPr/>
            </a:pPr>
            <a:r>
              <a:rPr lang="en-US" altLang="zh-CN" sz="2000" kern="0" dirty="0">
                <a:solidFill>
                  <a:srgbClr val="7030A0"/>
                </a:solidFill>
                <a:latin typeface="+mn-ea"/>
              </a:rPr>
              <a:t>  ……</a:t>
            </a:r>
            <a:endParaRPr lang="zh-CN" altLang="en-US" sz="2000" kern="0" dirty="0">
              <a:solidFill>
                <a:srgbClr val="7030A0"/>
              </a:solidFill>
              <a:latin typeface="+mn-ea"/>
            </a:endParaRPr>
          </a:p>
        </p:txBody>
      </p:sp>
      <p:grpSp>
        <p:nvGrpSpPr>
          <p:cNvPr id="2" name="组合 1">
            <a:extLst>
              <a:ext uri="{FF2B5EF4-FFF2-40B4-BE49-F238E27FC236}">
                <a16:creationId xmlns:a16="http://schemas.microsoft.com/office/drawing/2014/main" id="{8FD5A71E-6FD9-D29B-394B-02605ADB788F}"/>
              </a:ext>
            </a:extLst>
          </p:cNvPr>
          <p:cNvGrpSpPr/>
          <p:nvPr/>
        </p:nvGrpSpPr>
        <p:grpSpPr>
          <a:xfrm>
            <a:off x="1057007" y="165906"/>
            <a:ext cx="9142357" cy="618613"/>
            <a:chOff x="8691501" y="5924982"/>
            <a:chExt cx="19293042" cy="1237225"/>
          </a:xfrm>
        </p:grpSpPr>
        <p:grpSp>
          <p:nvGrpSpPr>
            <p:cNvPr id="3" name="Group 2">
              <a:extLst>
                <a:ext uri="{FF2B5EF4-FFF2-40B4-BE49-F238E27FC236}">
                  <a16:creationId xmlns:a16="http://schemas.microsoft.com/office/drawing/2014/main" id="{6E96EE25-8853-3261-2205-85F815EA18EF}"/>
                </a:ext>
              </a:extLst>
            </p:cNvPr>
            <p:cNvGrpSpPr/>
            <p:nvPr/>
          </p:nvGrpSpPr>
          <p:grpSpPr>
            <a:xfrm>
              <a:off x="10437987" y="5924982"/>
              <a:ext cx="17546556" cy="1237225"/>
              <a:chOff x="7697537" y="6920323"/>
              <a:chExt cx="17546556" cy="1237225"/>
            </a:xfrm>
          </p:grpSpPr>
          <p:sp>
            <p:nvSpPr>
              <p:cNvPr id="7" name="TextBox 102">
                <a:extLst>
                  <a:ext uri="{FF2B5EF4-FFF2-40B4-BE49-F238E27FC236}">
                    <a16:creationId xmlns:a16="http://schemas.microsoft.com/office/drawing/2014/main" id="{BC6D7356-F738-AA12-0850-48B5AB404D7F}"/>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8" name="Round Same Side Corner Rectangle 113">
                <a:extLst>
                  <a:ext uri="{FF2B5EF4-FFF2-40B4-BE49-F238E27FC236}">
                    <a16:creationId xmlns:a16="http://schemas.microsoft.com/office/drawing/2014/main" id="{A0417E6F-851E-7CDF-C142-92231DB59641}"/>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 name="组合 3">
              <a:extLst>
                <a:ext uri="{FF2B5EF4-FFF2-40B4-BE49-F238E27FC236}">
                  <a16:creationId xmlns:a16="http://schemas.microsoft.com/office/drawing/2014/main" id="{A17B33FB-43D5-E52C-5F5A-7A3D76678F48}"/>
                </a:ext>
              </a:extLst>
            </p:cNvPr>
            <p:cNvGrpSpPr/>
            <p:nvPr/>
          </p:nvGrpSpPr>
          <p:grpSpPr>
            <a:xfrm>
              <a:off x="8691501" y="5977518"/>
              <a:ext cx="1197027" cy="1115167"/>
              <a:chOff x="8668208" y="4089550"/>
              <a:chExt cx="1197027" cy="1115167"/>
            </a:xfrm>
          </p:grpSpPr>
          <p:sp>
            <p:nvSpPr>
              <p:cNvPr id="5" name="矩形 4">
                <a:extLst>
                  <a:ext uri="{FF2B5EF4-FFF2-40B4-BE49-F238E27FC236}">
                    <a16:creationId xmlns:a16="http://schemas.microsoft.com/office/drawing/2014/main" id="{4557E494-A8F9-45AA-690F-AA8C54B1C94B}"/>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6" name="文本框 5">
                <a:extLst>
                  <a:ext uri="{FF2B5EF4-FFF2-40B4-BE49-F238E27FC236}">
                    <a16:creationId xmlns:a16="http://schemas.microsoft.com/office/drawing/2014/main" id="{5974451E-94E2-8EB6-DB9A-2D75874EBB65}"/>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Tree>
    <p:custDataLst>
      <p:tags r:id="rId1"/>
    </p:custDataLst>
    <p:extLst>
      <p:ext uri="{BB962C8B-B14F-4D97-AF65-F5344CB8AC3E}">
        <p14:creationId xmlns:p14="http://schemas.microsoft.com/office/powerpoint/2010/main" val="324274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4">
            <a:extLst>
              <a:ext uri="{FF2B5EF4-FFF2-40B4-BE49-F238E27FC236}">
                <a16:creationId xmlns:a16="http://schemas.microsoft.com/office/drawing/2014/main" id="{46497FC9-6C04-7D12-68FC-6ACAF089B791}"/>
              </a:ext>
            </a:extLst>
          </p:cNvPr>
          <p:cNvSpPr/>
          <p:nvPr/>
        </p:nvSpPr>
        <p:spPr>
          <a:xfrm>
            <a:off x="1361435" y="1355015"/>
            <a:ext cx="2459197" cy="576263"/>
          </a:xfrm>
          <a:custGeom>
            <a:avLst/>
            <a:gdLst>
              <a:gd name="connsiteX0" fmla="*/ 0 w 1335473"/>
              <a:gd name="connsiteY0" fmla="*/ 0 h 288032"/>
              <a:gd name="connsiteX1" fmla="*/ 1191457 w 1335473"/>
              <a:gd name="connsiteY1" fmla="*/ 0 h 288032"/>
              <a:gd name="connsiteX2" fmla="*/ 1335473 w 1335473"/>
              <a:gd name="connsiteY2" fmla="*/ 144016 h 288032"/>
              <a:gd name="connsiteX3" fmla="*/ 1191457 w 1335473"/>
              <a:gd name="connsiteY3" fmla="*/ 288032 h 288032"/>
              <a:gd name="connsiteX4" fmla="*/ 0 w 1335473"/>
              <a:gd name="connsiteY4" fmla="*/ 288032 h 288032"/>
              <a:gd name="connsiteX5" fmla="*/ 0 w 1335473"/>
              <a:gd name="connsiteY5" fmla="*/ 0 h 288032"/>
              <a:gd name="connsiteX0" fmla="*/ 0 w 1496257"/>
              <a:gd name="connsiteY0" fmla="*/ 0 h 288032"/>
              <a:gd name="connsiteX1" fmla="*/ 1496257 w 1496257"/>
              <a:gd name="connsiteY1" fmla="*/ 0 h 288032"/>
              <a:gd name="connsiteX2" fmla="*/ 1335473 w 1496257"/>
              <a:gd name="connsiteY2" fmla="*/ 144016 h 288032"/>
              <a:gd name="connsiteX3" fmla="*/ 1191457 w 1496257"/>
              <a:gd name="connsiteY3" fmla="*/ 288032 h 288032"/>
              <a:gd name="connsiteX4" fmla="*/ 0 w 1496257"/>
              <a:gd name="connsiteY4" fmla="*/ 288032 h 288032"/>
              <a:gd name="connsiteX5" fmla="*/ 0 w 1496257"/>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257" h="288032">
                <a:moveTo>
                  <a:pt x="0" y="0"/>
                </a:moveTo>
                <a:lnTo>
                  <a:pt x="1496257" y="0"/>
                </a:lnTo>
                <a:lnTo>
                  <a:pt x="1335473" y="144016"/>
                </a:lnTo>
                <a:lnTo>
                  <a:pt x="1191457" y="288032"/>
                </a:lnTo>
                <a:lnTo>
                  <a:pt x="0" y="288032"/>
                </a:lnTo>
                <a:lnTo>
                  <a:pt x="0" y="0"/>
                </a:lnTo>
                <a:close/>
              </a:path>
            </a:pathLst>
          </a:custGeom>
          <a:solidFill>
            <a:srgbClr val="21D60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CN" altLang="en-US" sz="2400" b="1" dirty="0">
                <a:solidFill>
                  <a:prstClr val="black"/>
                </a:solidFill>
                <a:latin typeface="华文中宋" pitchFamily="2" charset="-122"/>
                <a:ea typeface="华文中宋" pitchFamily="2" charset="-122"/>
              </a:rPr>
              <a:t>经济运行规范</a:t>
            </a:r>
          </a:p>
        </p:txBody>
      </p:sp>
      <p:sp>
        <p:nvSpPr>
          <p:cNvPr id="3" name="矩形 2">
            <a:extLst>
              <a:ext uri="{FF2B5EF4-FFF2-40B4-BE49-F238E27FC236}">
                <a16:creationId xmlns:a16="http://schemas.microsoft.com/office/drawing/2014/main" id="{3EE71CE0-45E4-298F-8109-3EA0E7E9E370}"/>
              </a:ext>
            </a:extLst>
          </p:cNvPr>
          <p:cNvSpPr/>
          <p:nvPr/>
        </p:nvSpPr>
        <p:spPr>
          <a:xfrm>
            <a:off x="1361435" y="2477649"/>
            <a:ext cx="10126754" cy="3731278"/>
          </a:xfrm>
          <a:prstGeom prst="rect">
            <a:avLst/>
          </a:prstGeom>
          <a:ln>
            <a:solidFill>
              <a:srgbClr val="24673E">
                <a:lumMod val="60000"/>
                <a:lumOff val="40000"/>
              </a:srgbClr>
            </a:solidFill>
          </a:ln>
        </p:spPr>
        <p:txBody>
          <a:bodyPr wrap="square">
            <a:spAutoFit/>
          </a:bodyPr>
          <a:lstStyle/>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《三相异步电动机经济运行》（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GB/T12497-2006</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endParaRPr lang="en-US" altLang="zh-CN" sz="2000" kern="0" dirty="0">
              <a:solidFill>
                <a:schemeClr val="accent5">
                  <a:lumMod val="75000"/>
                </a:schemeClr>
              </a:solidFill>
              <a:latin typeface="微软雅黑" panose="020B0503020204020204" pitchFamily="34" charset="-122"/>
              <a:ea typeface="微软雅黑" panose="020B0503020204020204" pitchFamily="34" charset="-122"/>
            </a:endParaRP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《交流电气传动风机</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泵类、空气压缩机</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系统经济运行通则》（</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GB/T13466-2006</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《工业锅炉经济运行》（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GB/T17954-2007</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《空气调节系统经济运行》（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GB/T17981-2007</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《电力变压器经济运行》（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GB/T13462-2008</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《容积式空气压缩机系统经济运行》（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GB/T27883-2011</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  </a:t>
            </a:r>
          </a:p>
          <a:p>
            <a:pPr indent="304800" algn="just">
              <a:lnSpc>
                <a:spcPct val="150000"/>
              </a:lnSpc>
            </a:pP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《离心泵、混流泵与轴流泵系统经济运行》（</a:t>
            </a: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GB/T13469-2021</a:t>
            </a:r>
            <a:r>
              <a:rPr lang="zh-CN" altLang="zh-CN" sz="2000" kern="0" dirty="0">
                <a:solidFill>
                  <a:schemeClr val="accent5">
                    <a:lumMod val="75000"/>
                  </a:schemeClr>
                </a:solidFill>
                <a:latin typeface="微软雅黑" panose="020B0503020204020204" pitchFamily="34" charset="-122"/>
                <a:ea typeface="微软雅黑" panose="020B0503020204020204" pitchFamily="34" charset="-122"/>
              </a:rPr>
              <a:t>）</a:t>
            </a:r>
            <a:endParaRPr lang="en-US" altLang="zh-CN" sz="2000" kern="0" dirty="0">
              <a:solidFill>
                <a:schemeClr val="accent5">
                  <a:lumMod val="75000"/>
                </a:schemeClr>
              </a:solidFill>
              <a:latin typeface="微软雅黑" panose="020B0503020204020204" pitchFamily="34" charset="-122"/>
              <a:ea typeface="微软雅黑" panose="020B0503020204020204" pitchFamily="34" charset="-122"/>
            </a:endParaRPr>
          </a:p>
          <a:p>
            <a:pPr indent="304800" algn="just">
              <a:lnSpc>
                <a:spcPct val="150000"/>
              </a:lnSpc>
            </a:pPr>
            <a:r>
              <a:rPr lang="en-US" altLang="zh-CN" sz="2000" kern="0" dirty="0">
                <a:solidFill>
                  <a:schemeClr val="accent5">
                    <a:lumMod val="75000"/>
                  </a:schemeClr>
                </a:solidFill>
                <a:latin typeface="微软雅黑" panose="020B0503020204020204" pitchFamily="34" charset="-122"/>
                <a:ea typeface="微软雅黑" panose="020B0503020204020204" pitchFamily="34" charset="-122"/>
              </a:rPr>
              <a:t>  ……</a:t>
            </a:r>
          </a:p>
        </p:txBody>
      </p:sp>
      <p:grpSp>
        <p:nvGrpSpPr>
          <p:cNvPr id="11" name="组合 10">
            <a:extLst>
              <a:ext uri="{FF2B5EF4-FFF2-40B4-BE49-F238E27FC236}">
                <a16:creationId xmlns:a16="http://schemas.microsoft.com/office/drawing/2014/main" id="{B7B24C5E-345A-336A-82DD-E41309DA9493}"/>
              </a:ext>
            </a:extLst>
          </p:cNvPr>
          <p:cNvGrpSpPr/>
          <p:nvPr/>
        </p:nvGrpSpPr>
        <p:grpSpPr>
          <a:xfrm>
            <a:off x="1057007" y="165906"/>
            <a:ext cx="9142357" cy="618613"/>
            <a:chOff x="8691501" y="5924982"/>
            <a:chExt cx="19293042" cy="1237225"/>
          </a:xfrm>
        </p:grpSpPr>
        <p:grpSp>
          <p:nvGrpSpPr>
            <p:cNvPr id="12" name="Group 2">
              <a:extLst>
                <a:ext uri="{FF2B5EF4-FFF2-40B4-BE49-F238E27FC236}">
                  <a16:creationId xmlns:a16="http://schemas.microsoft.com/office/drawing/2014/main" id="{A3007AFA-2252-EC56-3D90-C7A78E22684E}"/>
                </a:ext>
              </a:extLst>
            </p:cNvPr>
            <p:cNvGrpSpPr/>
            <p:nvPr/>
          </p:nvGrpSpPr>
          <p:grpSpPr>
            <a:xfrm>
              <a:off x="10437987" y="5924982"/>
              <a:ext cx="17546556" cy="1237225"/>
              <a:chOff x="7697537" y="6920323"/>
              <a:chExt cx="17546556" cy="1237225"/>
            </a:xfrm>
          </p:grpSpPr>
          <p:sp>
            <p:nvSpPr>
              <p:cNvPr id="16" name="TextBox 102">
                <a:extLst>
                  <a:ext uri="{FF2B5EF4-FFF2-40B4-BE49-F238E27FC236}">
                    <a16:creationId xmlns:a16="http://schemas.microsoft.com/office/drawing/2014/main" id="{5BBDFD9F-8022-AA22-8229-05C3C84A890C}"/>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17" name="Round Same Side Corner Rectangle 113">
                <a:extLst>
                  <a:ext uri="{FF2B5EF4-FFF2-40B4-BE49-F238E27FC236}">
                    <a16:creationId xmlns:a16="http://schemas.microsoft.com/office/drawing/2014/main" id="{C0EAEA78-4071-5590-8A89-DADE95598D18}"/>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3" name="组合 12">
              <a:extLst>
                <a:ext uri="{FF2B5EF4-FFF2-40B4-BE49-F238E27FC236}">
                  <a16:creationId xmlns:a16="http://schemas.microsoft.com/office/drawing/2014/main" id="{D78C14F1-4112-484E-A6EE-D4F651A3680C}"/>
                </a:ext>
              </a:extLst>
            </p:cNvPr>
            <p:cNvGrpSpPr/>
            <p:nvPr/>
          </p:nvGrpSpPr>
          <p:grpSpPr>
            <a:xfrm>
              <a:off x="8691501" y="5977518"/>
              <a:ext cx="1197027" cy="1115167"/>
              <a:chOff x="8668208" y="4089550"/>
              <a:chExt cx="1197027" cy="1115167"/>
            </a:xfrm>
          </p:grpSpPr>
          <p:sp>
            <p:nvSpPr>
              <p:cNvPr id="14" name="矩形 13">
                <a:extLst>
                  <a:ext uri="{FF2B5EF4-FFF2-40B4-BE49-F238E27FC236}">
                    <a16:creationId xmlns:a16="http://schemas.microsoft.com/office/drawing/2014/main" id="{A5876229-C534-60E9-6128-171D12C2825E}"/>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15" name="文本框 14">
                <a:extLst>
                  <a:ext uri="{FF2B5EF4-FFF2-40B4-BE49-F238E27FC236}">
                    <a16:creationId xmlns:a16="http://schemas.microsoft.com/office/drawing/2014/main" id="{A1CFF20E-5C13-74CD-4A14-B44FBF9AB5D8}"/>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Tree>
    <p:custDataLst>
      <p:tags r:id="rId1"/>
    </p:custDataLst>
    <p:extLst>
      <p:ext uri="{BB962C8B-B14F-4D97-AF65-F5344CB8AC3E}">
        <p14:creationId xmlns:p14="http://schemas.microsoft.com/office/powerpoint/2010/main" val="297410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042498908"/>
              </p:ext>
            </p:extLst>
          </p:nvPr>
        </p:nvGraphicFramePr>
        <p:xfrm>
          <a:off x="701772" y="1118107"/>
          <a:ext cx="10990356" cy="4868842"/>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7333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mn-ea"/>
                          <a:ea typeface="+mn-ea"/>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一级</a:t>
                      </a:r>
                      <a:endParaRPr lang="zh-CN" sz="2000" kern="100" dirty="0">
                        <a:latin typeface="+mn-ea"/>
                        <a:ea typeface="+mn-ea"/>
                        <a:cs typeface="Times New Roman"/>
                      </a:endParaRPr>
                    </a:p>
                    <a:p>
                      <a:pPr algn="ctr">
                        <a:spcAft>
                          <a:spcPts val="0"/>
                        </a:spcAft>
                      </a:pP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mn-ea"/>
                          <a:ea typeface="+mn-ea"/>
                          <a:cs typeface="仿宋_GB2312"/>
                        </a:rPr>
                        <a:t>二</a:t>
                      </a:r>
                      <a:r>
                        <a:rPr lang="zh-CN" sz="2000" b="1" kern="100" spc="10" dirty="0">
                          <a:latin typeface="+mn-ea"/>
                          <a:ea typeface="+mn-ea"/>
                          <a:cs typeface="仿宋_GB2312"/>
                        </a:rPr>
                        <a:t>级</a:t>
                      </a:r>
                      <a:r>
                        <a:rPr lang="zh-CN" sz="2000" b="1" kern="100" dirty="0">
                          <a:latin typeface="+mn-ea"/>
                          <a:ea typeface="+mn-ea"/>
                          <a:cs typeface="仿宋_GB2312"/>
                        </a:rPr>
                        <a:t>指标</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mn-ea"/>
                          <a:ea typeface="+mn-ea"/>
                          <a:cs typeface="仿宋_GB2312"/>
                        </a:rPr>
                        <a:t>具体评价</a:t>
                      </a:r>
                      <a:r>
                        <a:rPr lang="zh-CN" sz="2000" b="1" kern="100" dirty="0">
                          <a:latin typeface="+mn-ea"/>
                          <a:ea typeface="+mn-ea"/>
                          <a:cs typeface="仿宋_GB2312"/>
                        </a:rPr>
                        <a:t>要求</a:t>
                      </a:r>
                      <a:endParaRPr lang="zh-CN" sz="20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要求类型</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分值</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mn-ea"/>
                          <a:ea typeface="+mn-ea"/>
                          <a:cs typeface="仿宋_GB2312" panose="02010609030101010101" pitchFamily="49" charset="-122"/>
                        </a:rPr>
                        <a:t>权重</a:t>
                      </a:r>
                      <a:endParaRPr lang="zh-CN" sz="20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68182176"/>
                  </a:ext>
                </a:extLst>
              </a:tr>
              <a:tr h="659030">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基础设施</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algn="ctr" defTabSz="914400" rtl="0" eaLnBrk="1" latinLnBrk="0" hangingPunct="1"/>
                      <a:r>
                        <a:rPr lang="zh-CN" altLang="zh-CN" sz="2000" kern="100" dirty="0">
                          <a:solidFill>
                            <a:schemeClr val="tx1"/>
                          </a:solidFill>
                          <a:effectLst/>
                          <a:latin typeface="Calibri" panose="020F0502020204030204" pitchFamily="34" charset="0"/>
                          <a:ea typeface="宋体" panose="02010600030101010101" pitchFamily="2" charset="-122"/>
                          <a:cs typeface="+mn-cs"/>
                        </a:rPr>
                        <a:t>设备</a:t>
                      </a:r>
                    </a:p>
                    <a:p>
                      <a:pPr marL="0" algn="ctr" defTabSz="914400" rtl="0" eaLnBrk="1" latinLnBrk="0" hangingPunct="1"/>
                      <a:r>
                        <a:rPr lang="zh-CN" altLang="zh-CN" sz="2000" kern="100" dirty="0">
                          <a:solidFill>
                            <a:schemeClr val="tx1"/>
                          </a:solidFill>
                          <a:effectLst/>
                          <a:latin typeface="Calibri" panose="020F0502020204030204" pitchFamily="34" charset="0"/>
                          <a:ea typeface="宋体" panose="02010600030101010101" pitchFamily="2" charset="-122"/>
                          <a:cs typeface="+mn-cs"/>
                        </a:rPr>
                        <a:t>设施</a:t>
                      </a:r>
                      <a:endParaRPr lang="zh-CN" altLang="en-US" sz="2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Calibri" panose="020F0502020204030204" pitchFamily="34" charset="0"/>
                          <a:ea typeface="宋体" panose="02010600030101010101" pitchFamily="2" charset="-122"/>
                          <a:cs typeface="仿宋_GB2312" panose="02010609030101010101" pitchFamily="49" charset="-122"/>
                        </a:rPr>
                        <a:t>工厂应依据</a:t>
                      </a:r>
                      <a:r>
                        <a:rPr lang="en-US" sz="2000" kern="0" dirty="0">
                          <a:effectLst/>
                          <a:latin typeface="Calibri" panose="020F0502020204030204" pitchFamily="34" charset="0"/>
                          <a:ea typeface="宋体" panose="02010600030101010101" pitchFamily="2" charset="-122"/>
                          <a:cs typeface="仿宋_GB2312" panose="02010609030101010101" pitchFamily="49" charset="-122"/>
                        </a:rPr>
                        <a:t>GB 17167</a:t>
                      </a:r>
                      <a:r>
                        <a:rPr lang="zh-CN" sz="2000" kern="0" dirty="0">
                          <a:effectLst/>
                          <a:latin typeface="Calibri" panose="020F0502020204030204" pitchFamily="34" charset="0"/>
                          <a:ea typeface="宋体" panose="02010600030101010101" pitchFamily="2" charset="-122"/>
                          <a:cs typeface="仿宋_GB2312" panose="02010609030101010101" pitchFamily="49" charset="-122"/>
                        </a:rPr>
                        <a:t>、</a:t>
                      </a:r>
                      <a:r>
                        <a:rPr lang="en-US" sz="2000" kern="0" dirty="0">
                          <a:effectLst/>
                          <a:latin typeface="Calibri" panose="020F0502020204030204" pitchFamily="34" charset="0"/>
                          <a:ea typeface="宋体" panose="02010600030101010101" pitchFamily="2" charset="-122"/>
                          <a:cs typeface="仿宋_GB2312" panose="02010609030101010101" pitchFamily="49" charset="-122"/>
                        </a:rPr>
                        <a:t>GB 24789</a:t>
                      </a:r>
                      <a:r>
                        <a:rPr lang="zh-CN" sz="2000" kern="0" dirty="0">
                          <a:effectLst/>
                          <a:latin typeface="Calibri" panose="020F0502020204030204" pitchFamily="34" charset="0"/>
                          <a:ea typeface="宋体" panose="02010600030101010101" pitchFamily="2" charset="-122"/>
                          <a:cs typeface="仿宋_GB2312" panose="02010609030101010101" pitchFamily="49" charset="-122"/>
                        </a:rPr>
                        <a:t>等要求配备、使用和管理能源、水以及其他资源的计量器具和装置。</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必选</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200" baseline="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3801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a:effectLst/>
                          <a:latin typeface="Calibri" panose="020F0502020204030204" pitchFamily="34" charset="0"/>
                          <a:ea typeface="宋体" panose="02010600030101010101" pitchFamily="2" charset="-122"/>
                          <a:cs typeface="仿宋_GB2312" panose="02010609030101010101" pitchFamily="49" charset="-122"/>
                        </a:rPr>
                        <a:t>能源及资源使用的类型不同时，应进行分类计量。工厂若具有以下设备，需满足分类计量的要求：（</a:t>
                      </a:r>
                      <a:r>
                        <a:rPr lang="en-US" sz="2000" kern="0">
                          <a:effectLst/>
                          <a:latin typeface="Calibri" panose="020F0502020204030204" pitchFamily="34" charset="0"/>
                          <a:ea typeface="宋体" panose="02010600030101010101" pitchFamily="2" charset="-122"/>
                          <a:cs typeface="仿宋_GB2312" panose="02010609030101010101" pitchFamily="49" charset="-122"/>
                        </a:rPr>
                        <a:t>1</a:t>
                      </a:r>
                      <a:r>
                        <a:rPr lang="zh-CN" sz="2000" kern="0">
                          <a:effectLst/>
                          <a:latin typeface="Calibri" panose="020F0502020204030204" pitchFamily="34" charset="0"/>
                          <a:ea typeface="宋体" panose="02010600030101010101" pitchFamily="2" charset="-122"/>
                          <a:cs typeface="仿宋_GB2312" panose="02010609030101010101" pitchFamily="49" charset="-122"/>
                        </a:rPr>
                        <a:t>）照明系统；（</a:t>
                      </a:r>
                      <a:r>
                        <a:rPr lang="en-US" sz="2000" kern="0">
                          <a:effectLst/>
                          <a:latin typeface="Calibri" panose="020F0502020204030204" pitchFamily="34" charset="0"/>
                          <a:ea typeface="宋体" panose="02010600030101010101" pitchFamily="2" charset="-122"/>
                          <a:cs typeface="仿宋_GB2312" panose="02010609030101010101" pitchFamily="49" charset="-122"/>
                        </a:rPr>
                        <a:t>2</a:t>
                      </a:r>
                      <a:r>
                        <a:rPr lang="zh-CN" sz="2000" kern="0">
                          <a:effectLst/>
                          <a:latin typeface="Calibri" panose="020F0502020204030204" pitchFamily="34" charset="0"/>
                          <a:ea typeface="宋体" panose="02010600030101010101" pitchFamily="2" charset="-122"/>
                          <a:cs typeface="仿宋_GB2312" panose="02010609030101010101" pitchFamily="49" charset="-122"/>
                        </a:rPr>
                        <a:t>）冷水机组、相关用能设备的能耗计量和控制；（</a:t>
                      </a:r>
                      <a:r>
                        <a:rPr lang="en-US" sz="2000" kern="0">
                          <a:effectLst/>
                          <a:latin typeface="Calibri" panose="020F0502020204030204" pitchFamily="34" charset="0"/>
                          <a:ea typeface="宋体" panose="02010600030101010101" pitchFamily="2" charset="-122"/>
                          <a:cs typeface="仿宋_GB2312" panose="02010609030101010101" pitchFamily="49" charset="-122"/>
                        </a:rPr>
                        <a:t>3</a:t>
                      </a:r>
                      <a:r>
                        <a:rPr lang="zh-CN" sz="2000" kern="0">
                          <a:effectLst/>
                          <a:latin typeface="Calibri" panose="020F0502020204030204" pitchFamily="34" charset="0"/>
                          <a:ea typeface="宋体" panose="02010600030101010101" pitchFamily="2" charset="-122"/>
                          <a:cs typeface="仿宋_GB2312" panose="02010609030101010101" pitchFamily="49" charset="-122"/>
                        </a:rPr>
                        <a:t>）室内用水、室外用水；（</a:t>
                      </a:r>
                      <a:r>
                        <a:rPr lang="en-US" sz="2000" kern="0">
                          <a:effectLst/>
                          <a:latin typeface="Calibri" panose="020F0502020204030204" pitchFamily="34" charset="0"/>
                          <a:ea typeface="宋体" panose="02010600030101010101" pitchFamily="2" charset="-122"/>
                          <a:cs typeface="仿宋_GB2312" panose="02010609030101010101" pitchFamily="49" charset="-122"/>
                        </a:rPr>
                        <a:t>4</a:t>
                      </a:r>
                      <a:r>
                        <a:rPr lang="zh-CN" sz="2000" kern="0">
                          <a:effectLst/>
                          <a:latin typeface="Calibri" panose="020F0502020204030204" pitchFamily="34" charset="0"/>
                          <a:ea typeface="宋体" panose="02010600030101010101" pitchFamily="2" charset="-122"/>
                          <a:cs typeface="仿宋_GB2312" panose="02010609030101010101" pitchFamily="49" charset="-122"/>
                        </a:rPr>
                        <a:t>）空气处理设备的流量和压力计量；（</a:t>
                      </a:r>
                      <a:r>
                        <a:rPr lang="en-US" sz="2000" kern="0">
                          <a:effectLst/>
                          <a:latin typeface="Calibri" panose="020F0502020204030204" pitchFamily="34" charset="0"/>
                          <a:ea typeface="宋体" panose="02010600030101010101" pitchFamily="2" charset="-122"/>
                          <a:cs typeface="仿宋_GB2312" panose="02010609030101010101" pitchFamily="49" charset="-122"/>
                        </a:rPr>
                        <a:t>5</a:t>
                      </a:r>
                      <a:r>
                        <a:rPr lang="zh-CN" sz="2000" kern="0">
                          <a:effectLst/>
                          <a:latin typeface="Calibri" panose="020F0502020204030204" pitchFamily="34" charset="0"/>
                          <a:ea typeface="宋体" panose="02010600030101010101" pitchFamily="2" charset="-122"/>
                          <a:cs typeface="仿宋_GB2312" panose="02010609030101010101" pitchFamily="49" charset="-122"/>
                        </a:rPr>
                        <a:t>）锅炉；（</a:t>
                      </a:r>
                      <a:r>
                        <a:rPr lang="en-US" sz="2000" kern="0">
                          <a:effectLst/>
                          <a:latin typeface="Calibri" panose="020F0502020204030204" pitchFamily="34" charset="0"/>
                          <a:ea typeface="宋体" panose="02010600030101010101" pitchFamily="2" charset="-122"/>
                          <a:cs typeface="仿宋_GB2312" panose="02010609030101010101" pitchFamily="49" charset="-122"/>
                        </a:rPr>
                        <a:t>6</a:t>
                      </a:r>
                      <a:r>
                        <a:rPr lang="zh-CN" sz="2000" kern="0">
                          <a:effectLst/>
                          <a:latin typeface="Calibri" panose="020F0502020204030204" pitchFamily="34" charset="0"/>
                          <a:ea typeface="宋体" panose="02010600030101010101" pitchFamily="2" charset="-122"/>
                          <a:cs typeface="仿宋_GB2312" panose="02010609030101010101" pitchFamily="49" charset="-122"/>
                        </a:rPr>
                        <a:t>）冷却塔。</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86469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0">
                          <a:effectLst/>
                          <a:latin typeface="Calibri" panose="020F0502020204030204" pitchFamily="34" charset="0"/>
                          <a:ea typeface="宋体" panose="02010600030101010101" pitchFamily="2" charset="-122"/>
                          <a:cs typeface="仿宋_GB2312" panose="02010609030101010101" pitchFamily="49" charset="-122"/>
                        </a:rPr>
                        <a:t>必要时，工厂应投入适宜的污染物处理设备，以确保其污染物排放达到相关法律法规及标准要求。污染物处理设备的处理能力应与工厂生产排放相适应，设备应满足通用设备的节能方面的要求。</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733306">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工厂使用的通用用能设备采用了节能型产品或效率高、能耗低、水耗低、物耗低的产品。</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2000" kern="100" dirty="0">
                          <a:effectLst/>
                          <a:latin typeface="Calibri" panose="020F0502020204030204" pitchFamily="34" charset="0"/>
                          <a:ea typeface="宋体" panose="02010600030101010101" pitchFamily="2" charset="-122"/>
                          <a:cs typeface="仿宋_GB2312" panose="02010609030101010101" pitchFamily="49" charset="-122"/>
                        </a:rPr>
                        <a:t>可选</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dirty="0"/>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bl>
          </a:graphicData>
        </a:graphic>
      </p:graphicFrame>
    </p:spTree>
    <p:custDataLst>
      <p:tags r:id="rId1"/>
    </p:custDataLst>
    <p:extLst>
      <p:ext uri="{BB962C8B-B14F-4D97-AF65-F5344CB8AC3E}">
        <p14:creationId xmlns:p14="http://schemas.microsoft.com/office/powerpoint/2010/main" val="245740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7" name="矩形 6">
            <a:extLst>
              <a:ext uri="{FF2B5EF4-FFF2-40B4-BE49-F238E27FC236}">
                <a16:creationId xmlns:a16="http://schemas.microsoft.com/office/drawing/2014/main" id="{D0B7B392-B6B1-E32A-B6F0-9A0913EF94C4}"/>
              </a:ext>
            </a:extLst>
          </p:cNvPr>
          <p:cNvSpPr/>
          <p:nvPr/>
        </p:nvSpPr>
        <p:spPr>
          <a:xfrm>
            <a:off x="112037" y="1267669"/>
            <a:ext cx="8315097" cy="461665"/>
          </a:xfrm>
          <a:prstGeom prst="rect">
            <a:avLst/>
          </a:prstGeom>
        </p:spPr>
        <p:txBody>
          <a:bodyPr wrap="none">
            <a:spAutoFit/>
          </a:bodyPr>
          <a:lstStyle/>
          <a:p>
            <a:r>
              <a:rPr lang="zh-CN" altLang="zh-CN" sz="2400" b="1" dirty="0">
                <a:solidFill>
                  <a:schemeClr val="accent6">
                    <a:lumMod val="75000"/>
                  </a:schemeClr>
                </a:solidFill>
                <a:latin typeface="微软雅黑" pitchFamily="34" charset="-122"/>
              </a:rPr>
              <a:t>《用能单位能源计量器具配备和管理通则》</a:t>
            </a:r>
            <a:r>
              <a:rPr lang="en-US" altLang="zh-CN" sz="2400" b="1" dirty="0">
                <a:solidFill>
                  <a:schemeClr val="accent6">
                    <a:lumMod val="75000"/>
                  </a:schemeClr>
                </a:solidFill>
                <a:latin typeface="微软雅黑" pitchFamily="34" charset="-122"/>
              </a:rPr>
              <a:t>GB17167-2006</a:t>
            </a:r>
            <a:endParaRPr lang="zh-CN" altLang="en-US" sz="2400" b="1" dirty="0">
              <a:solidFill>
                <a:schemeClr val="accent6">
                  <a:lumMod val="75000"/>
                </a:schemeClr>
              </a:solidFill>
              <a:latin typeface="微软雅黑" pitchFamily="34" charset="-122"/>
            </a:endParaRPr>
          </a:p>
        </p:txBody>
      </p:sp>
      <p:sp>
        <p:nvSpPr>
          <p:cNvPr id="8" name="矩形 7">
            <a:extLst>
              <a:ext uri="{FF2B5EF4-FFF2-40B4-BE49-F238E27FC236}">
                <a16:creationId xmlns:a16="http://schemas.microsoft.com/office/drawing/2014/main" id="{AC460877-E90B-B12C-71A4-A4BCD61A7296}"/>
              </a:ext>
            </a:extLst>
          </p:cNvPr>
          <p:cNvSpPr/>
          <p:nvPr/>
        </p:nvSpPr>
        <p:spPr>
          <a:xfrm>
            <a:off x="2872507" y="2533319"/>
            <a:ext cx="5554627" cy="400110"/>
          </a:xfrm>
          <a:prstGeom prst="rect">
            <a:avLst/>
          </a:prstGeom>
        </p:spPr>
        <p:txBody>
          <a:bodyPr wrap="square">
            <a:spAutoFit/>
          </a:bodyPr>
          <a:lstStyle/>
          <a:p>
            <a:r>
              <a:rPr lang="zh-CN" altLang="zh-CN" sz="2000" b="1" dirty="0">
                <a:solidFill>
                  <a:srgbClr val="1A0000"/>
                </a:solidFill>
                <a:latin typeface="微软雅黑" pitchFamily="34" charset="-122"/>
              </a:rPr>
              <a:t>主要用能设备能源消耗量（或功率）限定值</a:t>
            </a:r>
          </a:p>
        </p:txBody>
      </p:sp>
      <p:graphicFrame>
        <p:nvGraphicFramePr>
          <p:cNvPr id="9" name="表格 8">
            <a:extLst>
              <a:ext uri="{FF2B5EF4-FFF2-40B4-BE49-F238E27FC236}">
                <a16:creationId xmlns:a16="http://schemas.microsoft.com/office/drawing/2014/main" id="{5B92B05F-91F0-186A-8558-0A6AD0062742}"/>
              </a:ext>
            </a:extLst>
          </p:cNvPr>
          <p:cNvGraphicFramePr>
            <a:graphicFrameLocks noGrp="1"/>
          </p:cNvGraphicFramePr>
          <p:nvPr>
            <p:extLst>
              <p:ext uri="{D42A27DB-BD31-4B8C-83A1-F6EECF244321}">
                <p14:modId xmlns:p14="http://schemas.microsoft.com/office/powerpoint/2010/main" val="1378189358"/>
              </p:ext>
            </p:extLst>
          </p:nvPr>
        </p:nvGraphicFramePr>
        <p:xfrm>
          <a:off x="907953" y="3276855"/>
          <a:ext cx="10346788" cy="2210679"/>
        </p:xfrm>
        <a:graphic>
          <a:graphicData uri="http://schemas.openxmlformats.org/drawingml/2006/table">
            <a:tbl>
              <a:tblPr/>
              <a:tblGrid>
                <a:gridCol w="1148724">
                  <a:extLst>
                    <a:ext uri="{9D8B030D-6E8A-4147-A177-3AD203B41FA5}">
                      <a16:colId xmlns:a16="http://schemas.microsoft.com/office/drawing/2014/main" val="20000"/>
                    </a:ext>
                  </a:extLst>
                </a:gridCol>
                <a:gridCol w="950025">
                  <a:extLst>
                    <a:ext uri="{9D8B030D-6E8A-4147-A177-3AD203B41FA5}">
                      <a16:colId xmlns:a16="http://schemas.microsoft.com/office/drawing/2014/main" val="20001"/>
                    </a:ext>
                  </a:extLst>
                </a:gridCol>
                <a:gridCol w="958304">
                  <a:extLst>
                    <a:ext uri="{9D8B030D-6E8A-4147-A177-3AD203B41FA5}">
                      <a16:colId xmlns:a16="http://schemas.microsoft.com/office/drawing/2014/main" val="20002"/>
                    </a:ext>
                  </a:extLst>
                </a:gridCol>
                <a:gridCol w="1918678">
                  <a:extLst>
                    <a:ext uri="{9D8B030D-6E8A-4147-A177-3AD203B41FA5}">
                      <a16:colId xmlns:a16="http://schemas.microsoft.com/office/drawing/2014/main" val="20003"/>
                    </a:ext>
                  </a:extLst>
                </a:gridCol>
                <a:gridCol w="1150793">
                  <a:extLst>
                    <a:ext uri="{9D8B030D-6E8A-4147-A177-3AD203B41FA5}">
                      <a16:colId xmlns:a16="http://schemas.microsoft.com/office/drawing/2014/main" val="20004"/>
                    </a:ext>
                  </a:extLst>
                </a:gridCol>
                <a:gridCol w="1150793">
                  <a:extLst>
                    <a:ext uri="{9D8B030D-6E8A-4147-A177-3AD203B41FA5}">
                      <a16:colId xmlns:a16="http://schemas.microsoft.com/office/drawing/2014/main" val="20005"/>
                    </a:ext>
                  </a:extLst>
                </a:gridCol>
                <a:gridCol w="1150793">
                  <a:extLst>
                    <a:ext uri="{9D8B030D-6E8A-4147-A177-3AD203B41FA5}">
                      <a16:colId xmlns:a16="http://schemas.microsoft.com/office/drawing/2014/main" val="20006"/>
                    </a:ext>
                  </a:extLst>
                </a:gridCol>
                <a:gridCol w="767885">
                  <a:extLst>
                    <a:ext uri="{9D8B030D-6E8A-4147-A177-3AD203B41FA5}">
                      <a16:colId xmlns:a16="http://schemas.microsoft.com/office/drawing/2014/main" val="20007"/>
                    </a:ext>
                  </a:extLst>
                </a:gridCol>
                <a:gridCol w="1150793">
                  <a:extLst>
                    <a:ext uri="{9D8B030D-6E8A-4147-A177-3AD203B41FA5}">
                      <a16:colId xmlns:a16="http://schemas.microsoft.com/office/drawing/2014/main" val="20008"/>
                    </a:ext>
                  </a:extLst>
                </a:gridCol>
              </a:tblGrid>
              <a:tr h="8868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能源种类</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电力</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2000" kern="0" dirty="0">
                          <a:solidFill>
                            <a:schemeClr val="tx1"/>
                          </a:solidFill>
                          <a:effectLst/>
                          <a:latin typeface="微软雅黑" pitchFamily="34" charset="-122"/>
                          <a:ea typeface="微软雅黑" pitchFamily="34" charset="-122"/>
                          <a:cs typeface="+mn-cs"/>
                        </a:rPr>
                        <a:t>煤炭、</a:t>
                      </a:r>
                      <a:r>
                        <a:rPr lang="zh-CN" altLang="zh-CN" sz="2000" kern="0" dirty="0">
                          <a:solidFill>
                            <a:schemeClr val="tx1"/>
                          </a:solidFill>
                          <a:effectLst/>
                          <a:latin typeface="微软雅黑" pitchFamily="34" charset="-122"/>
                          <a:ea typeface="微软雅黑" pitchFamily="34" charset="-122"/>
                          <a:cs typeface="+mn-cs"/>
                        </a:rPr>
                        <a:t>焦炭</a:t>
                      </a:r>
                      <a:endParaRPr lang="en-US" altLang="zh-CN" sz="2000" kern="0" dirty="0">
                        <a:solidFill>
                          <a:schemeClr val="tx1"/>
                        </a:solidFill>
                        <a:effectLst/>
                        <a:latin typeface="微软雅黑" pitchFamily="34" charset="-122"/>
                        <a:ea typeface="微软雅黑" pitchFamily="34" charset="-122"/>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原油、成品油、</a:t>
                      </a:r>
                      <a:endParaRPr lang="en-US" altLang="zh-CN" sz="2000" kern="0" dirty="0">
                        <a:solidFill>
                          <a:schemeClr val="tx1"/>
                        </a:solidFill>
                        <a:effectLst/>
                        <a:latin typeface="微软雅黑" pitchFamily="34" charset="-122"/>
                        <a:ea typeface="微软雅黑" pitchFamily="34" charset="-122"/>
                        <a:cs typeface="+mn-cs"/>
                      </a:endParaRPr>
                    </a:p>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石油液化气</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重油、渣油</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煤气、</a:t>
                      </a:r>
                      <a:endParaRPr lang="en-US" altLang="zh-CN" sz="2000" kern="0" dirty="0">
                        <a:solidFill>
                          <a:schemeClr val="tx1"/>
                        </a:solidFill>
                        <a:effectLst/>
                        <a:latin typeface="微软雅黑" pitchFamily="34" charset="-122"/>
                        <a:ea typeface="微软雅黑" pitchFamily="34" charset="-122"/>
                        <a:cs typeface="+mn-cs"/>
                      </a:endParaRPr>
                    </a:p>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天然气</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蒸汽、热水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Bef>
                          <a:spcPts val="0"/>
                        </a:spcBef>
                        <a:spcAft>
                          <a:spcPts val="0"/>
                        </a:spcAft>
                      </a:pPr>
                      <a:r>
                        <a:rPr lang="zh-CN" sz="2000" kern="0" dirty="0">
                          <a:solidFill>
                            <a:schemeClr val="tx1"/>
                          </a:solidFill>
                          <a:effectLst/>
                          <a:latin typeface="微软雅黑" pitchFamily="34" charset="-122"/>
                          <a:ea typeface="微软雅黑" pitchFamily="34" charset="-122"/>
                          <a:cs typeface="+mn-cs"/>
                        </a:rPr>
                        <a:t>其它</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lumMod val="20000"/>
                        <a:lumOff val="80000"/>
                      </a:srgbClr>
                    </a:solidFill>
                  </a:tcPr>
                </a:tc>
                <a:extLst>
                  <a:ext uri="{0D108BD9-81ED-4DB2-BD59-A6C34878D82A}">
                    <a16:rowId xmlns:a16="http://schemas.microsoft.com/office/drawing/2014/main" val="10000"/>
                  </a:ext>
                </a:extLst>
              </a:tr>
              <a:tr h="627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CN" sz="2000" kern="0">
                          <a:solidFill>
                            <a:schemeClr val="tx1"/>
                          </a:solidFill>
                          <a:effectLst/>
                          <a:latin typeface="微软雅黑" pitchFamily="34" charset="-122"/>
                          <a:ea typeface="微软雅黑" pitchFamily="34" charset="-122"/>
                        </a:rPr>
                        <a:t>单位</a:t>
                      </a:r>
                      <a:endParaRPr lang="zh-CN" sz="2000" kern="10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kW </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t/</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t/</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t/</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m</a:t>
                      </a:r>
                      <a:r>
                        <a:rPr lang="en-US" sz="2000" kern="0" baseline="30000" dirty="0">
                          <a:solidFill>
                            <a:schemeClr val="tx1"/>
                          </a:solidFill>
                          <a:effectLst/>
                          <a:latin typeface="微软雅黑" pitchFamily="34" charset="-122"/>
                          <a:ea typeface="微软雅黑" pitchFamily="34" charset="-122"/>
                        </a:rPr>
                        <a:t>3</a:t>
                      </a:r>
                      <a:r>
                        <a:rPr lang="en-US" sz="2000" kern="0" dirty="0">
                          <a:solidFill>
                            <a:schemeClr val="tx1"/>
                          </a:solidFill>
                          <a:effectLst/>
                          <a:latin typeface="微软雅黑" pitchFamily="34" charset="-122"/>
                          <a:ea typeface="微软雅黑" pitchFamily="34" charset="-122"/>
                        </a:rPr>
                        <a:t>/</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altLang="zh-CN" sz="2000" kern="100" dirty="0">
                          <a:solidFill>
                            <a:schemeClr val="tx1"/>
                          </a:solidFill>
                          <a:effectLst/>
                          <a:latin typeface="微软雅黑" pitchFamily="34" charset="-122"/>
                          <a:ea typeface="微软雅黑" pitchFamily="34" charset="-122"/>
                        </a:rPr>
                        <a:t>MW</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t/</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GJ /</a:t>
                      </a:r>
                      <a:r>
                        <a:rPr lang="en-US" altLang="zh-CN" sz="2000" kern="0" dirty="0">
                          <a:solidFill>
                            <a:schemeClr val="tx1"/>
                          </a:solidFill>
                          <a:effectLst/>
                          <a:latin typeface="微软雅黑" pitchFamily="34" charset="-122"/>
                          <a:ea typeface="微软雅黑" pitchFamily="34" charset="-122"/>
                        </a:rPr>
                        <a:t>h</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extLst>
                  <a:ext uri="{0D108BD9-81ED-4DB2-BD59-A6C34878D82A}">
                    <a16:rowId xmlns:a16="http://schemas.microsoft.com/office/drawing/2014/main" val="10001"/>
                  </a:ext>
                </a:extLst>
              </a:tr>
              <a:tr h="696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CN" sz="2000" kern="0">
                          <a:solidFill>
                            <a:schemeClr val="tx1"/>
                          </a:solidFill>
                          <a:effectLst/>
                          <a:latin typeface="微软雅黑" pitchFamily="34" charset="-122"/>
                          <a:ea typeface="微软雅黑" pitchFamily="34" charset="-122"/>
                        </a:rPr>
                        <a:t>限定值</a:t>
                      </a:r>
                      <a:endParaRPr lang="zh-CN" sz="2000" kern="10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a:solidFill>
                            <a:schemeClr val="tx1"/>
                          </a:solidFill>
                          <a:effectLst/>
                          <a:latin typeface="微软雅黑" pitchFamily="34" charset="-122"/>
                          <a:ea typeface="微软雅黑" pitchFamily="34" charset="-122"/>
                        </a:rPr>
                        <a:t>100</a:t>
                      </a:r>
                      <a:endParaRPr lang="zh-CN" sz="2000" kern="10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1</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0.5</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1</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100</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7</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1</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kern="0" dirty="0">
                          <a:solidFill>
                            <a:schemeClr val="tx1"/>
                          </a:solidFill>
                          <a:effectLst/>
                          <a:latin typeface="微软雅黑" pitchFamily="34" charset="-122"/>
                          <a:ea typeface="微软雅黑" pitchFamily="34" charset="-122"/>
                        </a:rPr>
                        <a:t>29.26</a:t>
                      </a:r>
                      <a:endParaRPr lang="zh-CN" sz="2000" kern="100" dirty="0">
                        <a:solidFill>
                          <a:schemeClr val="tx1"/>
                        </a:solidFill>
                        <a:effectLst/>
                        <a:latin typeface="微软雅黑" pitchFamily="34" charset="-122"/>
                        <a:ea typeface="微软雅黑" pitchFamily="34"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0000">
                        <a:tint val="20000"/>
                      </a:srgb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522683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618500486"/>
              </p:ext>
            </p:extLst>
          </p:nvPr>
        </p:nvGraphicFramePr>
        <p:xfrm>
          <a:off x="600822" y="922516"/>
          <a:ext cx="10990356" cy="5195302"/>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5466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FF"/>
                    </a:solidFill>
                  </a:tcPr>
                </a:tc>
                <a:extLst>
                  <a:ext uri="{0D108BD9-81ED-4DB2-BD59-A6C34878D82A}">
                    <a16:rowId xmlns:a16="http://schemas.microsoft.com/office/drawing/2014/main" val="2768182176"/>
                  </a:ext>
                </a:extLst>
              </a:tr>
              <a:tr h="609600">
                <a:tc rowSpan="9">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a:r>
                        <a:rPr lang="zh-CN" altLang="en-US" sz="2000" kern="100" dirty="0">
                          <a:effectLst/>
                          <a:latin typeface="宋体" panose="02010600030101010101" pitchFamily="2" charset="-122"/>
                          <a:ea typeface="宋体" panose="02010600030101010101" pitchFamily="2" charset="-122"/>
                          <a:cs typeface="仿宋_GB2312" panose="02010609030101010101" pitchFamily="49" charset="-122"/>
                        </a:rPr>
                        <a:t>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en-US" sz="2000" kern="100" dirty="0">
                          <a:effectLst/>
                          <a:latin typeface="宋体" panose="02010600030101010101" pitchFamily="2" charset="-122"/>
                          <a:ea typeface="宋体" panose="02010600030101010101" pitchFamily="2" charset="-122"/>
                          <a:cs typeface="仿宋_GB2312" panose="02010609030101010101" pitchFamily="49" charset="-122"/>
                        </a:rPr>
                        <a:t>一般</a:t>
                      </a:r>
                      <a:endParaRPr lang="en-US" altLang="zh-CN" sz="2000" kern="100" dirty="0">
                        <a:effectLst/>
                        <a:latin typeface="宋体" panose="02010600030101010101" pitchFamily="2" charset="-122"/>
                        <a:ea typeface="宋体" panose="02010600030101010101" pitchFamily="2" charset="-122"/>
                        <a:cs typeface="仿宋_GB2312" panose="02010609030101010101" pitchFamily="49" charset="-122"/>
                      </a:endParaRPr>
                    </a:p>
                    <a:p>
                      <a:pPr algn="ctr"/>
                      <a:r>
                        <a:rPr lang="zh-CN" altLang="en-US" sz="2000" kern="100" dirty="0">
                          <a:effectLst/>
                          <a:latin typeface="宋体" panose="02010600030101010101" pitchFamily="2" charset="-122"/>
                          <a:ea typeface="宋体" panose="02010600030101010101" pitchFamily="2" charset="-122"/>
                          <a:cs typeface="仿宋_GB2312" panose="02010609030101010101" pitchFamily="49" charset="-122"/>
                        </a:rPr>
                        <a:t>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工厂建立、实施并保持满足</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GB/T 19001</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的要求的质量管理体系。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15%</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39892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a:effectLst/>
                          <a:latin typeface="宋体" panose="02010600030101010101" pitchFamily="2" charset="-122"/>
                          <a:ea typeface="宋体" panose="02010600030101010101" pitchFamily="2" charset="-122"/>
                          <a:cs typeface="仿宋_GB2312" panose="02010609030101010101" pitchFamily="49" charset="-122"/>
                        </a:rPr>
                        <a:t>通过质量管理体系第三方认证。</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8</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609600">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工厂建立、实施并保持满足</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GB/T 28001</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要求的职业健康安全管理体系。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529178">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通过职业健康安全管理体系第三方认证。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8</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609600">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r>
                        <a:rPr lang="zh-CN" altLang="zh-CN" sz="2000" kern="100" dirty="0">
                          <a:solidFill>
                            <a:schemeClr val="tx1"/>
                          </a:solidFill>
                          <a:effectLst/>
                          <a:latin typeface="宋体" panose="02010600030101010101" pitchFamily="2" charset="-122"/>
                          <a:ea typeface="宋体" panose="02010600030101010101" pitchFamily="2" charset="-122"/>
                          <a:cs typeface="+mn-cs"/>
                        </a:rPr>
                        <a:t>环境管理体系</a:t>
                      </a:r>
                      <a:endParaRPr lang="zh-CN" altLang="en-US" sz="2000" kern="100" dirty="0">
                        <a:solidFill>
                          <a:schemeClr val="tx1"/>
                        </a:solidFill>
                        <a:effectLst/>
                        <a:latin typeface="宋体" panose="02010600030101010101" pitchFamily="2" charset="-122"/>
                        <a:ea typeface="宋体" panose="02010600030101010101" pitchFamily="2" charset="-122"/>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工厂建立、实施并保持满足</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GB/T 24001</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要求的环境管理体系。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20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237019">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通过环境管理体系第三方认证。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r h="237019">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能源管理体系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工厂建立、实施并保持满足</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GB/T 23331</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要求的能源管理体系。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20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143867"/>
                  </a:ext>
                </a:extLst>
              </a:tr>
              <a:tr h="237019">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通过能源管理体系第三方认证。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5702"/>
                  </a:ext>
                </a:extLst>
              </a:tr>
              <a:tr h="237019">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社会责任</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每年发布社会责任报告，说明履行利益相关方责任的情况，特别是环境社会责任的履行情况，报告公开可获得。</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457069"/>
                  </a:ext>
                </a:extLst>
              </a:tr>
            </a:tbl>
          </a:graphicData>
        </a:graphic>
      </p:graphicFrame>
    </p:spTree>
    <p:custDataLst>
      <p:tags r:id="rId1"/>
    </p:custDataLst>
    <p:extLst>
      <p:ext uri="{BB962C8B-B14F-4D97-AF65-F5344CB8AC3E}">
        <p14:creationId xmlns:p14="http://schemas.microsoft.com/office/powerpoint/2010/main" val="3398758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917093405"/>
              </p:ext>
            </p:extLst>
          </p:nvPr>
        </p:nvGraphicFramePr>
        <p:xfrm>
          <a:off x="600822" y="1173517"/>
          <a:ext cx="10990356" cy="4510965"/>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879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768182176"/>
                  </a:ext>
                </a:extLst>
              </a:tr>
              <a:tr h="879950">
                <a:tc rowSpan="8">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能源资源投入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能源</a:t>
                      </a:r>
                      <a:endParaRPr lang="en-US" altLang="zh-CN" sz="2000" kern="1200" dirty="0">
                        <a:solidFill>
                          <a:schemeClr val="tx1"/>
                        </a:solidFill>
                        <a:effectLst/>
                        <a:latin typeface="宋体" panose="02010600030101010101" pitchFamily="2" charset="-122"/>
                        <a:ea typeface="宋体" panose="02010600030101010101" pitchFamily="2" charset="-122"/>
                        <a:cs typeface="+mn-cs"/>
                      </a:endParaRPr>
                    </a:p>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工厂应优化用能结构，在保证安全、质量的前提下减少不可再生能源投入。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15%</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439975">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rowSpan="2">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建有能源管理中心。</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8</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131808">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建有厂区光伏电站、智能微电网。</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52058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建有厂区光伏电站、智能微电网。</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964669907"/>
                  </a:ext>
                </a:extLst>
              </a:tr>
              <a:tr h="56632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使用了低碳清洁的新能源。</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54715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ctr" defTabSz="914400" rtl="0" eaLnBrk="1" latinLnBrk="0" hangingPunct="1"/>
                      <a:endParaRPr lang="zh-CN" altLang="en-US" sz="2000" kern="100" dirty="0">
                        <a:solidFill>
                          <a:schemeClr val="tx1"/>
                        </a:solidFill>
                        <a:effectLst/>
                        <a:latin typeface="宋体" panose="02010600030101010101" pitchFamily="2" charset="-122"/>
                        <a:ea typeface="宋体" panose="02010600030101010101" pitchFamily="2" charset="-122"/>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使用可再生能源代替不可再生能源。</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10524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充分利用余热余压。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515430543"/>
                  </a:ext>
                </a:extLst>
              </a:tr>
              <a:tr h="439975">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tc>
                <a:tc vMerge="1">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充分利用余热余压。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bl>
          </a:graphicData>
        </a:graphic>
      </p:graphicFrame>
    </p:spTree>
    <p:custDataLst>
      <p:tags r:id="rId1"/>
    </p:custDataLst>
    <p:extLst>
      <p:ext uri="{BB962C8B-B14F-4D97-AF65-F5344CB8AC3E}">
        <p14:creationId xmlns:p14="http://schemas.microsoft.com/office/powerpoint/2010/main" val="1103865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302087561"/>
              </p:ext>
            </p:extLst>
          </p:nvPr>
        </p:nvGraphicFramePr>
        <p:xfrm>
          <a:off x="701772" y="1264956"/>
          <a:ext cx="10990356" cy="4328087"/>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803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768182176"/>
                  </a:ext>
                </a:extLst>
              </a:tr>
              <a:tr h="803732">
                <a:tc rowSpan="5">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能源资源投入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资源</a:t>
                      </a:r>
                    </a:p>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工厂应按照</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GB/T 7119</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的要求对其开展节水评价工作，且满足</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GB/T 18916</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中对应本行业的取水定额要求。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80373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工厂应减少材料，尤其是有害物质的使用，评估有害物质及化学品减量使用或替代的可行性。</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80373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T w="12700" cap="flat" cmpd="sng" algn="ctr">
                      <a:solidFill>
                        <a:srgbClr val="000000"/>
                      </a:solidFill>
                      <a:prstDash val="solid"/>
                      <a:round/>
                      <a:headEnd type="none" w="med" len="med"/>
                      <a:tailEnd type="none" w="med" len="med"/>
                    </a:lnT>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工厂应按照</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GB/T 29115</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的要求对其原材料使用量的减少进行评价。</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517273">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使用回收料、可回收材料替代原生材料、不可回收材料。</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59588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替代或减少全球增温潜势较高温室气体的使用。</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bl>
          </a:graphicData>
        </a:graphic>
      </p:graphicFrame>
    </p:spTree>
    <p:custDataLst>
      <p:tags r:id="rId1"/>
    </p:custDataLst>
    <p:extLst>
      <p:ext uri="{BB962C8B-B14F-4D97-AF65-F5344CB8AC3E}">
        <p14:creationId xmlns:p14="http://schemas.microsoft.com/office/powerpoint/2010/main" val="102464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3694092480"/>
              </p:ext>
            </p:extLst>
          </p:nvPr>
        </p:nvGraphicFramePr>
        <p:xfrm>
          <a:off x="701772" y="1264956"/>
          <a:ext cx="10990356" cy="3732201"/>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803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768182176"/>
                  </a:ext>
                </a:extLst>
              </a:tr>
              <a:tr h="803732">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能源资源投入</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采购</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工厂应制定并实施包括环保要求的选择、评价和重新评价供方的准则。</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80373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工厂应确定并实施检验或其他必要的活动，以确保采购的产品满足规定的采购要求。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80373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工厂向供方提供的采购信息包含有害物质使用、可回收材料使用、能效等环保要求。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0230804"/>
                  </a:ext>
                </a:extLst>
              </a:tr>
              <a:tr h="517273">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满足绿色供应链评价要求。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bl>
          </a:graphicData>
        </a:graphic>
      </p:graphicFrame>
    </p:spTree>
    <p:custDataLst>
      <p:tags r:id="rId1"/>
    </p:custDataLst>
    <p:extLst>
      <p:ext uri="{BB962C8B-B14F-4D97-AF65-F5344CB8AC3E}">
        <p14:creationId xmlns:p14="http://schemas.microsoft.com/office/powerpoint/2010/main" val="267926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551949417"/>
              </p:ext>
            </p:extLst>
          </p:nvPr>
        </p:nvGraphicFramePr>
        <p:xfrm>
          <a:off x="701772" y="1122020"/>
          <a:ext cx="10990356" cy="5134847"/>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966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2768182176"/>
                  </a:ext>
                </a:extLst>
              </a:tr>
              <a:tr h="704122">
                <a:tc rowSpan="5">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zh-CN" altLang="en-US" sz="2000" kern="100" dirty="0">
                          <a:effectLst/>
                          <a:latin typeface="宋体" panose="02010600030101010101" pitchFamily="2" charset="-122"/>
                          <a:ea typeface="宋体" panose="02010600030101010101" pitchFamily="2" charset="-122"/>
                          <a:cs typeface="仿宋_GB2312" panose="02010609030101010101" pitchFamily="49" charset="-122"/>
                        </a:rPr>
                        <a:t>产品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生态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设计</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a:effectLst/>
                          <a:latin typeface="宋体" panose="02010600030101010101" pitchFamily="2" charset="-122"/>
                          <a:ea typeface="宋体" panose="02010600030101010101" pitchFamily="2" charset="-122"/>
                          <a:cs typeface="仿宋_GB2312" panose="02010609030101010101" pitchFamily="49" charset="-122"/>
                        </a:rPr>
                        <a:t>工厂在产品设计中引入生态设计的理念。</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10%</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3276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按照</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GB/T 24256</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对生产的产品进行生态设计。</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96693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按照</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GB/T 32161</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对生产的产品进行生态设计产品评价，满足绿色产品（生态设计产品）评价要求。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250887"/>
                  </a:ext>
                </a:extLst>
              </a:tr>
              <a:tr h="129682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有害物质使用</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工厂生产的产品（包括原料和辅料）应减少有害物质的使用，避免有害物质的泄露，满足国家对产品中有害物质限制使用的要求。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56726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实现有害物质替代。</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bl>
          </a:graphicData>
        </a:graphic>
      </p:graphicFrame>
    </p:spTree>
    <p:custDataLst>
      <p:tags r:id="rId1"/>
    </p:custDataLst>
    <p:extLst>
      <p:ext uri="{BB962C8B-B14F-4D97-AF65-F5344CB8AC3E}">
        <p14:creationId xmlns:p14="http://schemas.microsoft.com/office/powerpoint/2010/main" val="679478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graphicFrame>
        <p:nvGraphicFramePr>
          <p:cNvPr id="2" name="图示 1">
            <a:extLst>
              <a:ext uri="{FF2B5EF4-FFF2-40B4-BE49-F238E27FC236}">
                <a16:creationId xmlns:a16="http://schemas.microsoft.com/office/drawing/2014/main" id="{53D47BBE-4E64-2B01-C435-FB25BAD98CB2}"/>
              </a:ext>
            </a:extLst>
          </p:cNvPr>
          <p:cNvGraphicFramePr/>
          <p:nvPr>
            <p:extLst>
              <p:ext uri="{D42A27DB-BD31-4B8C-83A1-F6EECF244321}">
                <p14:modId xmlns:p14="http://schemas.microsoft.com/office/powerpoint/2010/main" val="1296836537"/>
              </p:ext>
            </p:extLst>
          </p:nvPr>
        </p:nvGraphicFramePr>
        <p:xfrm>
          <a:off x="1247265" y="1976507"/>
          <a:ext cx="9732498" cy="3743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4661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2"/>
            <p:custDataLst>
              <p:tags r:id="rId2"/>
            </p:custDataLst>
          </p:nvPr>
        </p:nvSpPr>
        <p:spPr>
          <a:xfrm>
            <a:off x="4265204" y="3918067"/>
            <a:ext cx="6858000" cy="543560"/>
          </a:xfrm>
        </p:spPr>
        <p:txBody>
          <a:bodyPr>
            <a:normAutofit/>
          </a:bodyPr>
          <a:lstStyle/>
          <a:p>
            <a:r>
              <a:rPr lang="zh-CN" altLang="zh-CN" sz="2800" dirty="0"/>
              <a:t>绿色制造体系</a:t>
            </a:r>
            <a:endParaRPr lang="zh-CN" altLang="en-US" dirty="0">
              <a:solidFill>
                <a:schemeClr val="dk1">
                  <a:lumMod val="85000"/>
                  <a:lumOff val="15000"/>
                </a:schemeClr>
              </a:solidFill>
            </a:endParaRPr>
          </a:p>
        </p:txBody>
      </p:sp>
      <p:sp>
        <p:nvSpPr>
          <p:cNvPr id="5" name="副标题 4"/>
          <p:cNvSpPr>
            <a:spLocks noGrp="1"/>
          </p:cNvSpPr>
          <p:nvPr>
            <p:ph type="subTitle" idx="3"/>
            <p:custDataLst>
              <p:tags r:id="rId3"/>
            </p:custDataLst>
          </p:nvPr>
        </p:nvSpPr>
        <p:spPr>
          <a:xfrm>
            <a:off x="4411508" y="4803003"/>
            <a:ext cx="6463756" cy="1318880"/>
          </a:xfrm>
        </p:spPr>
        <p:txBody>
          <a:bodyPr/>
          <a:lstStyle/>
          <a:p>
            <a:r>
              <a:rPr lang="zh-CN" altLang="en-US" sz="2000" dirty="0">
                <a:ea typeface="宋体" panose="02010600030101010101" pitchFamily="2" charset="-122"/>
                <a:cs typeface="Times New Roman" panose="02020603050405020304" pitchFamily="18" charset="0"/>
              </a:rPr>
              <a:t>绿色制造组成、</a:t>
            </a:r>
            <a:r>
              <a:rPr lang="zh-CN" altLang="zh-CN" sz="2000" dirty="0">
                <a:ea typeface="宋体" panose="02010600030101010101" pitchFamily="2" charset="-122"/>
                <a:cs typeface="Times New Roman" panose="02020603050405020304" pitchFamily="18" charset="0"/>
              </a:rPr>
              <a:t>绿色制造体系评价标准</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绿色示范单位管理</a:t>
            </a:r>
            <a:endParaRPr lang="en-US" altLang="zh-CN" sz="2000" dirty="0">
              <a:ea typeface="宋体" panose="02010600030101010101" pitchFamily="2" charset="-122"/>
              <a:cs typeface="Times New Roman" panose="02020603050405020304" pitchFamily="18" charset="0"/>
            </a:endParaRPr>
          </a:p>
          <a:p>
            <a:endParaRPr lang="zh-CN" altLang="en-US" dirty="0">
              <a:solidFill>
                <a:schemeClr val="dk1">
                  <a:lumMod val="65000"/>
                  <a:lumOff val="35000"/>
                </a:schemeClr>
              </a:solidFill>
            </a:endParaRPr>
          </a:p>
        </p:txBody>
      </p:sp>
      <p:sp>
        <p:nvSpPr>
          <p:cNvPr id="27" name="文本框 45"/>
          <p:cNvSpPr txBox="1"/>
          <p:nvPr>
            <p:custDataLst>
              <p:tags r:id="rId4"/>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壹</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algn="just"/>
                <a:r>
                  <a:rPr lang="zh-CN" altLang="zh-CN" sz="3300" b="1" dirty="0">
                    <a:solidFill>
                      <a:srgbClr val="445469"/>
                    </a:solidFill>
                  </a:rPr>
                  <a:t>绿色</a:t>
                </a:r>
                <a:r>
                  <a:rPr lang="zh-CN" altLang="en-US" sz="3300" b="1" dirty="0">
                    <a:solidFill>
                      <a:srgbClr val="445469"/>
                    </a:solidFill>
                  </a:rPr>
                  <a:t>工厂评价</a:t>
                </a:r>
                <a:endParaRPr lang="en-US" altLang="zh-CN" sz="3300" b="1" dirty="0">
                  <a:solidFill>
                    <a:srgbClr val="445469"/>
                  </a:solidFill>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02</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algn="r"/>
            <a:r>
              <a:rPr lang="zh-CN" altLang="zh-CN" sz="2400" b="1" dirty="0">
                <a:solidFill>
                  <a:schemeClr val="accent3"/>
                </a:solidFill>
                <a:effectLst/>
                <a:ea typeface="宋体" panose="02010600030101010101" pitchFamily="2" charset="-122"/>
                <a:cs typeface="仿宋_GB2312" panose="02010609030101010101" pitchFamily="49" charset="-122"/>
              </a:rPr>
              <a:t>绿色工厂基本要求第三方评价表</a:t>
            </a:r>
            <a:endParaRPr lang="zh-CN" altLang="en-US" sz="2400" dirty="0">
              <a:solidFill>
                <a:schemeClr val="accent3"/>
              </a:solidFill>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3708134028"/>
              </p:ext>
            </p:extLst>
          </p:nvPr>
        </p:nvGraphicFramePr>
        <p:xfrm>
          <a:off x="701772" y="975147"/>
          <a:ext cx="10990356" cy="5342524"/>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690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2768182176"/>
                  </a:ext>
                </a:extLst>
              </a:tr>
              <a:tr h="1380049">
                <a:tc rowSpan="7">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r>
                        <a:rPr lang="zh-CN" altLang="en-US" sz="2000" kern="100" dirty="0">
                          <a:effectLst/>
                          <a:latin typeface="宋体" panose="02010600030101010101" pitchFamily="2" charset="-122"/>
                          <a:ea typeface="宋体" panose="02010600030101010101" pitchFamily="2" charset="-122"/>
                          <a:cs typeface="仿宋_GB2312" panose="02010609030101010101" pitchFamily="49" charset="-122"/>
                        </a:rPr>
                        <a:t>产品</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节能</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a:effectLst/>
                          <a:latin typeface="宋体" panose="02010600030101010101" pitchFamily="2" charset="-122"/>
                          <a:ea typeface="宋体" panose="02010600030101010101" pitchFamily="2" charset="-122"/>
                          <a:cs typeface="仿宋_GB2312" panose="02010609030101010101" pitchFamily="49" charset="-122"/>
                        </a:rPr>
                        <a:t>工厂生产的产品若为用能产品或在使用过程中对最终产品</a:t>
                      </a:r>
                      <a:r>
                        <a:rPr lang="en-US" sz="2000" kern="100">
                          <a:effectLst/>
                          <a:latin typeface="宋体" panose="02010600030101010101" pitchFamily="2" charset="-122"/>
                          <a:ea typeface="宋体" panose="02010600030101010101" pitchFamily="2" charset="-122"/>
                          <a:cs typeface="仿宋_GB2312" panose="02010609030101010101" pitchFamily="49" charset="-122"/>
                        </a:rPr>
                        <a:t>/</a:t>
                      </a:r>
                      <a:r>
                        <a:rPr lang="zh-CN" sz="2000" kern="100">
                          <a:effectLst/>
                          <a:latin typeface="宋体" panose="02010600030101010101" pitchFamily="2" charset="-122"/>
                          <a:ea typeface="宋体" panose="02010600030101010101" pitchFamily="2" charset="-122"/>
                          <a:cs typeface="仿宋_GB2312" panose="02010609030101010101" pitchFamily="49" charset="-122"/>
                        </a:rPr>
                        <a:t>构造的能耗有影响的产品，适用时，应满足相关标准的限定值要求。未制定标准的，产品能效应不低于行业平均值。</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（适用时）</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103503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达到相关标准中的节能评价值</a:t>
                      </a:r>
                      <a:r>
                        <a:rPr lang="en-US" sz="2000" kern="0">
                          <a:effectLst/>
                          <a:latin typeface="宋体" panose="02010600030101010101" pitchFamily="2" charset="-122"/>
                          <a:ea typeface="宋体" panose="02010600030101010101" pitchFamily="2" charset="-122"/>
                          <a:cs typeface="仿宋_GB2312" panose="02010609030101010101" pitchFamily="49" charset="-122"/>
                        </a:rPr>
                        <a:t>/</a:t>
                      </a:r>
                      <a:r>
                        <a:rPr lang="zh-CN" sz="2000" kern="0">
                          <a:effectLst/>
                          <a:latin typeface="宋体" panose="02010600030101010101" pitchFamily="2" charset="-122"/>
                          <a:ea typeface="宋体" panose="02010600030101010101" pitchFamily="2" charset="-122"/>
                          <a:cs typeface="仿宋_GB2312" panose="02010609030101010101" pitchFamily="49" charset="-122"/>
                        </a:rPr>
                        <a:t>先进值要求，未制定标准的，产品能效达到行业前</a:t>
                      </a:r>
                      <a:r>
                        <a:rPr lang="en-US" sz="2000" kern="0">
                          <a:effectLst/>
                          <a:latin typeface="宋体" panose="02010600030101010101" pitchFamily="2" charset="-122"/>
                          <a:ea typeface="宋体" panose="02010600030101010101" pitchFamily="2" charset="-122"/>
                          <a:cs typeface="仿宋_GB2312" panose="02010609030101010101" pitchFamily="49" charset="-122"/>
                        </a:rPr>
                        <a:t>20%</a:t>
                      </a:r>
                      <a:r>
                        <a:rPr lang="zh-CN" sz="2000" kern="0">
                          <a:effectLst/>
                          <a:latin typeface="宋体" panose="02010600030101010101" pitchFamily="2" charset="-122"/>
                          <a:ea typeface="宋体" panose="02010600030101010101" pitchFamily="2" charset="-122"/>
                          <a:cs typeface="仿宋_GB2312" panose="02010609030101010101" pitchFamily="49" charset="-122"/>
                        </a:rPr>
                        <a:t>的水平，前</a:t>
                      </a:r>
                      <a:r>
                        <a:rPr lang="en-US" sz="2000" kern="0">
                          <a:effectLst/>
                          <a:latin typeface="宋体" panose="02010600030101010101" pitchFamily="2" charset="-122"/>
                          <a:ea typeface="宋体" panose="02010600030101010101" pitchFamily="2" charset="-122"/>
                          <a:cs typeface="仿宋_GB2312" panose="02010609030101010101" pitchFamily="49" charset="-122"/>
                        </a:rPr>
                        <a:t>5%</a:t>
                      </a:r>
                      <a:r>
                        <a:rPr lang="zh-CN" sz="2000" kern="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（适用时）</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51235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减碳</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采用适用的标准或规范对产品进行碳足迹核算或核查。</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69002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利用核算或核查结果对其产品的碳足迹进行改善。核算或核查结果对外公布。</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246084037"/>
                  </a:ext>
                </a:extLst>
              </a:tr>
              <a:tr h="34501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适用时，产品满足相关低碳产品要求。</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r h="345012">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可回收</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利用率</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200" spc="-30">
                          <a:effectLst/>
                          <a:latin typeface="宋体" panose="02010600030101010101" pitchFamily="2" charset="-122"/>
                          <a:ea typeface="宋体" panose="02010600030101010101" pitchFamily="2" charset="-122"/>
                          <a:cs typeface="仿宋_GB2312" panose="02010609030101010101" pitchFamily="49" charset="-122"/>
                        </a:rPr>
                        <a:t>按照</a:t>
                      </a:r>
                      <a:r>
                        <a:rPr lang="en-US" sz="2000" kern="1200" spc="-30">
                          <a:effectLst/>
                          <a:latin typeface="宋体" panose="02010600030101010101" pitchFamily="2" charset="-122"/>
                          <a:ea typeface="宋体" panose="02010600030101010101" pitchFamily="2" charset="-122"/>
                          <a:cs typeface="仿宋_GB2312" panose="02010609030101010101" pitchFamily="49" charset="-122"/>
                        </a:rPr>
                        <a:t>GB/T 20862</a:t>
                      </a:r>
                      <a:r>
                        <a:rPr lang="zh-CN" sz="2000" kern="1200" spc="-30">
                          <a:effectLst/>
                          <a:latin typeface="宋体" panose="02010600030101010101" pitchFamily="2" charset="-122"/>
                          <a:ea typeface="宋体" panose="02010600030101010101" pitchFamily="2" charset="-122"/>
                          <a:cs typeface="仿宋_GB2312" panose="02010609030101010101" pitchFamily="49" charset="-122"/>
                        </a:rPr>
                        <a:t>的要求计算其产品的可回收利用率。</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02263"/>
                  </a:ext>
                </a:extLst>
              </a:tr>
              <a:tr h="345012">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利用计算结果对产品的可回收利用率进行改善。</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17120"/>
                  </a:ext>
                </a:extLst>
              </a:tr>
            </a:tbl>
          </a:graphicData>
        </a:graphic>
      </p:graphicFrame>
    </p:spTree>
    <p:custDataLst>
      <p:tags r:id="rId1"/>
    </p:custDataLst>
    <p:extLst>
      <p:ext uri="{BB962C8B-B14F-4D97-AF65-F5344CB8AC3E}">
        <p14:creationId xmlns:p14="http://schemas.microsoft.com/office/powerpoint/2010/main" val="264485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352622396"/>
              </p:ext>
            </p:extLst>
          </p:nvPr>
        </p:nvGraphicFramePr>
        <p:xfrm>
          <a:off x="701772" y="975147"/>
          <a:ext cx="10990356" cy="5320358"/>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553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768182176"/>
                  </a:ext>
                </a:extLst>
              </a:tr>
              <a:tr h="812215">
                <a:tc rowSpan="6">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环境排放</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spc="-90" dirty="0">
                          <a:effectLst/>
                          <a:latin typeface="宋体" panose="02010600030101010101" pitchFamily="2" charset="-122"/>
                          <a:ea typeface="宋体" panose="02010600030101010101" pitchFamily="2" charset="-122"/>
                          <a:cs typeface="仿宋_GB2312" panose="02010609030101010101" pitchFamily="49" charset="-122"/>
                        </a:rPr>
                        <a:t>大气污染物</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a:effectLst/>
                          <a:latin typeface="宋体" panose="02010600030101010101" pitchFamily="2" charset="-122"/>
                          <a:ea typeface="宋体" panose="02010600030101010101" pitchFamily="2" charset="-122"/>
                          <a:cs typeface="仿宋_GB2312" panose="02010609030101010101" pitchFamily="49" charset="-122"/>
                        </a:rPr>
                        <a:t>工厂的大气污染物排放应符合相关国家标准、行业标准及地方标准要求，并满足区域内排放总量控制要求。</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10%</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09161">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spc="-55">
                          <a:effectLst/>
                          <a:latin typeface="宋体" panose="02010600030101010101" pitchFamily="2" charset="-122"/>
                          <a:ea typeface="宋体" panose="02010600030101010101" pitchFamily="2" charset="-122"/>
                          <a:cs typeface="仿宋_GB2312" panose="02010609030101010101" pitchFamily="49" charset="-122"/>
                        </a:rPr>
                        <a:t>工厂的主要大气污染物排放满足标准中更高等级的要求。</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110754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zh-CN" sz="2000" kern="100" spc="-90">
                          <a:effectLst/>
                          <a:latin typeface="宋体" panose="02010600030101010101" pitchFamily="2" charset="-122"/>
                          <a:ea typeface="宋体" panose="02010600030101010101" pitchFamily="2" charset="-122"/>
                          <a:cs typeface="仿宋_GB2312" panose="02010609030101010101" pitchFamily="49" charset="-122"/>
                        </a:rPr>
                        <a:t>水体污染物</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工厂的水体污染物排放应符合相关国家标准、行业标准及地方标准要求，或在满足要求的前提下委托具备相应能力和资质的处理厂进行处理，并满足区域内排放总量控制要求。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15</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546182">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0" spc="-55">
                          <a:effectLst/>
                          <a:latin typeface="宋体" panose="02010600030101010101" pitchFamily="2" charset="-122"/>
                          <a:ea typeface="宋体" panose="02010600030101010101" pitchFamily="2" charset="-122"/>
                          <a:cs typeface="仿宋_GB2312" panose="02010609030101010101" pitchFamily="49" charset="-122"/>
                        </a:rPr>
                        <a:t>工厂的主要水体污染物排放满足标准中更高等级的要求。</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r h="830658">
                <a:tc vMerge="1">
                  <a:txBody>
                    <a:bodyPr/>
                    <a:lstStyle/>
                    <a:p>
                      <a:endParaRPr lang="zh-CN" altLang="en-US"/>
                    </a:p>
                  </a:txBody>
                  <a:tcPr/>
                </a:tc>
                <a:tc vMerge="1">
                  <a:txBody>
                    <a:bodyPr/>
                    <a:lstStyle/>
                    <a:p>
                      <a:endParaRPr lang="zh-CN" altLang="en-US"/>
                    </a:p>
                  </a:txBody>
                  <a:tcPr/>
                </a:tc>
                <a:tc>
                  <a:txBody>
                    <a:bodyPr/>
                    <a:lstStyle/>
                    <a:p>
                      <a:pPr algn="ctr"/>
                      <a:r>
                        <a:rPr lang="zh-CN" sz="2000" kern="100" spc="-90">
                          <a:effectLst/>
                          <a:latin typeface="宋体" panose="02010600030101010101" pitchFamily="2" charset="-122"/>
                          <a:ea typeface="宋体" panose="02010600030101010101" pitchFamily="2" charset="-122"/>
                          <a:cs typeface="仿宋_GB2312" panose="02010609030101010101" pitchFamily="49" charset="-122"/>
                        </a:rPr>
                        <a:t>固体废弃物</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工厂产生的固体废弃物的处理应符合</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 18599</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及相关标准的要求。工厂无法自行处理的，应将固体废弃物转交给具备相应能力和资质的处理厂进行处理。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2644578555"/>
                  </a:ext>
                </a:extLst>
              </a:tr>
              <a:tr h="553772">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噪声</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工厂的厂界环境噪声排放应符合相关国家标准、行业标准及地方标准要求。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02263"/>
                  </a:ext>
                </a:extLst>
              </a:tr>
            </a:tbl>
          </a:graphicData>
        </a:graphic>
      </p:graphicFrame>
    </p:spTree>
    <p:custDataLst>
      <p:tags r:id="rId1"/>
    </p:custDataLst>
    <p:extLst>
      <p:ext uri="{BB962C8B-B14F-4D97-AF65-F5344CB8AC3E}">
        <p14:creationId xmlns:p14="http://schemas.microsoft.com/office/powerpoint/2010/main" val="3754885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723134650"/>
              </p:ext>
            </p:extLst>
          </p:nvPr>
        </p:nvGraphicFramePr>
        <p:xfrm>
          <a:off x="701772" y="1241154"/>
          <a:ext cx="10990356" cy="3912737"/>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7510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768182176"/>
                  </a:ext>
                </a:extLst>
              </a:tr>
              <a:tr h="1000727">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环境排放</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温室</a:t>
                      </a:r>
                    </a:p>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气体</a:t>
                      </a:r>
                      <a:endPar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just"/>
                      <a:r>
                        <a:rPr lang="zh-CN" sz="2000" kern="0" dirty="0">
                          <a:effectLst/>
                          <a:latin typeface="宋体" panose="02010600030101010101" pitchFamily="2" charset="-122"/>
                          <a:ea typeface="宋体" panose="02010600030101010101" pitchFamily="2" charset="-122"/>
                          <a:cs typeface="仿宋_GB2312" panose="02010609030101010101" pitchFamily="49" charset="-122"/>
                        </a:rPr>
                        <a:t>工厂应采用</a:t>
                      </a:r>
                      <a:r>
                        <a:rPr lang="en-US" sz="2000" kern="0" dirty="0">
                          <a:effectLst/>
                          <a:latin typeface="宋体" panose="02010600030101010101" pitchFamily="2" charset="-122"/>
                          <a:ea typeface="宋体" panose="02010600030101010101" pitchFamily="2" charset="-122"/>
                          <a:cs typeface="仿宋_GB2312" panose="02010609030101010101" pitchFamily="49" charset="-122"/>
                        </a:rPr>
                        <a:t>GB/T 32150</a:t>
                      </a:r>
                      <a:r>
                        <a:rPr lang="zh-CN" sz="2000" kern="0" dirty="0">
                          <a:effectLst/>
                          <a:latin typeface="宋体" panose="02010600030101010101" pitchFamily="2" charset="-122"/>
                          <a:ea typeface="宋体" panose="02010600030101010101" pitchFamily="2" charset="-122"/>
                          <a:cs typeface="仿宋_GB2312" panose="02010609030101010101" pitchFamily="49" charset="-122"/>
                        </a:rPr>
                        <a:t>或适用的标准或规范对其厂界范围内的温室气体排放进行核算和报告。</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750545">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a:effectLst/>
                          <a:latin typeface="宋体" panose="02010600030101010101" pitchFamily="2" charset="-122"/>
                          <a:ea typeface="宋体" panose="02010600030101010101" pitchFamily="2" charset="-122"/>
                          <a:cs typeface="仿宋_GB2312" panose="02010609030101010101" pitchFamily="49" charset="-122"/>
                        </a:rPr>
                        <a:t>获得温室气体排放量第三方核查声明。</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10</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659293">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dirty="0"/>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核查结果对外公布。</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75108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可行时，利用核算或核查结果对其温室气体的排放进行改善。</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bl>
          </a:graphicData>
        </a:graphic>
      </p:graphicFrame>
    </p:spTree>
    <p:custDataLst>
      <p:tags r:id="rId1"/>
    </p:custDataLst>
    <p:extLst>
      <p:ext uri="{BB962C8B-B14F-4D97-AF65-F5344CB8AC3E}">
        <p14:creationId xmlns:p14="http://schemas.microsoft.com/office/powerpoint/2010/main" val="2835286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103149174"/>
              </p:ext>
            </p:extLst>
          </p:nvPr>
        </p:nvGraphicFramePr>
        <p:xfrm>
          <a:off x="618336" y="904732"/>
          <a:ext cx="10990356" cy="5499949"/>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477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68182176"/>
                  </a:ext>
                </a:extLst>
              </a:tr>
              <a:tr h="477144">
                <a:tc rowSpan="6">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altLang="en-US" sz="2000" kern="1200" dirty="0">
                          <a:solidFill>
                            <a:schemeClr val="tx1"/>
                          </a:solidFill>
                          <a:effectLst/>
                          <a:latin typeface="宋体" panose="02010600030101010101" pitchFamily="2" charset="-122"/>
                          <a:ea typeface="宋体" panose="02010600030101010101" pitchFamily="2" charset="-122"/>
                          <a:cs typeface="+mn-cs"/>
                        </a:rPr>
                        <a:t>绩效</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sz="2000" kern="100" spc="-90" dirty="0">
                          <a:effectLst/>
                          <a:latin typeface="宋体" panose="02010600030101010101" pitchFamily="2" charset="-122"/>
                          <a:ea typeface="宋体" panose="02010600030101010101" pitchFamily="2" charset="-122"/>
                          <a:cs typeface="仿宋_GB2312" panose="02010609030101010101" pitchFamily="49" charset="-122"/>
                        </a:rPr>
                        <a:t>用地集约化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容积率应不低于《工业项目建设用地控制指标》的要求。</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30%</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71571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容积率达到《工业项目建设用地控制指标》要求的</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倍及以上，</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倍及以上为满分。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2</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47714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工厂建筑密度不低于</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30%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489738003"/>
                  </a:ext>
                </a:extLst>
              </a:tr>
              <a:tr h="47714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建筑密度达到</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2</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365712679"/>
                  </a:ext>
                </a:extLst>
              </a:tr>
              <a:tr h="1192861">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的单位用地面积产能应不低于行业平均水平；工厂的单位用地面积产值不低于地方发布的单位用地面积产值的要求；未发布单位用地面积产值的地区，单位用地面积产值应超过本年度所在省市的单位用地面积产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66675" algn="just">
                        <a:spcAft>
                          <a:spcPts val="0"/>
                        </a:spcAft>
                      </a:pPr>
                      <a:endParaRPr lang="zh-CN" sz="1800" kern="100" dirty="0">
                        <a:latin typeface="+mn-ea"/>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07585"/>
                  </a:ext>
                </a:extLst>
              </a:tr>
              <a:tr h="1192861">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工厂的单位用地面积产能指标优于行业前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为满分；单位用地面积产值达到地方发布的单位用地面积产值的要求的</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倍及以上，</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倍为满分；未发布单位用地面积产值的地区，单位用地面积产值应达到本年度所在省市的单位用地面积产值</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1.2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倍及以上，</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倍为满分。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2068378"/>
                  </a:ext>
                </a:extLst>
              </a:tr>
            </a:tbl>
          </a:graphicData>
        </a:graphic>
      </p:graphicFrame>
    </p:spTree>
    <p:custDataLst>
      <p:tags r:id="rId1"/>
    </p:custDataLst>
    <p:extLst>
      <p:ext uri="{BB962C8B-B14F-4D97-AF65-F5344CB8AC3E}">
        <p14:creationId xmlns:p14="http://schemas.microsoft.com/office/powerpoint/2010/main" val="1869351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658355006"/>
              </p:ext>
            </p:extLst>
          </p:nvPr>
        </p:nvGraphicFramePr>
        <p:xfrm>
          <a:off x="618336" y="904732"/>
          <a:ext cx="10990356" cy="4657868"/>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477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68182176"/>
                  </a:ext>
                </a:extLst>
              </a:tr>
              <a:tr h="670068">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en-US" sz="2000" kern="1200" dirty="0">
                          <a:solidFill>
                            <a:schemeClr val="tx1"/>
                          </a:solidFill>
                          <a:effectLst/>
                          <a:latin typeface="宋体" panose="02010600030101010101" pitchFamily="2" charset="-122"/>
                          <a:ea typeface="宋体" panose="02010600030101010101" pitchFamily="2" charset="-122"/>
                          <a:cs typeface="+mn-cs"/>
                        </a:rPr>
                        <a:t>绩效</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2000" kern="100" spc="-90" dirty="0">
                          <a:effectLst/>
                          <a:latin typeface="Calibri" panose="020F0502020204030204" pitchFamily="34" charset="0"/>
                          <a:ea typeface="宋体" panose="02010600030101010101" pitchFamily="2" charset="-122"/>
                          <a:cs typeface="仿宋_GB2312" panose="02010609030101010101" pitchFamily="49" charset="-122"/>
                        </a:rPr>
                        <a:t>原料无害化</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识别、统计和计算工厂的绿色物料使用情况。</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643467">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工厂主要物料的绿色物料使用率达</a:t>
                      </a:r>
                      <a:r>
                        <a:rPr lang="en-US" sz="2000" kern="100" dirty="0">
                          <a:effectLst/>
                          <a:latin typeface="Calibri" panose="020F0502020204030204" pitchFamily="34" charset="0"/>
                          <a:ea typeface="宋体" panose="02010600030101010101" pitchFamily="2" charset="-122"/>
                          <a:cs typeface="仿宋_GB2312" panose="02010609030101010101" pitchFamily="49" charset="-122"/>
                        </a:rPr>
                        <a:t>30%</a:t>
                      </a:r>
                      <a:r>
                        <a:rPr lang="zh-CN" sz="2000" kern="100" dirty="0">
                          <a:effectLst/>
                          <a:latin typeface="Calibri" panose="020F0502020204030204" pitchFamily="34" charset="0"/>
                          <a:ea typeface="宋体" panose="02010600030101010101" pitchFamily="2" charset="-122"/>
                          <a:cs typeface="仿宋_GB2312" panose="02010609030101010101" pitchFamily="49" charset="-122"/>
                        </a:rPr>
                        <a:t>及以上。</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1226282">
                <a:tc vMerge="1">
                  <a:txBody>
                    <a:bodyPr/>
                    <a:lstStyle/>
                    <a:p>
                      <a:endParaRPr lang="zh-CN" altLang="en-US"/>
                    </a:p>
                  </a:txBody>
                  <a:tcPr/>
                </a:tc>
                <a:tc vMerge="1">
                  <a:txBody>
                    <a:bodyPr/>
                    <a:lstStyle/>
                    <a:p>
                      <a:endParaRPr lang="zh-CN" alt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spc="-90" dirty="0">
                          <a:effectLst/>
                          <a:latin typeface="宋体" panose="02010600030101010101" pitchFamily="2" charset="-122"/>
                          <a:ea typeface="宋体" panose="02010600030101010101" pitchFamily="2" charset="-122"/>
                          <a:cs typeface="仿宋_GB2312" panose="02010609030101010101" pitchFamily="49" charset="-122"/>
                        </a:rPr>
                        <a:t>生产洁净化</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单位产品主要污染物产生量（包括化学需氧量、氨氮、二氧化硫、氮氧化物等），指标应不高于行业平均水平。（离散制造业可采用单位产值或单位工业增加值指标。）</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7315"/>
                  </a:ext>
                </a:extLst>
              </a:tr>
              <a:tr h="1508451">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产品主要污染物产生量（包括化学需氧量、氨氮、二氧化硫、氮氧化物等），指标优于行业前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水平。（离散制造业可采用单位产值或单位工业增加值指标。）前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851117"/>
                  </a:ext>
                </a:extLst>
              </a:tr>
            </a:tbl>
          </a:graphicData>
        </a:graphic>
      </p:graphicFrame>
    </p:spTree>
    <p:custDataLst>
      <p:tags r:id="rId1"/>
    </p:custDataLst>
    <p:extLst>
      <p:ext uri="{BB962C8B-B14F-4D97-AF65-F5344CB8AC3E}">
        <p14:creationId xmlns:p14="http://schemas.microsoft.com/office/powerpoint/2010/main" val="160901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3096667030"/>
              </p:ext>
            </p:extLst>
          </p:nvPr>
        </p:nvGraphicFramePr>
        <p:xfrm>
          <a:off x="701772" y="1295400"/>
          <a:ext cx="10990356" cy="4445000"/>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477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68182176"/>
                  </a:ext>
                </a:extLst>
              </a:tr>
              <a:tr h="1052877">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en-US" sz="2000" kern="1200" dirty="0">
                          <a:solidFill>
                            <a:schemeClr val="tx1"/>
                          </a:solidFill>
                          <a:effectLst/>
                          <a:latin typeface="宋体" panose="02010600030101010101" pitchFamily="2" charset="-122"/>
                          <a:ea typeface="宋体" panose="02010600030101010101" pitchFamily="2" charset="-122"/>
                          <a:cs typeface="+mn-cs"/>
                        </a:rPr>
                        <a:t>绩效</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spc="-90" dirty="0">
                          <a:effectLst/>
                          <a:latin typeface="宋体" panose="02010600030101010101" pitchFamily="2" charset="-122"/>
                          <a:ea typeface="宋体" panose="02010600030101010101" pitchFamily="2" charset="-122"/>
                          <a:cs typeface="仿宋_GB2312" panose="02010609030101010101" pitchFamily="49" charset="-122"/>
                        </a:rPr>
                        <a:t>生产洁净化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产品废气产生量，指标应不高于行业平均水平。（装备、电子、电器等离散制造业可采用单位产值或单位工业增加值指标。）</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835190">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产品废气产生量，指标优于行业前</a:t>
                      </a:r>
                      <a:r>
                        <a:rPr lang="en-US" sz="2000" kern="100" spc="-55"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水平。（离散制造业可采用单位产值或单位工业增加值指标。）前</a:t>
                      </a:r>
                      <a:r>
                        <a:rPr lang="en-US" sz="2000" kern="100" spc="-55"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82427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单位产品废水产生量，指标应不高于行业平均水平。（离散制造业可采用单位产值或单位工业增加值指标。）</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489738003"/>
                  </a:ext>
                </a:extLst>
              </a:tr>
              <a:tr h="112305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单位产品废水产生量，指标优于行业前</a:t>
                      </a:r>
                      <a:r>
                        <a:rPr lang="en-US" sz="2000" kern="100" spc="-55"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水平。（离散制造业可采用单位产值或单位工业增加值指标。）前</a:t>
                      </a:r>
                      <a:r>
                        <a:rPr lang="en-US" sz="2000" kern="100" spc="-55"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spc="-55"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365712679"/>
                  </a:ext>
                </a:extLst>
              </a:tr>
            </a:tbl>
          </a:graphicData>
        </a:graphic>
      </p:graphicFrame>
    </p:spTree>
    <p:custDataLst>
      <p:tags r:id="rId1"/>
    </p:custDataLst>
    <p:extLst>
      <p:ext uri="{BB962C8B-B14F-4D97-AF65-F5344CB8AC3E}">
        <p14:creationId xmlns:p14="http://schemas.microsoft.com/office/powerpoint/2010/main" val="2280534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2635815743"/>
              </p:ext>
            </p:extLst>
          </p:nvPr>
        </p:nvGraphicFramePr>
        <p:xfrm>
          <a:off x="701772" y="1295400"/>
          <a:ext cx="10990356" cy="4744344"/>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477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68182176"/>
                  </a:ext>
                </a:extLst>
              </a:tr>
              <a:tr h="477144">
                <a:tc rowSpan="4">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altLang="en-US" sz="2000" kern="1200" dirty="0">
                          <a:solidFill>
                            <a:schemeClr val="tx1"/>
                          </a:solidFill>
                          <a:effectLst/>
                          <a:latin typeface="宋体" panose="02010600030101010101" pitchFamily="2" charset="-122"/>
                          <a:ea typeface="宋体" panose="02010600030101010101" pitchFamily="2" charset="-122"/>
                          <a:cs typeface="+mn-cs"/>
                        </a:rPr>
                        <a:t>绩效</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zh-CN" sz="2000" kern="100" spc="-90" dirty="0">
                          <a:effectLst/>
                          <a:latin typeface="宋体" panose="02010600030101010101" pitchFamily="2" charset="-122"/>
                          <a:ea typeface="宋体" panose="02010600030101010101" pitchFamily="2" charset="-122"/>
                          <a:cs typeface="仿宋_GB2312" panose="02010609030101010101" pitchFamily="49" charset="-122"/>
                        </a:rPr>
                        <a:t>能源低碳化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单位产品综合能耗，指标应符合相关国家、行业标准中的限额要求。未制定相关标准的，应达到行业平均水平。（离散制造业可采用单位产值或单位工业增加值指标。）</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84456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单位产品综合能耗，指标达到相关国家、行业标准中的先进值要求。未制定相关标准的，应优于行业前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水平。（离散制造业可采用单位产值或单位工业增加值指标。）前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47714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单位产品碳排放量，指标应优于行业平均水平。（制造业可采用单位产值或单位工业增加值指标。）</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89738003"/>
                  </a:ext>
                </a:extLst>
              </a:tr>
              <a:tr h="47714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单位产品碳排放量，指标优于行业前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水平。（离散制造业可采用单位产值或单位工业增加值指标。）前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2</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365712679"/>
                  </a:ext>
                </a:extLst>
              </a:tr>
              <a:tr h="477144">
                <a:tc gridSpan="3">
                  <a:txBody>
                    <a:bodyPr/>
                    <a:lstStyle/>
                    <a:p>
                      <a:pPr algn="ctr"/>
                      <a:r>
                        <a:rPr lang="zh-CN" altLang="zh-CN" sz="2000" kern="1200" dirty="0">
                          <a:solidFill>
                            <a:schemeClr val="tx1"/>
                          </a:solidFill>
                          <a:effectLst/>
                          <a:latin typeface="宋体" panose="02010600030101010101" pitchFamily="2" charset="-122"/>
                          <a:ea typeface="宋体" panose="02010600030101010101" pitchFamily="2" charset="-122"/>
                          <a:cs typeface="+mn-cs"/>
                        </a:rPr>
                        <a:t>加分项</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altLang="zh-CN" sz="2000" kern="1200" dirty="0">
                          <a:solidFill>
                            <a:schemeClr val="tx1"/>
                          </a:solidFill>
                          <a:effectLst/>
                          <a:latin typeface="宋体" panose="02010600030101010101" pitchFamily="2" charset="-122"/>
                          <a:ea typeface="宋体" panose="02010600030101010101" pitchFamily="2" charset="-122"/>
                          <a:cs typeface="+mn-cs"/>
                        </a:rPr>
                        <a:t>“零碳”工厂创建方面开展的工作情况</a:t>
                      </a:r>
                      <a:r>
                        <a:rPr lang="zh-CN" altLang="en-US" sz="2000" kern="1200" dirty="0">
                          <a:solidFill>
                            <a:schemeClr val="tx1"/>
                          </a:solidFill>
                          <a:effectLst/>
                          <a:latin typeface="宋体" panose="02010600030101010101" pitchFamily="2" charset="-122"/>
                          <a:ea typeface="宋体" panose="02010600030101010101" pitchFamily="2" charset="-122"/>
                          <a:cs typeface="+mn-cs"/>
                        </a:rPr>
                        <a:t>。</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solidFill>
                            <a:srgbClr val="000000"/>
                          </a:solidFill>
                          <a:effectLst/>
                          <a:latin typeface="宋体" panose="02010600030101010101" pitchFamily="2" charset="-122"/>
                          <a:ea typeface="宋体" panose="02010600030101010101" pitchFamily="2" charset="-122"/>
                          <a:cs typeface="仿宋_GB2312" panose="02010609030101010101" pitchFamily="49" charset="-122"/>
                        </a:rPr>
                        <a:t>3</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33350" algn="ctr" defTabSz="914400" rtl="0" eaLnBrk="1" latinLnBrk="0" hangingPunct="1">
                        <a:spcAft>
                          <a:spcPts val="0"/>
                        </a:spcAft>
                      </a:pPr>
                      <a:r>
                        <a:rPr lang="en-US" altLang="zh-CN" sz="2000" kern="100" dirty="0">
                          <a:solidFill>
                            <a:schemeClr val="tx1"/>
                          </a:solidFill>
                          <a:effectLst/>
                          <a:latin typeface="宋体" panose="02010600030101010101" pitchFamily="2" charset="-122"/>
                          <a:ea typeface="宋体" panose="02010600030101010101" pitchFamily="2" charset="-122"/>
                          <a:cs typeface="+mn-cs"/>
                        </a:rPr>
                        <a:t>100%</a:t>
                      </a: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639550"/>
                  </a:ext>
                </a:extLst>
              </a:tr>
            </a:tbl>
          </a:graphicData>
        </a:graphic>
      </p:graphicFrame>
    </p:spTree>
    <p:custDataLst>
      <p:tags r:id="rId1"/>
    </p:custDataLst>
    <p:extLst>
      <p:ext uri="{BB962C8B-B14F-4D97-AF65-F5344CB8AC3E}">
        <p14:creationId xmlns:p14="http://schemas.microsoft.com/office/powerpoint/2010/main" val="4194701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30B6C126-B2E7-C8C6-8922-E2A1DE411A6B}"/>
              </a:ext>
            </a:extLst>
          </p:cNvPr>
          <p:cNvGrpSpPr/>
          <p:nvPr/>
        </p:nvGrpSpPr>
        <p:grpSpPr>
          <a:xfrm>
            <a:off x="1057007" y="165906"/>
            <a:ext cx="9142357" cy="618613"/>
            <a:chOff x="8691501" y="5924982"/>
            <a:chExt cx="19293042" cy="1237225"/>
          </a:xfrm>
        </p:grpSpPr>
        <p:grpSp>
          <p:nvGrpSpPr>
            <p:cNvPr id="17" name="Group 2">
              <a:extLst>
                <a:ext uri="{FF2B5EF4-FFF2-40B4-BE49-F238E27FC236}">
                  <a16:creationId xmlns:a16="http://schemas.microsoft.com/office/drawing/2014/main" id="{07E5719D-ED41-88C8-00D8-4714AA1EDC84}"/>
                </a:ext>
              </a:extLst>
            </p:cNvPr>
            <p:cNvGrpSpPr/>
            <p:nvPr/>
          </p:nvGrpSpPr>
          <p:grpSpPr>
            <a:xfrm>
              <a:off x="10437987" y="5924982"/>
              <a:ext cx="17546556" cy="1237225"/>
              <a:chOff x="7697537" y="6920323"/>
              <a:chExt cx="17546556" cy="1237225"/>
            </a:xfrm>
          </p:grpSpPr>
          <p:sp>
            <p:nvSpPr>
              <p:cNvPr id="21" name="TextBox 102">
                <a:extLst>
                  <a:ext uri="{FF2B5EF4-FFF2-40B4-BE49-F238E27FC236}">
                    <a16:creationId xmlns:a16="http://schemas.microsoft.com/office/drawing/2014/main" id="{852D7BFF-0B7C-8AD4-A9E5-4F918CC29362}"/>
                  </a:ext>
                </a:extLst>
              </p:cNvPr>
              <p:cNvSpPr txBox="1"/>
              <p:nvPr/>
            </p:nvSpPr>
            <p:spPr>
              <a:xfrm>
                <a:off x="7999423" y="6920323"/>
                <a:ext cx="17244670" cy="1237225"/>
              </a:xfrm>
              <a:prstGeom prst="rect">
                <a:avLst/>
              </a:prstGeom>
              <a:noFill/>
            </p:spPr>
            <p:txBody>
              <a:bodyPr wrap="square" lIns="109710" tIns="54855" rIns="109710" bIns="54855"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3300" b="1" i="0" u="none" strike="noStrike" kern="1200" cap="none" spc="0" normalizeH="0" baseline="0" noProof="0" dirty="0">
                    <a:ln>
                      <a:noFill/>
                    </a:ln>
                    <a:solidFill>
                      <a:srgbClr val="445469"/>
                    </a:solidFill>
                    <a:effectLst/>
                    <a:uLnTx/>
                    <a:uFillTx/>
                    <a:latin typeface="Arial"/>
                    <a:ea typeface="微软雅黑"/>
                    <a:cs typeface="+mn-cs"/>
                  </a:rPr>
                  <a:t>绿色</a:t>
                </a:r>
                <a:r>
                  <a:rPr kumimoji="0" lang="zh-CN" altLang="en-US" sz="3300" b="1" i="0" u="none" strike="noStrike" kern="1200" cap="none" spc="0" normalizeH="0" baseline="0" noProof="0" dirty="0">
                    <a:ln>
                      <a:noFill/>
                    </a:ln>
                    <a:solidFill>
                      <a:srgbClr val="445469"/>
                    </a:solidFill>
                    <a:effectLst/>
                    <a:uLnTx/>
                    <a:uFillTx/>
                    <a:latin typeface="Arial"/>
                    <a:ea typeface="微软雅黑"/>
                    <a:cs typeface="+mn-cs"/>
                  </a:rPr>
                  <a:t>工厂评价</a:t>
                </a:r>
                <a:endParaRPr kumimoji="0" lang="en-US" altLang="zh-CN" sz="3300" b="1" i="0" u="none" strike="noStrike" kern="1200" cap="none" spc="0" normalizeH="0" baseline="0" noProof="0" dirty="0">
                  <a:ln>
                    <a:noFill/>
                  </a:ln>
                  <a:solidFill>
                    <a:srgbClr val="445469"/>
                  </a:solidFill>
                  <a:effectLst/>
                  <a:uLnTx/>
                  <a:uFillTx/>
                  <a:latin typeface="Arial"/>
                  <a:ea typeface="微软雅黑"/>
                  <a:cs typeface="+mn-cs"/>
                </a:endParaRPr>
              </a:p>
            </p:txBody>
          </p:sp>
          <p:sp>
            <p:nvSpPr>
              <p:cNvPr id="22" name="Round Same Side Corner Rectangle 113">
                <a:extLst>
                  <a:ext uri="{FF2B5EF4-FFF2-40B4-BE49-F238E27FC236}">
                    <a16:creationId xmlns:a16="http://schemas.microsoft.com/office/drawing/2014/main" id="{83AE1131-BD51-B13E-3E18-C8745EB0F98C}"/>
                  </a:ext>
                </a:extLst>
              </p:cNvPr>
              <p:cNvSpPr/>
              <p:nvPr/>
            </p:nvSpPr>
            <p:spPr>
              <a:xfrm rot="10800000" flipH="1">
                <a:off x="7697537" y="7055485"/>
                <a:ext cx="109697" cy="913591"/>
              </a:xfrm>
              <a:prstGeom prst="round2SameRect">
                <a:avLst>
                  <a:gd name="adj1" fmla="val 50000"/>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white"/>
                  </a:solidFill>
                  <a:effectLst/>
                  <a:uLnTx/>
                  <a:uFillTx/>
                  <a:latin typeface="Arial Black" panose="020B0A04020102020204"/>
                  <a:ea typeface="思源黑体 CN Medium"/>
                  <a:cs typeface="+mn-cs"/>
                </a:endParaRPr>
              </a:p>
            </p:txBody>
          </p:sp>
        </p:grpSp>
        <p:grpSp>
          <p:nvGrpSpPr>
            <p:cNvPr id="18" name="组合 17">
              <a:extLst>
                <a:ext uri="{FF2B5EF4-FFF2-40B4-BE49-F238E27FC236}">
                  <a16:creationId xmlns:a16="http://schemas.microsoft.com/office/drawing/2014/main" id="{5DE1A8A8-137A-4FDB-AB29-3893CEF55065}"/>
                </a:ext>
              </a:extLst>
            </p:cNvPr>
            <p:cNvGrpSpPr/>
            <p:nvPr/>
          </p:nvGrpSpPr>
          <p:grpSpPr>
            <a:xfrm>
              <a:off x="8691501" y="5977518"/>
              <a:ext cx="1197027" cy="1115167"/>
              <a:chOff x="8668208" y="4089550"/>
              <a:chExt cx="1197027" cy="1115167"/>
            </a:xfrm>
          </p:grpSpPr>
          <p:sp>
            <p:nvSpPr>
              <p:cNvPr id="19" name="矩形 18">
                <a:extLst>
                  <a:ext uri="{FF2B5EF4-FFF2-40B4-BE49-F238E27FC236}">
                    <a16:creationId xmlns:a16="http://schemas.microsoft.com/office/drawing/2014/main" id="{48B86449-27B7-04A8-780B-1CC545EB1761}"/>
                  </a:ext>
                </a:extLst>
              </p:cNvPr>
              <p:cNvSpPr/>
              <p:nvPr/>
            </p:nvSpPr>
            <p:spPr>
              <a:xfrm rot="2700000">
                <a:off x="8668208" y="4089550"/>
                <a:ext cx="1115167" cy="1115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a:extLst>
                  <a:ext uri="{FF2B5EF4-FFF2-40B4-BE49-F238E27FC236}">
                    <a16:creationId xmlns:a16="http://schemas.microsoft.com/office/drawing/2014/main" id="{FE56A156-4F30-2B67-9D90-DA5E9063CE83}"/>
                  </a:ext>
                </a:extLst>
              </p:cNvPr>
              <p:cNvSpPr txBox="1"/>
              <p:nvPr/>
            </p:nvSpPr>
            <p:spPr>
              <a:xfrm>
                <a:off x="8693696" y="4119622"/>
                <a:ext cx="1171539" cy="10156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rPr>
                  <a:t>02</a:t>
                </a:r>
                <a:endParaRPr kumimoji="0" lang="zh-CN" altLang="en-US" sz="270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charset="-122"/>
                  <a:cs typeface="+mn-cs"/>
                </a:endParaRPr>
              </a:p>
            </p:txBody>
          </p:sp>
        </p:grpSp>
      </p:grpSp>
      <p:sp>
        <p:nvSpPr>
          <p:cNvPr id="3" name="文本框 2">
            <a:extLst>
              <a:ext uri="{FF2B5EF4-FFF2-40B4-BE49-F238E27FC236}">
                <a16:creationId xmlns:a16="http://schemas.microsoft.com/office/drawing/2014/main" id="{BF6F8BA5-673E-4DB7-2F14-1DC8BFD21064}"/>
              </a:ext>
            </a:extLst>
          </p:cNvPr>
          <p:cNvSpPr txBox="1"/>
          <p:nvPr/>
        </p:nvSpPr>
        <p:spPr>
          <a:xfrm>
            <a:off x="6522720" y="233487"/>
            <a:ext cx="5169408"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srgbClr val="089A7B"/>
                </a:solidFill>
                <a:effectLst/>
                <a:uLnTx/>
                <a:uFillTx/>
                <a:latin typeface="Arial"/>
                <a:ea typeface="宋体" panose="02010600030101010101" pitchFamily="2" charset="-122"/>
                <a:cs typeface="仿宋_GB2312" panose="02010609030101010101" pitchFamily="49" charset="-122"/>
              </a:rPr>
              <a:t>绿色工厂基本要求第三方评价表</a:t>
            </a:r>
            <a:endParaRPr kumimoji="0" lang="zh-CN" altLang="en-US" sz="2400" b="0" i="0" u="none" strike="noStrike" kern="1200" cap="none" spc="0" normalizeH="0" baseline="0" noProof="0" dirty="0">
              <a:ln>
                <a:noFill/>
              </a:ln>
              <a:solidFill>
                <a:srgbClr val="089A7B"/>
              </a:solidFill>
              <a:effectLst/>
              <a:uLnTx/>
              <a:uFillTx/>
              <a:latin typeface="Arial"/>
              <a:ea typeface="微软雅黑"/>
              <a:cs typeface="+mn-cs"/>
            </a:endParaRPr>
          </a:p>
        </p:txBody>
      </p:sp>
      <p:graphicFrame>
        <p:nvGraphicFramePr>
          <p:cNvPr id="2" name="表格 1">
            <a:extLst>
              <a:ext uri="{FF2B5EF4-FFF2-40B4-BE49-F238E27FC236}">
                <a16:creationId xmlns:a16="http://schemas.microsoft.com/office/drawing/2014/main" id="{5A1ED77E-AD0D-12A7-9BCE-52799CDBC50F}"/>
              </a:ext>
            </a:extLst>
          </p:cNvPr>
          <p:cNvGraphicFramePr>
            <a:graphicFrameLocks noGrp="1"/>
          </p:cNvGraphicFramePr>
          <p:nvPr>
            <p:extLst>
              <p:ext uri="{D42A27DB-BD31-4B8C-83A1-F6EECF244321}">
                <p14:modId xmlns:p14="http://schemas.microsoft.com/office/powerpoint/2010/main" val="999177668"/>
              </p:ext>
            </p:extLst>
          </p:nvPr>
        </p:nvGraphicFramePr>
        <p:xfrm>
          <a:off x="701772" y="1295400"/>
          <a:ext cx="10990356" cy="4984421"/>
        </p:xfrm>
        <a:graphic>
          <a:graphicData uri="http://schemas.openxmlformats.org/drawingml/2006/table">
            <a:tbl>
              <a:tblPr/>
              <a:tblGrid>
                <a:gridCol w="724668">
                  <a:extLst>
                    <a:ext uri="{9D8B030D-6E8A-4147-A177-3AD203B41FA5}">
                      <a16:colId xmlns:a16="http://schemas.microsoft.com/office/drawing/2014/main" val="193851718"/>
                    </a:ext>
                  </a:extLst>
                </a:gridCol>
                <a:gridCol w="724668">
                  <a:extLst>
                    <a:ext uri="{9D8B030D-6E8A-4147-A177-3AD203B41FA5}">
                      <a16:colId xmlns:a16="http://schemas.microsoft.com/office/drawing/2014/main" val="736454746"/>
                    </a:ext>
                  </a:extLst>
                </a:gridCol>
                <a:gridCol w="898824">
                  <a:extLst>
                    <a:ext uri="{9D8B030D-6E8A-4147-A177-3AD203B41FA5}">
                      <a16:colId xmlns:a16="http://schemas.microsoft.com/office/drawing/2014/main" val="740588508"/>
                    </a:ext>
                  </a:extLst>
                </a:gridCol>
                <a:gridCol w="6321153">
                  <a:extLst>
                    <a:ext uri="{9D8B030D-6E8A-4147-A177-3AD203B41FA5}">
                      <a16:colId xmlns:a16="http://schemas.microsoft.com/office/drawing/2014/main" val="3094495637"/>
                    </a:ext>
                  </a:extLst>
                </a:gridCol>
                <a:gridCol w="787260">
                  <a:extLst>
                    <a:ext uri="{9D8B030D-6E8A-4147-A177-3AD203B41FA5}">
                      <a16:colId xmlns:a16="http://schemas.microsoft.com/office/drawing/2014/main" val="1654642967"/>
                    </a:ext>
                  </a:extLst>
                </a:gridCol>
                <a:gridCol w="727931">
                  <a:extLst>
                    <a:ext uri="{9D8B030D-6E8A-4147-A177-3AD203B41FA5}">
                      <a16:colId xmlns:a16="http://schemas.microsoft.com/office/drawing/2014/main" val="2289111140"/>
                    </a:ext>
                  </a:extLst>
                </a:gridCol>
                <a:gridCol w="805852">
                  <a:extLst>
                    <a:ext uri="{9D8B030D-6E8A-4147-A177-3AD203B41FA5}">
                      <a16:colId xmlns:a16="http://schemas.microsoft.com/office/drawing/2014/main" val="2924728149"/>
                    </a:ext>
                  </a:extLst>
                </a:gridCol>
              </a:tblGrid>
              <a:tr h="477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zh-CN" altLang="en-US" sz="2000" b="1" kern="100" dirty="0">
                          <a:solidFill>
                            <a:schemeClr val="tx1"/>
                          </a:solidFill>
                          <a:latin typeface="宋体" panose="02010600030101010101" pitchFamily="2" charset="-122"/>
                          <a:ea typeface="宋体" panose="02010600030101010101" pitchFamily="2" charset="-122"/>
                          <a:cs typeface="Times New Roman"/>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一级</a:t>
                      </a:r>
                      <a:endParaRPr lang="zh-CN" sz="2000" kern="100" dirty="0">
                        <a:latin typeface="宋体" panose="02010600030101010101" pitchFamily="2" charset="-122"/>
                        <a:ea typeface="宋体" panose="02010600030101010101" pitchFamily="2" charset="-122"/>
                        <a:cs typeface="Times New Roman"/>
                      </a:endParaRPr>
                    </a:p>
                    <a:p>
                      <a:pPr algn="ctr">
                        <a:spcAft>
                          <a:spcPts val="0"/>
                        </a:spcAft>
                      </a:pP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sz="2000" b="1" kern="100" dirty="0">
                          <a:latin typeface="宋体" panose="02010600030101010101" pitchFamily="2" charset="-122"/>
                          <a:ea typeface="宋体" panose="02010600030101010101" pitchFamily="2" charset="-122"/>
                          <a:cs typeface="仿宋_GB2312"/>
                        </a:rPr>
                        <a:t>二</a:t>
                      </a:r>
                      <a:r>
                        <a:rPr lang="zh-CN" sz="2000" b="1" kern="100" spc="10" dirty="0">
                          <a:latin typeface="宋体" panose="02010600030101010101" pitchFamily="2" charset="-122"/>
                          <a:ea typeface="宋体" panose="02010600030101010101" pitchFamily="2" charset="-122"/>
                          <a:cs typeface="仿宋_GB2312"/>
                        </a:rPr>
                        <a:t>级</a:t>
                      </a:r>
                      <a:r>
                        <a:rPr lang="zh-CN" sz="2000" b="1" kern="100" dirty="0">
                          <a:latin typeface="宋体" panose="02010600030101010101" pitchFamily="2" charset="-122"/>
                          <a:ea typeface="宋体" panose="02010600030101010101" pitchFamily="2" charset="-122"/>
                          <a:cs typeface="仿宋_GB2312"/>
                        </a:rPr>
                        <a:t>指标</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CN" altLang="en-US" sz="2000" b="1" kern="100" dirty="0">
                          <a:latin typeface="宋体" panose="02010600030101010101" pitchFamily="2" charset="-122"/>
                          <a:ea typeface="宋体" panose="02010600030101010101" pitchFamily="2" charset="-122"/>
                          <a:cs typeface="仿宋_GB2312"/>
                        </a:rPr>
                        <a:t>具体评价</a:t>
                      </a:r>
                      <a:r>
                        <a:rPr lang="zh-CN" sz="2000" b="1" kern="100" dirty="0">
                          <a:latin typeface="宋体" panose="02010600030101010101" pitchFamily="2" charset="-122"/>
                          <a:ea typeface="宋体" panose="02010600030101010101" pitchFamily="2" charset="-122"/>
                          <a:cs typeface="仿宋_GB2312"/>
                        </a:rPr>
                        <a:t>要求</a:t>
                      </a:r>
                      <a:endParaRPr lang="zh-CN" sz="2000" kern="100" dirty="0">
                        <a:latin typeface="宋体" panose="02010600030101010101" pitchFamily="2" charset="-122"/>
                        <a:ea typeface="宋体" panose="02010600030101010101" pitchFamily="2"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要求类型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分值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sz="2000" b="1" kern="100" dirty="0">
                          <a:effectLst/>
                          <a:latin typeface="宋体" panose="02010600030101010101" pitchFamily="2" charset="-122"/>
                          <a:ea typeface="宋体" panose="02010600030101010101" pitchFamily="2" charset="-122"/>
                          <a:cs typeface="仿宋_GB2312" panose="02010609030101010101" pitchFamily="49" charset="-122"/>
                        </a:rPr>
                        <a:t>权重</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68182176"/>
                  </a:ext>
                </a:extLst>
              </a:tr>
              <a:tr h="883544">
                <a:tc rowSpan="6">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altLang="en-US" sz="2000" kern="1200" dirty="0">
                          <a:solidFill>
                            <a:schemeClr val="tx1"/>
                          </a:solidFill>
                          <a:effectLst/>
                          <a:latin typeface="宋体" panose="02010600030101010101" pitchFamily="2" charset="-122"/>
                          <a:ea typeface="宋体" panose="02010600030101010101" pitchFamily="2" charset="-122"/>
                          <a:cs typeface="+mn-cs"/>
                        </a:rPr>
                        <a:t>绩效</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algn="ctr" defTabSz="914400" rtl="0" eaLnBrk="1" latinLnBrk="0" hangingPunct="1"/>
                      <a:r>
                        <a:rPr lang="zh-CN" altLang="zh-CN" sz="2000" kern="1200" dirty="0">
                          <a:solidFill>
                            <a:schemeClr val="tx1"/>
                          </a:solidFill>
                          <a:effectLst/>
                          <a:latin typeface="宋体" panose="02010600030101010101" pitchFamily="2" charset="-122"/>
                          <a:ea typeface="宋体" panose="02010600030101010101" pitchFamily="2" charset="-122"/>
                          <a:cs typeface="+mn-cs"/>
                        </a:rPr>
                        <a:t>能源低碳化</a:t>
                      </a:r>
                      <a:endParaRPr lang="zh-CN" altLang="en-US" sz="2000" kern="1200" dirty="0">
                        <a:solidFill>
                          <a:schemeClr val="tx1"/>
                        </a:solidFill>
                        <a:effectLst/>
                        <a:latin typeface="宋体" panose="02010600030101010101" pitchFamily="2" charset="-122"/>
                        <a:ea typeface="宋体" panose="02010600030101010101" pitchFamily="2" charset="-122"/>
                        <a:cs typeface="+mn-cs"/>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单位产品主要原材料消耗量，指标应不高于行业平均水平。</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33350" algn="ctr" defTabSz="914400" rtl="0" eaLnBrk="1" latinLnBrk="0" hangingPunct="1">
                        <a:spcAft>
                          <a:spcPts val="0"/>
                        </a:spcAft>
                      </a:pPr>
                      <a:endParaRPr lang="zh-CN" altLang="en-US" sz="2000" kern="100" dirty="0">
                        <a:solidFill>
                          <a:schemeClr val="tx1"/>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357732"/>
                  </a:ext>
                </a:extLst>
              </a:tr>
              <a:tr h="843656">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单位产品主要原材料消耗量，指标优于行业前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水平，前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6516480"/>
                  </a:ext>
                </a:extLst>
              </a:tr>
              <a:tr h="82126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工业固体废物综合利用率，指标应大于</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65%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（根据行业特点，该指标可在±</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之间选取）。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410673211"/>
                  </a:ext>
                </a:extLst>
              </a:tr>
              <a:tr h="87206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工业固体废物综合利用率，指标达到</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73%</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（根据行业特点，该指标可在±</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之间选取），</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90%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539495762"/>
                  </a:ext>
                </a:extLst>
              </a:tr>
              <a:tr h="477144">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废水处理回用率，指标高于行业平均值。</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必选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a:effectLst/>
                          <a:latin typeface="宋体" panose="02010600030101010101" pitchFamily="2" charset="-122"/>
                          <a:ea typeface="宋体" panose="02010600030101010101" pitchFamily="2" charset="-122"/>
                          <a:cs typeface="仿宋_GB2312" panose="02010609030101010101" pitchFamily="49" charset="-122"/>
                        </a:rPr>
                        <a:t>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89738003"/>
                  </a:ext>
                </a:extLst>
              </a:tr>
              <a:tr h="47714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zh-CN" sz="2000" kern="100" dirty="0">
                          <a:effectLst/>
                          <a:latin typeface="宋体" panose="02010600030101010101" pitchFamily="2" charset="-122"/>
                          <a:ea typeface="宋体" panose="02010600030101010101" pitchFamily="2" charset="-122"/>
                          <a:cs typeface="仿宋_GB2312" panose="02010609030101010101" pitchFamily="49" charset="-122"/>
                        </a:rPr>
                        <a:t>废水处理回用率，指标优于行业前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20%</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水平，前</a:t>
                      </a: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5%</a:t>
                      </a:r>
                      <a:r>
                        <a:rPr lang="zh-CN" sz="2000" kern="100" dirty="0">
                          <a:effectLst/>
                          <a:latin typeface="宋体" panose="02010600030101010101" pitchFamily="2" charset="-122"/>
                          <a:ea typeface="宋体" panose="02010600030101010101" pitchFamily="2" charset="-122"/>
                          <a:cs typeface="仿宋_GB2312" panose="02010609030101010101" pitchFamily="49" charset="-122"/>
                        </a:rPr>
                        <a:t>为满分。</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2000" kern="100">
                          <a:effectLst/>
                          <a:latin typeface="宋体" panose="02010600030101010101" pitchFamily="2" charset="-122"/>
                          <a:ea typeface="宋体" panose="02010600030101010101" pitchFamily="2" charset="-122"/>
                          <a:cs typeface="仿宋_GB2312" panose="02010609030101010101" pitchFamily="49" charset="-122"/>
                        </a:rPr>
                        <a:t>可选</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kern="100" dirty="0">
                          <a:effectLst/>
                          <a:latin typeface="宋体" panose="02010600030101010101" pitchFamily="2" charset="-122"/>
                          <a:ea typeface="宋体" panose="02010600030101010101" pitchFamily="2" charset="-122"/>
                          <a:cs typeface="仿宋_GB2312" panose="02010609030101010101" pitchFamily="49" charset="-122"/>
                        </a:rPr>
                        <a:t>4</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365712679"/>
                  </a:ext>
                </a:extLst>
              </a:tr>
            </a:tbl>
          </a:graphicData>
        </a:graphic>
      </p:graphicFrame>
    </p:spTree>
    <p:custDataLst>
      <p:tags r:id="rId1"/>
    </p:custDataLst>
    <p:extLst>
      <p:ext uri="{BB962C8B-B14F-4D97-AF65-F5344CB8AC3E}">
        <p14:creationId xmlns:p14="http://schemas.microsoft.com/office/powerpoint/2010/main" val="1347288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8ECF-BD38-E24F-8A34-22037DEC5E5E}"/>
            </a:ext>
          </a:extLst>
        </p:cNvPr>
        <p:cNvGrpSpPr/>
        <p:nvPr/>
      </p:nvGrpSpPr>
      <p:grpSpPr>
        <a:xfrm>
          <a:off x="0" y="0"/>
          <a:ext cx="0" cy="0"/>
          <a:chOff x="0" y="0"/>
          <a:chExt cx="0" cy="0"/>
        </a:xfrm>
      </p:grpSpPr>
      <p:sp>
        <p:nvSpPr>
          <p:cNvPr id="27" name="文本框 45">
            <a:extLst>
              <a:ext uri="{FF2B5EF4-FFF2-40B4-BE49-F238E27FC236}">
                <a16:creationId xmlns:a16="http://schemas.microsoft.com/office/drawing/2014/main" id="{DC9EE9A4-9064-D90D-C49F-303F90C34ABE}"/>
              </a:ext>
            </a:extLst>
          </p:cNvPr>
          <p:cNvSpPr txBox="1"/>
          <p:nvPr>
            <p:custDataLst>
              <p:tags r:id="rId2"/>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总结</a:t>
            </a:r>
          </a:p>
        </p:txBody>
      </p:sp>
    </p:spTree>
    <p:custDataLst>
      <p:tags r:id="rId1"/>
    </p:custDataLst>
    <p:extLst>
      <p:ext uri="{BB962C8B-B14F-4D97-AF65-F5344CB8AC3E}">
        <p14:creationId xmlns:p14="http://schemas.microsoft.com/office/powerpoint/2010/main" val="699714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E997ABCC-2D66-9AB3-6280-74CA021DCF4A}"/>
              </a:ext>
            </a:extLst>
          </p:cNvPr>
          <p:cNvGrpSpPr/>
          <p:nvPr/>
        </p:nvGrpSpPr>
        <p:grpSpPr>
          <a:xfrm>
            <a:off x="926379" y="182235"/>
            <a:ext cx="9243325" cy="618613"/>
            <a:chOff x="8691501" y="5924982"/>
            <a:chExt cx="19506114" cy="1237225"/>
          </a:xfrm>
        </p:grpSpPr>
        <p:grpSp>
          <p:nvGrpSpPr>
            <p:cNvPr id="4" name="Group 2">
              <a:extLst>
                <a:ext uri="{FF2B5EF4-FFF2-40B4-BE49-F238E27FC236}">
                  <a16:creationId xmlns:a16="http://schemas.microsoft.com/office/drawing/2014/main" id="{984B9888-F2D8-EBB4-1236-0637979D0D42}"/>
                </a:ext>
              </a:extLst>
            </p:cNvPr>
            <p:cNvGrpSpPr/>
            <p:nvPr/>
          </p:nvGrpSpPr>
          <p:grpSpPr>
            <a:xfrm>
              <a:off x="10437987" y="5924982"/>
              <a:ext cx="17759628" cy="1237225"/>
              <a:chOff x="7697537" y="6920323"/>
              <a:chExt cx="17759628" cy="1237225"/>
            </a:xfrm>
          </p:grpSpPr>
          <p:sp>
            <p:nvSpPr>
              <p:cNvPr id="8" name="TextBox 102">
                <a:extLst>
                  <a:ext uri="{FF2B5EF4-FFF2-40B4-BE49-F238E27FC236}">
                    <a16:creationId xmlns:a16="http://schemas.microsoft.com/office/drawing/2014/main" id="{37037475-2204-097B-A71B-4B0379B445C6}"/>
                  </a:ext>
                </a:extLst>
              </p:cNvPr>
              <p:cNvSpPr txBox="1"/>
              <p:nvPr/>
            </p:nvSpPr>
            <p:spPr>
              <a:xfrm>
                <a:off x="7999423" y="6920323"/>
                <a:ext cx="17457742" cy="1237225"/>
              </a:xfrm>
              <a:prstGeom prst="rect">
                <a:avLst/>
              </a:prstGeom>
              <a:noFill/>
            </p:spPr>
            <p:txBody>
              <a:bodyPr wrap="square" lIns="109710" tIns="54855" rIns="109710" bIns="54855" rtlCol="0">
                <a:spAutoFit/>
              </a:bodyPr>
              <a:lstStyle/>
              <a:p>
                <a:pPr algn="just"/>
                <a:r>
                  <a:rPr lang="zh-CN" altLang="en-US" sz="3300" b="1" dirty="0">
                    <a:solidFill>
                      <a:srgbClr val="445469"/>
                    </a:solidFill>
                    <a:latin typeface="思源黑体 CN Bold"/>
                  </a:rPr>
                  <a:t>总结</a:t>
                </a:r>
                <a:endParaRPr lang="en-US" altLang="zh-CN" sz="3300" b="1" dirty="0">
                  <a:solidFill>
                    <a:srgbClr val="445469"/>
                  </a:solidFill>
                  <a:latin typeface="思源黑体 CN Bold"/>
                  <a:ea typeface="思源黑体 CN Bold"/>
                </a:endParaRPr>
              </a:p>
            </p:txBody>
          </p:sp>
          <p:sp>
            <p:nvSpPr>
              <p:cNvPr id="9" name="Round Same Side Corner Rectangle 113">
                <a:extLst>
                  <a:ext uri="{FF2B5EF4-FFF2-40B4-BE49-F238E27FC236}">
                    <a16:creationId xmlns:a16="http://schemas.microsoft.com/office/drawing/2014/main" id="{9A2B0A4F-65F1-526F-D4A1-7D54AC4080C0}"/>
                  </a:ext>
                </a:extLst>
              </p:cNvPr>
              <p:cNvSpPr/>
              <p:nvPr/>
            </p:nvSpPr>
            <p:spPr>
              <a:xfrm rot="10800000" flipH="1">
                <a:off x="7697537" y="7055485"/>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5" name="组合 4">
              <a:extLst>
                <a:ext uri="{FF2B5EF4-FFF2-40B4-BE49-F238E27FC236}">
                  <a16:creationId xmlns:a16="http://schemas.microsoft.com/office/drawing/2014/main" id="{87CCABB8-29C3-CB79-04EF-02DB72ACC049}"/>
                </a:ext>
              </a:extLst>
            </p:cNvPr>
            <p:cNvGrpSpPr/>
            <p:nvPr/>
          </p:nvGrpSpPr>
          <p:grpSpPr>
            <a:xfrm>
              <a:off x="8691501" y="5977518"/>
              <a:ext cx="1197027" cy="1115167"/>
              <a:chOff x="8668208" y="4089550"/>
              <a:chExt cx="1197027" cy="1115167"/>
            </a:xfrm>
          </p:grpSpPr>
          <p:sp>
            <p:nvSpPr>
              <p:cNvPr id="6" name="矩形 5">
                <a:extLst>
                  <a:ext uri="{FF2B5EF4-FFF2-40B4-BE49-F238E27FC236}">
                    <a16:creationId xmlns:a16="http://schemas.microsoft.com/office/drawing/2014/main" id="{7BCCDC36-D9A4-F7B9-739F-E56EB0C80C3C}"/>
                  </a:ext>
                </a:extLst>
              </p:cNvPr>
              <p:cNvSpPr/>
              <p:nvPr/>
            </p:nvSpPr>
            <p:spPr>
              <a:xfrm rot="2700000">
                <a:off x="8668208" y="4089550"/>
                <a:ext cx="1115167" cy="1115167"/>
              </a:xfrm>
              <a:prstGeom prst="rect">
                <a:avLst/>
              </a:prstGeom>
              <a:solidFill>
                <a:srgbClr val="7EB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7" name="文本框 6">
                <a:extLst>
                  <a:ext uri="{FF2B5EF4-FFF2-40B4-BE49-F238E27FC236}">
                    <a16:creationId xmlns:a16="http://schemas.microsoft.com/office/drawing/2014/main" id="{7C68D2A2-8021-C3A9-6C6A-B3658E18C5D0}"/>
                  </a:ext>
                </a:extLst>
              </p:cNvPr>
              <p:cNvSpPr txBox="1"/>
              <p:nvPr/>
            </p:nvSpPr>
            <p:spPr>
              <a:xfrm>
                <a:off x="8693696" y="4119622"/>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03</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10" name="TextBox 16">
            <a:extLst>
              <a:ext uri="{FF2B5EF4-FFF2-40B4-BE49-F238E27FC236}">
                <a16:creationId xmlns:a16="http://schemas.microsoft.com/office/drawing/2014/main" id="{1F6B6C63-62D2-6B09-C886-D4C511EA25CB}"/>
              </a:ext>
            </a:extLst>
          </p:cNvPr>
          <p:cNvSpPr txBox="1"/>
          <p:nvPr/>
        </p:nvSpPr>
        <p:spPr>
          <a:xfrm>
            <a:off x="1302007" y="1353911"/>
            <a:ext cx="7500990"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r>
              <a:rPr lang="zh-CN" altLang="en-US" sz="2400" dirty="0">
                <a:solidFill>
                  <a:srgbClr val="FF00FF"/>
                </a:solidFill>
              </a:rPr>
              <a:t>绿色工厂要求：</a:t>
            </a:r>
          </a:p>
        </p:txBody>
      </p:sp>
      <p:pic>
        <p:nvPicPr>
          <p:cNvPr id="11" name="Picture 2">
            <a:extLst>
              <a:ext uri="{FF2B5EF4-FFF2-40B4-BE49-F238E27FC236}">
                <a16:creationId xmlns:a16="http://schemas.microsoft.com/office/drawing/2014/main" id="{EEFC9903-E4B5-2B4E-04CC-985247EB5B7B}"/>
              </a:ext>
            </a:extLst>
          </p:cNvPr>
          <p:cNvPicPr>
            <a:picLocks noChangeAspect="1" noChangeArrowheads="1"/>
          </p:cNvPicPr>
          <p:nvPr/>
        </p:nvPicPr>
        <p:blipFill>
          <a:blip r:embed="rId3" cstate="print"/>
          <a:srcRect/>
          <a:stretch>
            <a:fillRect/>
          </a:stretch>
        </p:blipFill>
        <p:spPr bwMode="auto">
          <a:xfrm>
            <a:off x="242584" y="1223919"/>
            <a:ext cx="857256" cy="744570"/>
          </a:xfrm>
          <a:prstGeom prst="rect">
            <a:avLst/>
          </a:prstGeom>
          <a:noFill/>
          <a:ln w="9525">
            <a:noFill/>
            <a:miter lim="800000"/>
            <a:headEnd/>
            <a:tailEnd/>
          </a:ln>
          <a:effectLst/>
        </p:spPr>
      </p:pic>
      <p:grpSp>
        <p:nvGrpSpPr>
          <p:cNvPr id="12" name="组合 11">
            <a:extLst>
              <a:ext uri="{FF2B5EF4-FFF2-40B4-BE49-F238E27FC236}">
                <a16:creationId xmlns:a16="http://schemas.microsoft.com/office/drawing/2014/main" id="{AB5F9730-FC77-7F72-7A0A-1A06E60BC0B1}"/>
              </a:ext>
            </a:extLst>
          </p:cNvPr>
          <p:cNvGrpSpPr/>
          <p:nvPr/>
        </p:nvGrpSpPr>
        <p:grpSpPr>
          <a:xfrm>
            <a:off x="4376196" y="1900706"/>
            <a:ext cx="3439607" cy="647300"/>
            <a:chOff x="1571604" y="2719716"/>
            <a:chExt cx="3439607" cy="647300"/>
          </a:xfrm>
        </p:grpSpPr>
        <p:cxnSp>
          <p:nvCxnSpPr>
            <p:cNvPr id="13" name="直接连接符 12">
              <a:extLst>
                <a:ext uri="{FF2B5EF4-FFF2-40B4-BE49-F238E27FC236}">
                  <a16:creationId xmlns:a16="http://schemas.microsoft.com/office/drawing/2014/main" id="{A8DD0C23-8135-35FB-188D-8AF4E07CCF18}"/>
                </a:ext>
              </a:extLst>
            </p:cNvPr>
            <p:cNvCxnSpPr/>
            <p:nvPr/>
          </p:nvCxnSpPr>
          <p:spPr>
            <a:xfrm>
              <a:off x="2091702" y="3123395"/>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4" name="组合 13">
              <a:extLst>
                <a:ext uri="{FF2B5EF4-FFF2-40B4-BE49-F238E27FC236}">
                  <a16:creationId xmlns:a16="http://schemas.microsoft.com/office/drawing/2014/main" id="{20A48F25-CFCB-869E-0D60-952658063F10}"/>
                </a:ext>
              </a:extLst>
            </p:cNvPr>
            <p:cNvGrpSpPr/>
            <p:nvPr/>
          </p:nvGrpSpPr>
          <p:grpSpPr>
            <a:xfrm>
              <a:off x="1571604" y="2857496"/>
              <a:ext cx="571504" cy="509520"/>
              <a:chOff x="3835847" y="1395243"/>
              <a:chExt cx="1462116" cy="1303538"/>
            </a:xfrm>
          </p:grpSpPr>
          <p:sp>
            <p:nvSpPr>
              <p:cNvPr id="23" name="同心圆 20">
                <a:extLst>
                  <a:ext uri="{FF2B5EF4-FFF2-40B4-BE49-F238E27FC236}">
                    <a16:creationId xmlns:a16="http://schemas.microsoft.com/office/drawing/2014/main" id="{0F2DF863-D794-DF5A-B33B-ACCAC816620E}"/>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nvGrpSpPr>
              <p:cNvPr id="24" name="组合 53">
                <a:extLst>
                  <a:ext uri="{FF2B5EF4-FFF2-40B4-BE49-F238E27FC236}">
                    <a16:creationId xmlns:a16="http://schemas.microsoft.com/office/drawing/2014/main" id="{25CCFB25-9B8D-E734-7A73-9263F3B469B7}"/>
                  </a:ext>
                </a:extLst>
              </p:cNvPr>
              <p:cNvGrpSpPr/>
              <p:nvPr/>
            </p:nvGrpSpPr>
            <p:grpSpPr>
              <a:xfrm>
                <a:off x="4939609" y="1857832"/>
                <a:ext cx="358354" cy="358354"/>
                <a:chOff x="5917211" y="1835961"/>
                <a:chExt cx="504056" cy="504056"/>
              </a:xfrm>
            </p:grpSpPr>
            <p:sp>
              <p:nvSpPr>
                <p:cNvPr id="26" name="同心圆 23">
                  <a:extLst>
                    <a:ext uri="{FF2B5EF4-FFF2-40B4-BE49-F238E27FC236}">
                      <a16:creationId xmlns:a16="http://schemas.microsoft.com/office/drawing/2014/main" id="{FB51257D-3BF9-A772-1B61-552BFFC94B5E}"/>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sp>
              <p:nvSpPr>
                <p:cNvPr id="27" name="椭圆 26">
                  <a:extLst>
                    <a:ext uri="{FF2B5EF4-FFF2-40B4-BE49-F238E27FC236}">
                      <a16:creationId xmlns:a16="http://schemas.microsoft.com/office/drawing/2014/main" id="{7518D910-6F91-3405-312C-E831CF84C135}"/>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25" name="椭圆 24">
                <a:extLst>
                  <a:ext uri="{FF2B5EF4-FFF2-40B4-BE49-F238E27FC236}">
                    <a16:creationId xmlns:a16="http://schemas.microsoft.com/office/drawing/2014/main" id="{C5866896-3C89-248E-4FBB-8AA6A094FD45}"/>
                  </a:ext>
                </a:extLst>
              </p:cNvPr>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15" name="TextBox 26">
              <a:extLst>
                <a:ext uri="{FF2B5EF4-FFF2-40B4-BE49-F238E27FC236}">
                  <a16:creationId xmlns:a16="http://schemas.microsoft.com/office/drawing/2014/main" id="{EE9264A5-8E3A-5CE4-3D34-E030453C4F91}"/>
                </a:ext>
              </a:extLst>
            </p:cNvPr>
            <p:cNvSpPr txBox="1"/>
            <p:nvPr/>
          </p:nvSpPr>
          <p:spPr>
            <a:xfrm>
              <a:off x="2243449" y="2719716"/>
              <a:ext cx="2741762" cy="400110"/>
            </a:xfrm>
            <a:prstGeom prst="rect">
              <a:avLst/>
            </a:prstGeom>
            <a:noFill/>
          </p:spPr>
          <p:txBody>
            <a:bodyPr wrap="square" rtlCol="0">
              <a:spAutoFit/>
            </a:bodyPr>
            <a:lstStyle/>
            <a:p>
              <a:pPr lvl="0" algn="just">
                <a:defRPr/>
              </a:pPr>
              <a:r>
                <a:rPr lang="zh-CN" altLang="zh-CN" sz="2000" b="1" dirty="0">
                  <a:solidFill>
                    <a:schemeClr val="accent3"/>
                  </a:solidFill>
                  <a:effectLst/>
                  <a:ea typeface="宋体" panose="02010600030101010101" pitchFamily="2" charset="-122"/>
                  <a:cs typeface="仿宋_GB2312" panose="02010609030101010101" pitchFamily="49" charset="-122"/>
                </a:rPr>
                <a:t>用地集约化</a:t>
              </a:r>
              <a:endParaRPr kumimoji="0" lang="en-US" altLang="zh-CN" sz="2000" b="1" i="0" u="none" strike="noStrike" kern="0" cap="none" spc="0" normalizeH="0" baseline="0" noProof="0" dirty="0">
                <a:ln>
                  <a:noFill/>
                </a:ln>
                <a:solidFill>
                  <a:schemeClr val="accent3"/>
                </a:solidFill>
                <a:effectLst/>
                <a:uLnTx/>
                <a:uFillTx/>
                <a:latin typeface="微软雅黑" pitchFamily="34" charset="-122"/>
                <a:ea typeface="微软雅黑" pitchFamily="34" charset="-122"/>
                <a:cs typeface="Arial" pitchFamily="34" charset="0"/>
              </a:endParaRPr>
            </a:p>
          </p:txBody>
        </p:sp>
      </p:grpSp>
      <p:grpSp>
        <p:nvGrpSpPr>
          <p:cNvPr id="28" name="组合 27">
            <a:extLst>
              <a:ext uri="{FF2B5EF4-FFF2-40B4-BE49-F238E27FC236}">
                <a16:creationId xmlns:a16="http://schemas.microsoft.com/office/drawing/2014/main" id="{6737E4C4-0B2A-E888-923C-1163A8D955BB}"/>
              </a:ext>
            </a:extLst>
          </p:cNvPr>
          <p:cNvGrpSpPr/>
          <p:nvPr/>
        </p:nvGrpSpPr>
        <p:grpSpPr>
          <a:xfrm>
            <a:off x="4862893" y="2688561"/>
            <a:ext cx="3439607" cy="647300"/>
            <a:chOff x="1571604" y="2719716"/>
            <a:chExt cx="3439607" cy="647300"/>
          </a:xfrm>
        </p:grpSpPr>
        <p:cxnSp>
          <p:nvCxnSpPr>
            <p:cNvPr id="29" name="直接连接符 28">
              <a:extLst>
                <a:ext uri="{FF2B5EF4-FFF2-40B4-BE49-F238E27FC236}">
                  <a16:creationId xmlns:a16="http://schemas.microsoft.com/office/drawing/2014/main" id="{67D2342C-92B4-2244-298A-7FD8823F3EC6}"/>
                </a:ext>
              </a:extLst>
            </p:cNvPr>
            <p:cNvCxnSpPr/>
            <p:nvPr/>
          </p:nvCxnSpPr>
          <p:spPr>
            <a:xfrm>
              <a:off x="2091702" y="3123395"/>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0" name="组合 19">
              <a:extLst>
                <a:ext uri="{FF2B5EF4-FFF2-40B4-BE49-F238E27FC236}">
                  <a16:creationId xmlns:a16="http://schemas.microsoft.com/office/drawing/2014/main" id="{681D8B40-4509-46E2-67B1-D444117C5390}"/>
                </a:ext>
              </a:extLst>
            </p:cNvPr>
            <p:cNvGrpSpPr/>
            <p:nvPr/>
          </p:nvGrpSpPr>
          <p:grpSpPr>
            <a:xfrm>
              <a:off x="1571604" y="2857496"/>
              <a:ext cx="571504" cy="509520"/>
              <a:chOff x="3835847" y="1395243"/>
              <a:chExt cx="1462116" cy="1303538"/>
            </a:xfrm>
          </p:grpSpPr>
          <p:sp>
            <p:nvSpPr>
              <p:cNvPr id="32" name="同心圆 32">
                <a:extLst>
                  <a:ext uri="{FF2B5EF4-FFF2-40B4-BE49-F238E27FC236}">
                    <a16:creationId xmlns:a16="http://schemas.microsoft.com/office/drawing/2014/main" id="{2CBC9DA9-7761-D475-5B48-4F47295C10B5}"/>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nvGrpSpPr>
              <p:cNvPr id="33" name="组合 53">
                <a:extLst>
                  <a:ext uri="{FF2B5EF4-FFF2-40B4-BE49-F238E27FC236}">
                    <a16:creationId xmlns:a16="http://schemas.microsoft.com/office/drawing/2014/main" id="{245A3A6C-6E10-251E-160C-9C1FE794AD0B}"/>
                  </a:ext>
                </a:extLst>
              </p:cNvPr>
              <p:cNvGrpSpPr/>
              <p:nvPr/>
            </p:nvGrpSpPr>
            <p:grpSpPr>
              <a:xfrm>
                <a:off x="4939609" y="1857832"/>
                <a:ext cx="358354" cy="358354"/>
                <a:chOff x="5917211" y="1835961"/>
                <a:chExt cx="504056" cy="504056"/>
              </a:xfrm>
            </p:grpSpPr>
            <p:sp>
              <p:nvSpPr>
                <p:cNvPr id="35" name="同心圆 35">
                  <a:extLst>
                    <a:ext uri="{FF2B5EF4-FFF2-40B4-BE49-F238E27FC236}">
                      <a16:creationId xmlns:a16="http://schemas.microsoft.com/office/drawing/2014/main" id="{E83642D4-A842-543F-B702-610668615DDC}"/>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sp>
              <p:nvSpPr>
                <p:cNvPr id="36" name="椭圆 35">
                  <a:extLst>
                    <a:ext uri="{FF2B5EF4-FFF2-40B4-BE49-F238E27FC236}">
                      <a16:creationId xmlns:a16="http://schemas.microsoft.com/office/drawing/2014/main" id="{ED5EC89B-25B7-2D0B-CA02-FD964A0FEFEC}"/>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34" name="椭圆 33">
                <a:extLst>
                  <a:ext uri="{FF2B5EF4-FFF2-40B4-BE49-F238E27FC236}">
                    <a16:creationId xmlns:a16="http://schemas.microsoft.com/office/drawing/2014/main" id="{44138C5D-C9AF-6458-B5C4-0DF8EF2EA8A4}"/>
                  </a:ext>
                </a:extLst>
              </p:cNvPr>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31" name="TextBox 31">
              <a:extLst>
                <a:ext uri="{FF2B5EF4-FFF2-40B4-BE49-F238E27FC236}">
                  <a16:creationId xmlns:a16="http://schemas.microsoft.com/office/drawing/2014/main" id="{111502F8-659B-7531-182D-C597F48538E7}"/>
                </a:ext>
              </a:extLst>
            </p:cNvPr>
            <p:cNvSpPr txBox="1"/>
            <p:nvPr/>
          </p:nvSpPr>
          <p:spPr>
            <a:xfrm>
              <a:off x="2243449" y="2719716"/>
              <a:ext cx="2741762" cy="400110"/>
            </a:xfrm>
            <a:prstGeom prst="rect">
              <a:avLst/>
            </a:prstGeom>
            <a:noFill/>
          </p:spPr>
          <p:txBody>
            <a:bodyPr wrap="square" rtlCol="0">
              <a:spAutoFit/>
            </a:bodyPr>
            <a:lstStyle/>
            <a:p>
              <a:pPr lvl="0" algn="just">
                <a:defRPr/>
              </a:pPr>
              <a:r>
                <a:rPr lang="zh-CN" altLang="zh-CN" sz="2000" b="1" dirty="0">
                  <a:solidFill>
                    <a:schemeClr val="accent3"/>
                  </a:solidFill>
                  <a:effectLst/>
                  <a:ea typeface="宋体" panose="02010600030101010101" pitchFamily="2" charset="-122"/>
                  <a:cs typeface="仿宋_GB2312" panose="02010609030101010101" pitchFamily="49" charset="-122"/>
                </a:rPr>
                <a:t>原料无害化</a:t>
              </a:r>
              <a:endParaRPr kumimoji="0" lang="en-US" altLang="zh-CN" sz="2000" b="1" i="0" u="none" strike="noStrike" kern="0" cap="none" spc="0" normalizeH="0" baseline="0" noProof="0" dirty="0">
                <a:ln>
                  <a:noFill/>
                </a:ln>
                <a:solidFill>
                  <a:schemeClr val="accent3"/>
                </a:solidFill>
                <a:effectLst/>
                <a:uLnTx/>
                <a:uFillTx/>
                <a:latin typeface="微软雅黑" pitchFamily="34" charset="-122"/>
                <a:ea typeface="微软雅黑" pitchFamily="34" charset="-122"/>
                <a:cs typeface="Arial" pitchFamily="34" charset="0"/>
              </a:endParaRPr>
            </a:p>
          </p:txBody>
        </p:sp>
      </p:grpSp>
      <p:grpSp>
        <p:nvGrpSpPr>
          <p:cNvPr id="37" name="组合 36">
            <a:extLst>
              <a:ext uri="{FF2B5EF4-FFF2-40B4-BE49-F238E27FC236}">
                <a16:creationId xmlns:a16="http://schemas.microsoft.com/office/drawing/2014/main" id="{F6EB3A04-CAD7-7E29-B6BF-19B568F166BD}"/>
              </a:ext>
            </a:extLst>
          </p:cNvPr>
          <p:cNvGrpSpPr/>
          <p:nvPr/>
        </p:nvGrpSpPr>
        <p:grpSpPr>
          <a:xfrm>
            <a:off x="5291521" y="3407299"/>
            <a:ext cx="3653921" cy="647300"/>
            <a:chOff x="1571604" y="2719716"/>
            <a:chExt cx="3439607" cy="647300"/>
          </a:xfrm>
        </p:grpSpPr>
        <p:cxnSp>
          <p:nvCxnSpPr>
            <p:cNvPr id="38" name="直接连接符 37">
              <a:extLst>
                <a:ext uri="{FF2B5EF4-FFF2-40B4-BE49-F238E27FC236}">
                  <a16:creationId xmlns:a16="http://schemas.microsoft.com/office/drawing/2014/main" id="{EA371C07-8A56-8F62-5A3C-7081A7922EEC}"/>
                </a:ext>
              </a:extLst>
            </p:cNvPr>
            <p:cNvCxnSpPr/>
            <p:nvPr/>
          </p:nvCxnSpPr>
          <p:spPr>
            <a:xfrm>
              <a:off x="2091702" y="3123395"/>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9" name="组合 19">
              <a:extLst>
                <a:ext uri="{FF2B5EF4-FFF2-40B4-BE49-F238E27FC236}">
                  <a16:creationId xmlns:a16="http://schemas.microsoft.com/office/drawing/2014/main" id="{A700D5AB-44F5-F933-0A7C-694E52A81711}"/>
                </a:ext>
              </a:extLst>
            </p:cNvPr>
            <p:cNvGrpSpPr/>
            <p:nvPr/>
          </p:nvGrpSpPr>
          <p:grpSpPr>
            <a:xfrm>
              <a:off x="1571604" y="2857496"/>
              <a:ext cx="571504" cy="509520"/>
              <a:chOff x="3835847" y="1395243"/>
              <a:chExt cx="1462116" cy="1303538"/>
            </a:xfrm>
          </p:grpSpPr>
          <p:sp>
            <p:nvSpPr>
              <p:cNvPr id="41" name="同心圆 42">
                <a:extLst>
                  <a:ext uri="{FF2B5EF4-FFF2-40B4-BE49-F238E27FC236}">
                    <a16:creationId xmlns:a16="http://schemas.microsoft.com/office/drawing/2014/main" id="{5959C77B-D7E0-367B-7055-52981ECD9CFE}"/>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nvGrpSpPr>
              <p:cNvPr id="42" name="组合 53">
                <a:extLst>
                  <a:ext uri="{FF2B5EF4-FFF2-40B4-BE49-F238E27FC236}">
                    <a16:creationId xmlns:a16="http://schemas.microsoft.com/office/drawing/2014/main" id="{9D190A9F-A3D5-4600-DA2C-AEF95D17A0E0}"/>
                  </a:ext>
                </a:extLst>
              </p:cNvPr>
              <p:cNvGrpSpPr/>
              <p:nvPr/>
            </p:nvGrpSpPr>
            <p:grpSpPr>
              <a:xfrm>
                <a:off x="4939609" y="1857832"/>
                <a:ext cx="358354" cy="358354"/>
                <a:chOff x="5917211" y="1835961"/>
                <a:chExt cx="504056" cy="504056"/>
              </a:xfrm>
            </p:grpSpPr>
            <p:sp>
              <p:nvSpPr>
                <p:cNvPr id="44" name="同心圆 45">
                  <a:extLst>
                    <a:ext uri="{FF2B5EF4-FFF2-40B4-BE49-F238E27FC236}">
                      <a16:creationId xmlns:a16="http://schemas.microsoft.com/office/drawing/2014/main" id="{8F04CCB3-B6C5-9F6E-27F1-5443227F0D88}"/>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sp>
              <p:nvSpPr>
                <p:cNvPr id="45" name="椭圆 44">
                  <a:extLst>
                    <a:ext uri="{FF2B5EF4-FFF2-40B4-BE49-F238E27FC236}">
                      <a16:creationId xmlns:a16="http://schemas.microsoft.com/office/drawing/2014/main" id="{48EFB216-779D-5E52-7194-B222F8ADB42D}"/>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43" name="椭圆 42">
                <a:extLst>
                  <a:ext uri="{FF2B5EF4-FFF2-40B4-BE49-F238E27FC236}">
                    <a16:creationId xmlns:a16="http://schemas.microsoft.com/office/drawing/2014/main" id="{9CB90215-106E-FACB-F6E4-05341A02C7C0}"/>
                  </a:ext>
                </a:extLst>
              </p:cNvPr>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40" name="TextBox 41">
              <a:extLst>
                <a:ext uri="{FF2B5EF4-FFF2-40B4-BE49-F238E27FC236}">
                  <a16:creationId xmlns:a16="http://schemas.microsoft.com/office/drawing/2014/main" id="{97661076-E476-9C08-A489-BB17F42272F2}"/>
                </a:ext>
              </a:extLst>
            </p:cNvPr>
            <p:cNvSpPr txBox="1"/>
            <p:nvPr/>
          </p:nvSpPr>
          <p:spPr>
            <a:xfrm>
              <a:off x="2243449" y="2719716"/>
              <a:ext cx="2741762" cy="400110"/>
            </a:xfrm>
            <a:prstGeom prst="rect">
              <a:avLst/>
            </a:prstGeom>
            <a:noFill/>
          </p:spPr>
          <p:txBody>
            <a:bodyPr wrap="square" rtlCol="0">
              <a:spAutoFit/>
            </a:bodyPr>
            <a:lstStyle/>
            <a:p>
              <a:pPr lvl="0" algn="just">
                <a:defRPr/>
              </a:pPr>
              <a:r>
                <a:rPr lang="zh-CN" altLang="zh-CN" sz="2000" b="1" dirty="0">
                  <a:solidFill>
                    <a:schemeClr val="accent3"/>
                  </a:solidFill>
                  <a:effectLst/>
                  <a:ea typeface="宋体" panose="02010600030101010101" pitchFamily="2" charset="-122"/>
                  <a:cs typeface="仿宋_GB2312" panose="02010609030101010101" pitchFamily="49" charset="-122"/>
                </a:rPr>
                <a:t>生产洁净化</a:t>
              </a:r>
              <a:endParaRPr kumimoji="0" lang="en-US" altLang="zh-CN" sz="2000" b="1" i="0" u="none" strike="noStrike" kern="0" cap="none" spc="0" normalizeH="0" baseline="0" noProof="0" dirty="0">
                <a:ln>
                  <a:noFill/>
                </a:ln>
                <a:solidFill>
                  <a:schemeClr val="accent3"/>
                </a:solidFill>
                <a:effectLst/>
                <a:uLnTx/>
                <a:uFillTx/>
                <a:latin typeface="微软雅黑" pitchFamily="34" charset="-122"/>
                <a:ea typeface="微软雅黑" pitchFamily="34" charset="-122"/>
                <a:cs typeface="Arial" pitchFamily="34" charset="0"/>
              </a:endParaRPr>
            </a:p>
          </p:txBody>
        </p:sp>
      </p:grpSp>
      <p:grpSp>
        <p:nvGrpSpPr>
          <p:cNvPr id="46" name="组合 45">
            <a:extLst>
              <a:ext uri="{FF2B5EF4-FFF2-40B4-BE49-F238E27FC236}">
                <a16:creationId xmlns:a16="http://schemas.microsoft.com/office/drawing/2014/main" id="{AE6EEE46-AB82-12AF-FF08-F1F51C972FA7}"/>
              </a:ext>
            </a:extLst>
          </p:cNvPr>
          <p:cNvGrpSpPr/>
          <p:nvPr/>
        </p:nvGrpSpPr>
        <p:grpSpPr>
          <a:xfrm>
            <a:off x="5720149" y="4117321"/>
            <a:ext cx="4082549" cy="647300"/>
            <a:chOff x="1571604" y="2719716"/>
            <a:chExt cx="3439607" cy="647300"/>
          </a:xfrm>
        </p:grpSpPr>
        <p:cxnSp>
          <p:nvCxnSpPr>
            <p:cNvPr id="47" name="直接连接符 46">
              <a:extLst>
                <a:ext uri="{FF2B5EF4-FFF2-40B4-BE49-F238E27FC236}">
                  <a16:creationId xmlns:a16="http://schemas.microsoft.com/office/drawing/2014/main" id="{880A087A-F438-5080-3055-91F0A366FC50}"/>
                </a:ext>
              </a:extLst>
            </p:cNvPr>
            <p:cNvCxnSpPr/>
            <p:nvPr/>
          </p:nvCxnSpPr>
          <p:spPr>
            <a:xfrm>
              <a:off x="2091702" y="3123395"/>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48" name="组合 19">
              <a:extLst>
                <a:ext uri="{FF2B5EF4-FFF2-40B4-BE49-F238E27FC236}">
                  <a16:creationId xmlns:a16="http://schemas.microsoft.com/office/drawing/2014/main" id="{33EB0BFC-51F9-848E-D3B0-0D121FE2AF44}"/>
                </a:ext>
              </a:extLst>
            </p:cNvPr>
            <p:cNvGrpSpPr/>
            <p:nvPr/>
          </p:nvGrpSpPr>
          <p:grpSpPr>
            <a:xfrm>
              <a:off x="1571604" y="2857496"/>
              <a:ext cx="571504" cy="509520"/>
              <a:chOff x="3835847" y="1395243"/>
              <a:chExt cx="1462116" cy="1303538"/>
            </a:xfrm>
          </p:grpSpPr>
          <p:sp>
            <p:nvSpPr>
              <p:cNvPr id="50" name="同心圆 51">
                <a:extLst>
                  <a:ext uri="{FF2B5EF4-FFF2-40B4-BE49-F238E27FC236}">
                    <a16:creationId xmlns:a16="http://schemas.microsoft.com/office/drawing/2014/main" id="{7F9B29CA-8E7F-A1ED-ED86-9034E9037AAE}"/>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nvGrpSpPr>
              <p:cNvPr id="51" name="组合 53">
                <a:extLst>
                  <a:ext uri="{FF2B5EF4-FFF2-40B4-BE49-F238E27FC236}">
                    <a16:creationId xmlns:a16="http://schemas.microsoft.com/office/drawing/2014/main" id="{FF5A609D-EC92-D76E-6C42-A321397B95BB}"/>
                  </a:ext>
                </a:extLst>
              </p:cNvPr>
              <p:cNvGrpSpPr/>
              <p:nvPr/>
            </p:nvGrpSpPr>
            <p:grpSpPr>
              <a:xfrm>
                <a:off x="4939609" y="1857832"/>
                <a:ext cx="358354" cy="358354"/>
                <a:chOff x="5917211" y="1835961"/>
                <a:chExt cx="504056" cy="504056"/>
              </a:xfrm>
            </p:grpSpPr>
            <p:sp>
              <p:nvSpPr>
                <p:cNvPr id="53" name="同心圆 54">
                  <a:extLst>
                    <a:ext uri="{FF2B5EF4-FFF2-40B4-BE49-F238E27FC236}">
                      <a16:creationId xmlns:a16="http://schemas.microsoft.com/office/drawing/2014/main" id="{6A2229E2-D61C-BF81-9E06-76E0373A91B6}"/>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sp>
              <p:nvSpPr>
                <p:cNvPr id="54" name="椭圆 53">
                  <a:extLst>
                    <a:ext uri="{FF2B5EF4-FFF2-40B4-BE49-F238E27FC236}">
                      <a16:creationId xmlns:a16="http://schemas.microsoft.com/office/drawing/2014/main" id="{D5EF3A11-7F4A-278B-36DF-74643B766984}"/>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52" name="椭圆 51">
                <a:extLst>
                  <a:ext uri="{FF2B5EF4-FFF2-40B4-BE49-F238E27FC236}">
                    <a16:creationId xmlns:a16="http://schemas.microsoft.com/office/drawing/2014/main" id="{BFC3188F-64EE-8C3A-89FA-89A0C6B119E2}"/>
                  </a:ext>
                </a:extLst>
              </p:cNvPr>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49" name="TextBox 50">
              <a:extLst>
                <a:ext uri="{FF2B5EF4-FFF2-40B4-BE49-F238E27FC236}">
                  <a16:creationId xmlns:a16="http://schemas.microsoft.com/office/drawing/2014/main" id="{3238ED39-EAAE-CE0A-3570-5D4398D5D566}"/>
                </a:ext>
              </a:extLst>
            </p:cNvPr>
            <p:cNvSpPr txBox="1"/>
            <p:nvPr/>
          </p:nvSpPr>
          <p:spPr>
            <a:xfrm>
              <a:off x="2243449" y="2719716"/>
              <a:ext cx="2741762" cy="400110"/>
            </a:xfrm>
            <a:prstGeom prst="rect">
              <a:avLst/>
            </a:prstGeom>
            <a:noFill/>
          </p:spPr>
          <p:txBody>
            <a:bodyPr wrap="square" rtlCol="0">
              <a:spAutoFit/>
            </a:bodyPr>
            <a:lstStyle/>
            <a:p>
              <a:pPr lvl="0" algn="just">
                <a:defRPr/>
              </a:pPr>
              <a:r>
                <a:rPr lang="zh-CN" altLang="zh-CN" sz="2000" b="1" dirty="0">
                  <a:solidFill>
                    <a:schemeClr val="accent3"/>
                  </a:solidFill>
                  <a:effectLst/>
                  <a:ea typeface="宋体" panose="02010600030101010101" pitchFamily="2" charset="-122"/>
                  <a:cs typeface="仿宋_GB2312" panose="02010609030101010101" pitchFamily="49" charset="-122"/>
                </a:rPr>
                <a:t>废物资源化</a:t>
              </a:r>
              <a:endParaRPr lang="zh-CN" altLang="en-US" sz="2000" b="1" kern="0" dirty="0">
                <a:solidFill>
                  <a:schemeClr val="accent3"/>
                </a:solidFill>
                <a:latin typeface="微软雅黑" pitchFamily="34" charset="-122"/>
                <a:ea typeface="微软雅黑" pitchFamily="34" charset="-122"/>
                <a:cs typeface="Arial" pitchFamily="34" charset="0"/>
              </a:endParaRPr>
            </a:p>
          </p:txBody>
        </p:sp>
      </p:grpSp>
      <p:grpSp>
        <p:nvGrpSpPr>
          <p:cNvPr id="55" name="组合 54">
            <a:extLst>
              <a:ext uri="{FF2B5EF4-FFF2-40B4-BE49-F238E27FC236}">
                <a16:creationId xmlns:a16="http://schemas.microsoft.com/office/drawing/2014/main" id="{494A2F71-3062-CE8B-5F63-24D2658B9CA5}"/>
              </a:ext>
            </a:extLst>
          </p:cNvPr>
          <p:cNvGrpSpPr/>
          <p:nvPr/>
        </p:nvGrpSpPr>
        <p:grpSpPr>
          <a:xfrm>
            <a:off x="6220215" y="4764621"/>
            <a:ext cx="3653921" cy="647300"/>
            <a:chOff x="1571604" y="2719716"/>
            <a:chExt cx="3439607" cy="647300"/>
          </a:xfrm>
        </p:grpSpPr>
        <p:cxnSp>
          <p:nvCxnSpPr>
            <p:cNvPr id="56" name="直接连接符 55">
              <a:extLst>
                <a:ext uri="{FF2B5EF4-FFF2-40B4-BE49-F238E27FC236}">
                  <a16:creationId xmlns:a16="http://schemas.microsoft.com/office/drawing/2014/main" id="{91A36F73-EE5B-2994-1BEA-C3D900A3E0DE}"/>
                </a:ext>
              </a:extLst>
            </p:cNvPr>
            <p:cNvCxnSpPr/>
            <p:nvPr/>
          </p:nvCxnSpPr>
          <p:spPr>
            <a:xfrm>
              <a:off x="2091702" y="3123395"/>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57" name="组合 19">
              <a:extLst>
                <a:ext uri="{FF2B5EF4-FFF2-40B4-BE49-F238E27FC236}">
                  <a16:creationId xmlns:a16="http://schemas.microsoft.com/office/drawing/2014/main" id="{B449DE8E-D841-EB62-6E12-52ABC07D63BB}"/>
                </a:ext>
              </a:extLst>
            </p:cNvPr>
            <p:cNvGrpSpPr/>
            <p:nvPr/>
          </p:nvGrpSpPr>
          <p:grpSpPr>
            <a:xfrm>
              <a:off x="1571604" y="2857496"/>
              <a:ext cx="571504" cy="509520"/>
              <a:chOff x="3835847" y="1395243"/>
              <a:chExt cx="1462116" cy="1303538"/>
            </a:xfrm>
          </p:grpSpPr>
          <p:sp>
            <p:nvSpPr>
              <p:cNvPr id="59" name="同心圆 61">
                <a:extLst>
                  <a:ext uri="{FF2B5EF4-FFF2-40B4-BE49-F238E27FC236}">
                    <a16:creationId xmlns:a16="http://schemas.microsoft.com/office/drawing/2014/main" id="{18DC1D89-19EC-A716-88A3-57F476388D27}"/>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nvGrpSpPr>
              <p:cNvPr id="60" name="组合 53">
                <a:extLst>
                  <a:ext uri="{FF2B5EF4-FFF2-40B4-BE49-F238E27FC236}">
                    <a16:creationId xmlns:a16="http://schemas.microsoft.com/office/drawing/2014/main" id="{EACB6C9C-A619-5A6B-AE74-3E95E9503D31}"/>
                  </a:ext>
                </a:extLst>
              </p:cNvPr>
              <p:cNvGrpSpPr/>
              <p:nvPr/>
            </p:nvGrpSpPr>
            <p:grpSpPr>
              <a:xfrm>
                <a:off x="4939609" y="1857832"/>
                <a:ext cx="358354" cy="358354"/>
                <a:chOff x="5917211" y="1835961"/>
                <a:chExt cx="504056" cy="504056"/>
              </a:xfrm>
            </p:grpSpPr>
            <p:sp>
              <p:nvSpPr>
                <p:cNvPr id="62" name="同心圆 64">
                  <a:extLst>
                    <a:ext uri="{FF2B5EF4-FFF2-40B4-BE49-F238E27FC236}">
                      <a16:creationId xmlns:a16="http://schemas.microsoft.com/office/drawing/2014/main" id="{38AE0887-7658-C34C-C514-1D654CAD7775}"/>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sp>
              <p:nvSpPr>
                <p:cNvPr id="63" name="椭圆 62">
                  <a:extLst>
                    <a:ext uri="{FF2B5EF4-FFF2-40B4-BE49-F238E27FC236}">
                      <a16:creationId xmlns:a16="http://schemas.microsoft.com/office/drawing/2014/main" id="{23350413-02DF-02D0-EDCD-B2259B46BDA2}"/>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61" name="椭圆 60">
                <a:extLst>
                  <a:ext uri="{FF2B5EF4-FFF2-40B4-BE49-F238E27FC236}">
                    <a16:creationId xmlns:a16="http://schemas.microsoft.com/office/drawing/2014/main" id="{91175163-82FD-2A56-D9CB-039C1A7FDD04}"/>
                  </a:ext>
                </a:extLst>
              </p:cNvPr>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chemeClr val="accent3"/>
                  </a:solidFill>
                  <a:effectLst/>
                  <a:uLnTx/>
                  <a:uFillTx/>
                  <a:latin typeface="Calibri"/>
                  <a:ea typeface="宋体"/>
                  <a:cs typeface="+mn-cs"/>
                </a:endParaRPr>
              </a:p>
            </p:txBody>
          </p:sp>
        </p:grpSp>
        <p:sp>
          <p:nvSpPr>
            <p:cNvPr id="58" name="TextBox 60">
              <a:extLst>
                <a:ext uri="{FF2B5EF4-FFF2-40B4-BE49-F238E27FC236}">
                  <a16:creationId xmlns:a16="http://schemas.microsoft.com/office/drawing/2014/main" id="{F90D4B70-4807-0E69-C681-B35CAB1C276D}"/>
                </a:ext>
              </a:extLst>
            </p:cNvPr>
            <p:cNvSpPr txBox="1"/>
            <p:nvPr/>
          </p:nvSpPr>
          <p:spPr>
            <a:xfrm>
              <a:off x="2243449" y="2719716"/>
              <a:ext cx="2741762" cy="400110"/>
            </a:xfrm>
            <a:prstGeom prst="rect">
              <a:avLst/>
            </a:prstGeom>
            <a:noFill/>
          </p:spPr>
          <p:txBody>
            <a:bodyPr wrap="square" rtlCol="0">
              <a:spAutoFit/>
            </a:bodyPr>
            <a:lstStyle/>
            <a:p>
              <a:pPr lvl="0" algn="just">
                <a:defRPr/>
              </a:pPr>
              <a:r>
                <a:rPr lang="zh-CN" altLang="zh-CN" sz="2000" b="1" spc="-90" dirty="0">
                  <a:solidFill>
                    <a:schemeClr val="accent3"/>
                  </a:solidFill>
                  <a:effectLst/>
                  <a:ea typeface="宋体" panose="02010600030101010101" pitchFamily="2" charset="-122"/>
                  <a:cs typeface="仿宋_GB2312" panose="02010609030101010101" pitchFamily="49" charset="-122"/>
                </a:rPr>
                <a:t>能源低碳化</a:t>
              </a:r>
              <a:endParaRPr kumimoji="0" lang="en-US" altLang="zh-CN" sz="2000" b="1" i="0" u="none" strike="noStrike" kern="0" cap="none" spc="0" normalizeH="0" baseline="0" noProof="0" dirty="0">
                <a:ln>
                  <a:noFill/>
                </a:ln>
                <a:solidFill>
                  <a:schemeClr val="accent3"/>
                </a:solidFill>
                <a:effectLst/>
                <a:uLnTx/>
                <a:uFillTx/>
                <a:latin typeface="微软雅黑" pitchFamily="34" charset="-122"/>
                <a:ea typeface="微软雅黑" pitchFamily="34" charset="-122"/>
                <a:cs typeface="Arial" pitchFamily="34" charset="0"/>
              </a:endParaRPr>
            </a:p>
          </p:txBody>
        </p:sp>
      </p:grpSp>
    </p:spTree>
    <p:custDataLst>
      <p:tags r:id="rId1"/>
    </p:custDataLst>
    <p:extLst>
      <p:ext uri="{BB962C8B-B14F-4D97-AF65-F5344CB8AC3E}">
        <p14:creationId xmlns:p14="http://schemas.microsoft.com/office/powerpoint/2010/main" val="361574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2" name="稻壳儿小白白(http://dwz.cn/Wu2UP)">
            <a:extLst>
              <a:ext uri="{FF2B5EF4-FFF2-40B4-BE49-F238E27FC236}">
                <a16:creationId xmlns:a16="http://schemas.microsoft.com/office/drawing/2014/main" id="{322A7C9B-F1CF-B268-912D-CA319FF51A89}"/>
              </a:ext>
            </a:extLst>
          </p:cNvPr>
          <p:cNvSpPr txBox="1">
            <a:spLocks noChangeArrowheads="1"/>
          </p:cNvSpPr>
          <p:nvPr/>
        </p:nvSpPr>
        <p:spPr bwMode="auto">
          <a:xfrm>
            <a:off x="611559" y="1131590"/>
            <a:ext cx="6005141" cy="4131387"/>
          </a:xfrm>
          <a:prstGeom prst="rect">
            <a:avLst/>
          </a:prstGeom>
          <a:noFill/>
          <a:ln>
            <a:noFill/>
          </a:ln>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defRPr/>
            </a:pPr>
            <a:r>
              <a:rPr lang="zh-CN" altLang="en-US" sz="2800" b="1" dirty="0">
                <a:solidFill>
                  <a:srgbClr val="117A68"/>
                </a:solidFill>
                <a:sym typeface="Arial" panose="020B0604020202020204" pitchFamily="34" charset="0"/>
              </a:rPr>
              <a:t>绿色制造：</a:t>
            </a:r>
            <a:endParaRPr lang="en-US" altLang="zh-CN" sz="2800" b="1" dirty="0">
              <a:solidFill>
                <a:srgbClr val="117A68"/>
              </a:solidFill>
              <a:sym typeface="Arial" panose="020B0604020202020204" pitchFamily="34" charset="0"/>
            </a:endParaRPr>
          </a:p>
          <a:p>
            <a:pPr eaLnBrk="1" hangingPunct="1">
              <a:buFont typeface="Arial" panose="020B0604020202020204" pitchFamily="34" charset="0"/>
              <a:buNone/>
              <a:defRPr/>
            </a:pPr>
            <a:endParaRPr lang="en-US" altLang="zh-CN" sz="2800" b="1" dirty="0">
              <a:solidFill>
                <a:srgbClr val="117A68"/>
              </a:solidFill>
              <a:sym typeface="Arial" panose="020B0604020202020204" pitchFamily="34" charset="0"/>
            </a:endParaRPr>
          </a:p>
          <a:p>
            <a:pPr eaLnBrk="1" hangingPunct="1">
              <a:lnSpc>
                <a:spcPct val="150000"/>
              </a:lnSpc>
              <a:buFont typeface="Arial" panose="020B0604020202020204" pitchFamily="34" charset="0"/>
              <a:buNone/>
              <a:defRPr/>
            </a:pPr>
            <a:r>
              <a:rPr lang="zh-CN" altLang="en-US" sz="2000" dirty="0">
                <a:solidFill>
                  <a:schemeClr val="bg1">
                    <a:lumMod val="50000"/>
                  </a:schemeClr>
                </a:solidFill>
                <a:latin typeface="+mn-ea"/>
                <a:ea typeface="+mn-ea"/>
                <a:sym typeface="Arial" panose="020B0604020202020204" pitchFamily="34" charset="0"/>
              </a:rPr>
              <a:t>也称为“环境意识制造”，是一个基于全生命周期理念，综合考虑资源效率和环境影响相协调的现代化制造模式。</a:t>
            </a:r>
            <a:endParaRPr lang="en-US" altLang="zh-CN" sz="2000" dirty="0">
              <a:solidFill>
                <a:schemeClr val="bg1">
                  <a:lumMod val="50000"/>
                </a:schemeClr>
              </a:solidFill>
              <a:latin typeface="+mn-ea"/>
              <a:ea typeface="+mn-ea"/>
              <a:sym typeface="Arial" panose="020B0604020202020204" pitchFamily="34" charset="0"/>
            </a:endParaRPr>
          </a:p>
          <a:p>
            <a:pPr eaLnBrk="1" hangingPunct="1">
              <a:lnSpc>
                <a:spcPct val="150000"/>
              </a:lnSpc>
              <a:buFont typeface="Arial" panose="020B0604020202020204" pitchFamily="34" charset="0"/>
              <a:buNone/>
              <a:defRPr/>
            </a:pPr>
            <a:r>
              <a:rPr lang="zh-CN" altLang="en-US" sz="2000" dirty="0">
                <a:solidFill>
                  <a:schemeClr val="bg1">
                    <a:lumMod val="50000"/>
                  </a:schemeClr>
                </a:solidFill>
                <a:latin typeface="+mn-ea"/>
                <a:ea typeface="+mn-ea"/>
                <a:sym typeface="Arial" panose="020B0604020202020204" pitchFamily="34" charset="0"/>
              </a:rPr>
              <a:t>其目标是使产品从设计、制造、包装、运输、使用到报废处理的整个产品全寿命周期中，对环境的影响最小，资源利用率最高，并使企业经济效益和社会效益协调优化。</a:t>
            </a:r>
          </a:p>
        </p:txBody>
      </p:sp>
      <p:sp>
        <p:nvSpPr>
          <p:cNvPr id="3" name="文本框 2">
            <a:extLst>
              <a:ext uri="{FF2B5EF4-FFF2-40B4-BE49-F238E27FC236}">
                <a16:creationId xmlns:a16="http://schemas.microsoft.com/office/drawing/2014/main" id="{B3C9B62F-21E4-99BA-8D0F-452F45BDE3A6}"/>
              </a:ext>
            </a:extLst>
          </p:cNvPr>
          <p:cNvSpPr txBox="1"/>
          <p:nvPr/>
        </p:nvSpPr>
        <p:spPr>
          <a:xfrm>
            <a:off x="330200" y="5726410"/>
            <a:ext cx="7188199" cy="461665"/>
          </a:xfrm>
          <a:prstGeom prst="rect">
            <a:avLst/>
          </a:prstGeom>
          <a:noFill/>
        </p:spPr>
        <p:txBody>
          <a:bodyPr wrap="square">
            <a:spAutoFit/>
          </a:bodyPr>
          <a:lstStyle/>
          <a:p>
            <a:r>
              <a:rPr lang="zh-CN" altLang="zh-CN" sz="2400" b="1" dirty="0">
                <a:solidFill>
                  <a:srgbClr val="0581BE"/>
                </a:solidFill>
                <a:effectLst/>
                <a:ea typeface="宋体" panose="02010600030101010101" pitchFamily="2" charset="-122"/>
                <a:cs typeface="仿宋_GB2312" panose="02010609030101010101" pitchFamily="49" charset="-122"/>
              </a:rPr>
              <a:t>《上海市绿色制造体系建设实施方案（</a:t>
            </a:r>
            <a:r>
              <a:rPr lang="en-US" altLang="zh-CN" sz="2400" b="1" dirty="0">
                <a:solidFill>
                  <a:srgbClr val="0581BE"/>
                </a:solidFill>
                <a:effectLst/>
                <a:ea typeface="宋体" panose="02010600030101010101" pitchFamily="2" charset="-122"/>
                <a:cs typeface="仿宋_GB2312" panose="02010609030101010101" pitchFamily="49" charset="-122"/>
              </a:rPr>
              <a:t>2021-2025</a:t>
            </a:r>
            <a:r>
              <a:rPr lang="zh-CN" altLang="zh-CN" sz="2400" b="1" dirty="0">
                <a:solidFill>
                  <a:srgbClr val="0581BE"/>
                </a:solidFill>
                <a:effectLst/>
                <a:ea typeface="宋体" panose="02010600030101010101" pitchFamily="2" charset="-122"/>
                <a:cs typeface="仿宋_GB2312" panose="02010609030101010101" pitchFamily="49" charset="-122"/>
              </a:rPr>
              <a:t>）》</a:t>
            </a:r>
            <a:endParaRPr lang="zh-CN" altLang="en-US" sz="2400" dirty="0">
              <a:solidFill>
                <a:srgbClr val="0581BE"/>
              </a:solidFill>
            </a:endParaRPr>
          </a:p>
        </p:txBody>
      </p:sp>
      <p:graphicFrame>
        <p:nvGraphicFramePr>
          <p:cNvPr id="6" name="图示 5">
            <a:extLst>
              <a:ext uri="{FF2B5EF4-FFF2-40B4-BE49-F238E27FC236}">
                <a16:creationId xmlns:a16="http://schemas.microsoft.com/office/drawing/2014/main" id="{F8E11FBD-C55E-0616-8FCB-795218D149D2}"/>
              </a:ext>
            </a:extLst>
          </p:cNvPr>
          <p:cNvGraphicFramePr/>
          <p:nvPr>
            <p:extLst>
              <p:ext uri="{D42A27DB-BD31-4B8C-83A1-F6EECF244321}">
                <p14:modId xmlns:p14="http://schemas.microsoft.com/office/powerpoint/2010/main" val="2221107859"/>
              </p:ext>
            </p:extLst>
          </p:nvPr>
        </p:nvGraphicFramePr>
        <p:xfrm>
          <a:off x="6337300" y="1025111"/>
          <a:ext cx="5727700" cy="434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47601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normAutofit/>
          </a:bodyPr>
          <a:lstStyle/>
          <a:p>
            <a:r>
              <a:rPr lang="zh-CN" altLang="en-US" sz="6000" spc="600" dirty="0">
                <a:solidFill>
                  <a:schemeClr val="accent1">
                    <a:lumMod val="75000"/>
                  </a:schemeClr>
                </a:solidFill>
              </a:rPr>
              <a:t>谢谢！</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graphicFrame>
        <p:nvGraphicFramePr>
          <p:cNvPr id="4" name="图示 3">
            <a:extLst>
              <a:ext uri="{FF2B5EF4-FFF2-40B4-BE49-F238E27FC236}">
                <a16:creationId xmlns:a16="http://schemas.microsoft.com/office/drawing/2014/main" id="{35FC6EC5-A603-4350-C6E0-82DF963D27EF}"/>
              </a:ext>
            </a:extLst>
          </p:cNvPr>
          <p:cNvGraphicFramePr/>
          <p:nvPr>
            <p:extLst>
              <p:ext uri="{D42A27DB-BD31-4B8C-83A1-F6EECF244321}">
                <p14:modId xmlns:p14="http://schemas.microsoft.com/office/powerpoint/2010/main" val="1473308702"/>
              </p:ext>
            </p:extLst>
          </p:nvPr>
        </p:nvGraphicFramePr>
        <p:xfrm>
          <a:off x="715029" y="1389682"/>
          <a:ext cx="10029525" cy="447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53035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graphicFrame>
        <p:nvGraphicFramePr>
          <p:cNvPr id="2" name="图示 1">
            <a:extLst>
              <a:ext uri="{FF2B5EF4-FFF2-40B4-BE49-F238E27FC236}">
                <a16:creationId xmlns:a16="http://schemas.microsoft.com/office/drawing/2014/main" id="{5CDC4F96-1565-ADF4-43DA-C18F2AF6F4A2}"/>
              </a:ext>
            </a:extLst>
          </p:cNvPr>
          <p:cNvGraphicFramePr/>
          <p:nvPr>
            <p:extLst>
              <p:ext uri="{D42A27DB-BD31-4B8C-83A1-F6EECF244321}">
                <p14:modId xmlns:p14="http://schemas.microsoft.com/office/powerpoint/2010/main" val="2488010358"/>
              </p:ext>
            </p:extLst>
          </p:nvPr>
        </p:nvGraphicFramePr>
        <p:xfrm>
          <a:off x="1001192" y="1256122"/>
          <a:ext cx="1021290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8162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graphicFrame>
        <p:nvGraphicFramePr>
          <p:cNvPr id="3" name="图示 2">
            <a:extLst>
              <a:ext uri="{FF2B5EF4-FFF2-40B4-BE49-F238E27FC236}">
                <a16:creationId xmlns:a16="http://schemas.microsoft.com/office/drawing/2014/main" id="{66C5E50B-6A0B-08FE-93CC-A39286AAB6E3}"/>
              </a:ext>
            </a:extLst>
          </p:cNvPr>
          <p:cNvGraphicFramePr/>
          <p:nvPr>
            <p:extLst>
              <p:ext uri="{D42A27DB-BD31-4B8C-83A1-F6EECF244321}">
                <p14:modId xmlns:p14="http://schemas.microsoft.com/office/powerpoint/2010/main" val="2519990153"/>
              </p:ext>
            </p:extLst>
          </p:nvPr>
        </p:nvGraphicFramePr>
        <p:xfrm>
          <a:off x="858120" y="1189403"/>
          <a:ext cx="9898779" cy="447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2398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8B72-CE62-0230-6277-8B3FF0A01BBE}"/>
            </a:ext>
          </a:extLst>
        </p:cNvPr>
        <p:cNvGrpSpPr/>
        <p:nvPr/>
      </p:nvGrpSpPr>
      <p:grpSpPr>
        <a:xfrm>
          <a:off x="0" y="0"/>
          <a:ext cx="0" cy="0"/>
          <a:chOff x="0" y="0"/>
          <a:chExt cx="0" cy="0"/>
        </a:xfrm>
      </p:grpSpPr>
      <p:grpSp>
        <p:nvGrpSpPr>
          <p:cNvPr id="38" name="组合 37">
            <a:extLst>
              <a:ext uri="{FF2B5EF4-FFF2-40B4-BE49-F238E27FC236}">
                <a16:creationId xmlns:a16="http://schemas.microsoft.com/office/drawing/2014/main" id="{041E7F91-D513-795D-D5EE-35DCEC8CBDEA}"/>
              </a:ext>
            </a:extLst>
          </p:cNvPr>
          <p:cNvGrpSpPr/>
          <p:nvPr/>
        </p:nvGrpSpPr>
        <p:grpSpPr>
          <a:xfrm>
            <a:off x="830509" y="193480"/>
            <a:ext cx="10530982" cy="618613"/>
            <a:chOff x="8691501" y="9710286"/>
            <a:chExt cx="21061960" cy="1237225"/>
          </a:xfrm>
        </p:grpSpPr>
        <p:grpSp>
          <p:nvGrpSpPr>
            <p:cNvPr id="39" name="Group 4">
              <a:extLst>
                <a:ext uri="{FF2B5EF4-FFF2-40B4-BE49-F238E27FC236}">
                  <a16:creationId xmlns:a16="http://schemas.microsoft.com/office/drawing/2014/main" id="{6A59CE4D-62A2-9709-BC75-8E12D544D61F}"/>
                </a:ext>
              </a:extLst>
            </p:cNvPr>
            <p:cNvGrpSpPr/>
            <p:nvPr/>
          </p:nvGrpSpPr>
          <p:grpSpPr>
            <a:xfrm>
              <a:off x="10360168" y="9710286"/>
              <a:ext cx="19393293" cy="1237225"/>
              <a:chOff x="7619717" y="9684353"/>
              <a:chExt cx="19393293" cy="1237225"/>
            </a:xfrm>
          </p:grpSpPr>
          <p:sp>
            <p:nvSpPr>
              <p:cNvPr id="43" name="TextBox 111">
                <a:extLst>
                  <a:ext uri="{FF2B5EF4-FFF2-40B4-BE49-F238E27FC236}">
                    <a16:creationId xmlns:a16="http://schemas.microsoft.com/office/drawing/2014/main" id="{8339F4D8-7212-EEA6-B4FE-42FE740AFD40}"/>
                  </a:ext>
                </a:extLst>
              </p:cNvPr>
              <p:cNvSpPr txBox="1"/>
              <p:nvPr/>
            </p:nvSpPr>
            <p:spPr>
              <a:xfrm>
                <a:off x="7835997" y="9684353"/>
                <a:ext cx="19177013" cy="1237225"/>
              </a:xfrm>
              <a:prstGeom prst="rect">
                <a:avLst/>
              </a:prstGeom>
              <a:noFill/>
            </p:spPr>
            <p:txBody>
              <a:bodyPr wrap="square" lIns="109710" tIns="54855" rIns="109710" bIns="54855" rtlCol="0">
                <a:spAutoFit/>
              </a:bodyPr>
              <a:lstStyle/>
              <a:p>
                <a:pPr>
                  <a:defRPr/>
                </a:pPr>
                <a:r>
                  <a:rPr lang="zh-CN" altLang="zh-CN" sz="3300" b="1" dirty="0">
                    <a:solidFill>
                      <a:srgbClr val="445469"/>
                    </a:solidFill>
                  </a:rPr>
                  <a:t>绿色制造体系</a:t>
                </a:r>
                <a:endParaRPr lang="zh-CN" altLang="en-US" sz="3300" b="1" dirty="0">
                  <a:solidFill>
                    <a:srgbClr val="445469"/>
                  </a:solidFill>
                  <a:sym typeface="+mn-ea"/>
                </a:endParaRPr>
              </a:p>
            </p:txBody>
          </p:sp>
          <p:sp>
            <p:nvSpPr>
              <p:cNvPr id="44" name="Round Same Side Corner Rectangle 115">
                <a:extLst>
                  <a:ext uri="{FF2B5EF4-FFF2-40B4-BE49-F238E27FC236}">
                    <a16:creationId xmlns:a16="http://schemas.microsoft.com/office/drawing/2014/main" id="{021A0C74-662B-E80F-F69D-27B5AFAA828A}"/>
                  </a:ext>
                </a:extLst>
              </p:cNvPr>
              <p:cNvSpPr/>
              <p:nvPr/>
            </p:nvSpPr>
            <p:spPr>
              <a:xfrm rot="10800000" flipH="1">
                <a:off x="7619717" y="9836553"/>
                <a:ext cx="109697" cy="913591"/>
              </a:xfrm>
              <a:prstGeom prst="round2SameRect">
                <a:avLst>
                  <a:gd name="adj1" fmla="val 50000"/>
                  <a:gd name="adj2" fmla="val 5000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400"/>
                <a:endParaRPr lang="bg-BG">
                  <a:solidFill>
                    <a:prstClr val="white"/>
                  </a:solidFill>
                  <a:latin typeface="Arial Black" panose="020B0A04020102020204"/>
                  <a:ea typeface="思源黑体 CN Medium"/>
                </a:endParaRPr>
              </a:p>
            </p:txBody>
          </p:sp>
        </p:grpSp>
        <p:grpSp>
          <p:nvGrpSpPr>
            <p:cNvPr id="40" name="组合 39">
              <a:extLst>
                <a:ext uri="{FF2B5EF4-FFF2-40B4-BE49-F238E27FC236}">
                  <a16:creationId xmlns:a16="http://schemas.microsoft.com/office/drawing/2014/main" id="{E9D9A192-A792-E72C-7E2D-CE353E484051}"/>
                </a:ext>
              </a:extLst>
            </p:cNvPr>
            <p:cNvGrpSpPr/>
            <p:nvPr/>
          </p:nvGrpSpPr>
          <p:grpSpPr>
            <a:xfrm>
              <a:off x="8691501" y="9753455"/>
              <a:ext cx="1226763" cy="1115167"/>
              <a:chOff x="8668208" y="4089550"/>
              <a:chExt cx="1226763" cy="1115167"/>
            </a:xfrm>
          </p:grpSpPr>
          <p:sp>
            <p:nvSpPr>
              <p:cNvPr id="41" name="矩形 40">
                <a:extLst>
                  <a:ext uri="{FF2B5EF4-FFF2-40B4-BE49-F238E27FC236}">
                    <a16:creationId xmlns:a16="http://schemas.microsoft.com/office/drawing/2014/main" id="{0CCB40E6-064C-7A49-1AEC-B09E43C2159E}"/>
                  </a:ext>
                </a:extLst>
              </p:cNvPr>
              <p:cNvSpPr/>
              <p:nvPr/>
            </p:nvSpPr>
            <p:spPr>
              <a:xfrm rot="2700000">
                <a:off x="8668208" y="4089550"/>
                <a:ext cx="1115167" cy="111516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sz="900">
                  <a:solidFill>
                    <a:prstClr val="white"/>
                  </a:solidFill>
                  <a:latin typeface="等线" panose="02010600030101010101" charset="-122"/>
                  <a:ea typeface="等线" panose="02010600030101010101" charset="-122"/>
                </a:endParaRPr>
              </a:p>
            </p:txBody>
          </p:sp>
          <p:sp>
            <p:nvSpPr>
              <p:cNvPr id="42" name="文本框 41">
                <a:extLst>
                  <a:ext uri="{FF2B5EF4-FFF2-40B4-BE49-F238E27FC236}">
                    <a16:creationId xmlns:a16="http://schemas.microsoft.com/office/drawing/2014/main" id="{421B62A1-5F31-F14A-EF6F-9C13D6901FC6}"/>
                  </a:ext>
                </a:extLst>
              </p:cNvPr>
              <p:cNvSpPr txBox="1"/>
              <p:nvPr/>
            </p:nvSpPr>
            <p:spPr>
              <a:xfrm>
                <a:off x="8723432" y="4104754"/>
                <a:ext cx="1171539" cy="1015661"/>
              </a:xfrm>
              <a:prstGeom prst="rect">
                <a:avLst/>
              </a:prstGeom>
              <a:noFill/>
            </p:spPr>
            <p:txBody>
              <a:bodyPr wrap="square" rtlCol="0">
                <a:spAutoFit/>
              </a:bodyPr>
              <a:lstStyle/>
              <a:p>
                <a:pPr defTabSz="457200">
                  <a:defRPr/>
                </a:pPr>
                <a:r>
                  <a:rPr lang="en-US" altLang="zh-CN" sz="2700" dirty="0">
                    <a:solidFill>
                      <a:prstClr val="white"/>
                    </a:solidFill>
                    <a:latin typeface="Impact" panose="020B0806030902050204" pitchFamily="34" charset="0"/>
                    <a:ea typeface="等线" panose="02010600030101010101" charset="-122"/>
                  </a:rPr>
                  <a:t>01</a:t>
                </a:r>
                <a:endParaRPr lang="zh-CN" altLang="en-US" sz="2700" dirty="0">
                  <a:solidFill>
                    <a:prstClr val="white"/>
                  </a:solidFill>
                  <a:latin typeface="Impact" panose="020B0806030902050204" pitchFamily="34" charset="0"/>
                  <a:ea typeface="等线" panose="02010600030101010101" charset="-122"/>
                </a:endParaRPr>
              </a:p>
            </p:txBody>
          </p:sp>
        </p:grpSp>
      </p:grpSp>
      <p:sp>
        <p:nvSpPr>
          <p:cNvPr id="3" name="矩形 2">
            <a:extLst>
              <a:ext uri="{FF2B5EF4-FFF2-40B4-BE49-F238E27FC236}">
                <a16:creationId xmlns:a16="http://schemas.microsoft.com/office/drawing/2014/main" id="{F11B4EB4-98AF-5EEB-2AFA-F6DB0061232C}"/>
              </a:ext>
            </a:extLst>
          </p:cNvPr>
          <p:cNvSpPr/>
          <p:nvPr/>
        </p:nvSpPr>
        <p:spPr>
          <a:xfrm>
            <a:off x="4533882" y="1329612"/>
            <a:ext cx="34289" cy="2997333"/>
          </a:xfrm>
          <a:prstGeom prst="rect">
            <a:avLst/>
          </a:prstGeom>
          <a:solidFill>
            <a:srgbClr val="F0F0F0">
              <a:lumMod val="100000"/>
            </a:srgbClr>
          </a:solidFill>
          <a:ln w="25400" cap="flat" cmpd="sng" algn="ctr">
            <a:solidFill>
              <a:srgbClr val="FFFFFF">
                <a:lumMod val="9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mn-ea"/>
              <a:cs typeface="+mn-cs"/>
            </a:endParaRPr>
          </a:p>
        </p:txBody>
      </p:sp>
      <p:sp>
        <p:nvSpPr>
          <p:cNvPr id="4" name="文本框 13">
            <a:extLst>
              <a:ext uri="{FF2B5EF4-FFF2-40B4-BE49-F238E27FC236}">
                <a16:creationId xmlns:a16="http://schemas.microsoft.com/office/drawing/2014/main" id="{23211031-9FC0-7E2F-6FD8-2FE9F1792872}"/>
              </a:ext>
            </a:extLst>
          </p:cNvPr>
          <p:cNvSpPr txBox="1">
            <a:spLocks noChangeArrowheads="1"/>
          </p:cNvSpPr>
          <p:nvPr/>
        </p:nvSpPr>
        <p:spPr bwMode="auto">
          <a:xfrm>
            <a:off x="3434194" y="957282"/>
            <a:ext cx="5022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69863">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r>
              <a:rPr lang="zh-CN" altLang="zh-CN" sz="2800" b="1" dirty="0">
                <a:solidFill>
                  <a:srgbClr val="00B0F0"/>
                </a:solidFill>
                <a:latin typeface="微软雅黑" panose="020B0503020204020204" pitchFamily="34" charset="-122"/>
                <a:ea typeface="方正小标宋简体"/>
                <a:cs typeface="方正小标宋简体"/>
              </a:rPr>
              <a:t>绿色制造体系评价标准</a:t>
            </a:r>
            <a:endParaRPr lang="zh-CN" altLang="zh-CN" sz="2800" b="1" dirty="0">
              <a:solidFill>
                <a:srgbClr val="00B0F0"/>
              </a:solidFill>
              <a:latin typeface="微软雅黑" panose="020B0503020204020204" pitchFamily="34" charset="-122"/>
            </a:endParaRPr>
          </a:p>
        </p:txBody>
      </p:sp>
      <p:sp>
        <p:nvSpPr>
          <p:cNvPr id="5" name="文本框 19">
            <a:extLst>
              <a:ext uri="{FF2B5EF4-FFF2-40B4-BE49-F238E27FC236}">
                <a16:creationId xmlns:a16="http://schemas.microsoft.com/office/drawing/2014/main" id="{8095667E-08DF-6E75-075C-AEA052D58AF7}"/>
              </a:ext>
            </a:extLst>
          </p:cNvPr>
          <p:cNvSpPr txBox="1">
            <a:spLocks noChangeArrowheads="1"/>
          </p:cNvSpPr>
          <p:nvPr/>
        </p:nvSpPr>
        <p:spPr bwMode="auto">
          <a:xfrm>
            <a:off x="1221219" y="4837121"/>
            <a:ext cx="4425950" cy="369332"/>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170180" algn="just">
              <a:defRPr/>
            </a:pPr>
            <a:r>
              <a:rPr lang="zh-CN" altLang="zh-CN" kern="100" spc="-30" dirty="0">
                <a:solidFill>
                  <a:srgbClr val="070707"/>
                </a:solidFill>
                <a:latin typeface="Times New Roman" panose="02020603050405020304" pitchFamily="18" charset="0"/>
                <a:ea typeface="仿宋_GB2312" panose="02010609030101010101" pitchFamily="49" charset="-122"/>
                <a:cs typeface="仿宋_GB2312" panose="02010609030101010101" pitchFamily="49" charset="-122"/>
              </a:rPr>
              <a:t>注：</a:t>
            </a:r>
            <a:r>
              <a:rPr lang="en-US" altLang="zh-CN" kern="100" spc="-30" dirty="0">
                <a:solidFill>
                  <a:srgbClr val="070707"/>
                </a:solidFill>
                <a:latin typeface="Times New Roman" panose="02020603050405020304" pitchFamily="18" charset="0"/>
                <a:ea typeface="仿宋_GB2312" panose="02010609030101010101" pitchFamily="49" charset="-122"/>
                <a:cs typeface="仿宋_GB2312" panose="02010609030101010101" pitchFamily="49" charset="-122"/>
              </a:rPr>
              <a:t>X</a:t>
            </a:r>
            <a:r>
              <a:rPr lang="zh-CN" altLang="zh-CN" kern="100" spc="-30" dirty="0">
                <a:solidFill>
                  <a:srgbClr val="070707"/>
                </a:solidFill>
                <a:latin typeface="Times New Roman" panose="02020603050405020304" pitchFamily="18" charset="0"/>
                <a:ea typeface="仿宋_GB2312" panose="02010609030101010101" pitchFamily="49" charset="-122"/>
                <a:cs typeface="仿宋_GB2312" panose="02010609030101010101" pitchFamily="49" charset="-122"/>
              </a:rPr>
              <a:t>—第三方评价得分。</a:t>
            </a:r>
            <a:endParaRPr lang="zh-CN" altLang="zh-CN" kern="100" spc="-30" dirty="0">
              <a:solidFill>
                <a:srgbClr val="000000"/>
              </a:solidFill>
              <a:latin typeface="Times New Roman" panose="02020603050405020304" pitchFamily="18" charset="0"/>
              <a:ea typeface="仿宋_GB2312" panose="02010609030101010101" pitchFamily="49" charset="-122"/>
            </a:endParaRPr>
          </a:p>
        </p:txBody>
      </p:sp>
      <p:sp>
        <p:nvSpPr>
          <p:cNvPr id="6" name="文本框 2">
            <a:extLst>
              <a:ext uri="{FF2B5EF4-FFF2-40B4-BE49-F238E27FC236}">
                <a16:creationId xmlns:a16="http://schemas.microsoft.com/office/drawing/2014/main" id="{393A2F04-3F5E-3DCA-1B89-FC249F45ACB8}"/>
              </a:ext>
            </a:extLst>
          </p:cNvPr>
          <p:cNvSpPr txBox="1">
            <a:spLocks noChangeArrowheads="1"/>
          </p:cNvSpPr>
          <p:nvPr/>
        </p:nvSpPr>
        <p:spPr bwMode="auto">
          <a:xfrm>
            <a:off x="3930650" y="1997075"/>
            <a:ext cx="4330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pPr>
            <a:r>
              <a:rPr lang="zh-CN" altLang="en-US" sz="8000">
                <a:solidFill>
                  <a:srgbClr val="FFFFFF"/>
                </a:solidFill>
                <a:latin typeface="Impact" panose="020B0806030902050204" pitchFamily="34" charset="0"/>
              </a:rPr>
              <a:t>绿色</a:t>
            </a:r>
          </a:p>
        </p:txBody>
      </p:sp>
      <p:graphicFrame>
        <p:nvGraphicFramePr>
          <p:cNvPr id="7" name="表格 6">
            <a:extLst>
              <a:ext uri="{FF2B5EF4-FFF2-40B4-BE49-F238E27FC236}">
                <a16:creationId xmlns:a16="http://schemas.microsoft.com/office/drawing/2014/main" id="{8D2AD63A-C165-2D2B-77F4-1165F32790B1}"/>
              </a:ext>
            </a:extLst>
          </p:cNvPr>
          <p:cNvGraphicFramePr>
            <a:graphicFrameLocks noGrp="1"/>
          </p:cNvGraphicFramePr>
          <p:nvPr>
            <p:extLst>
              <p:ext uri="{D42A27DB-BD31-4B8C-83A1-F6EECF244321}">
                <p14:modId xmlns:p14="http://schemas.microsoft.com/office/powerpoint/2010/main" val="4184447177"/>
              </p:ext>
            </p:extLst>
          </p:nvPr>
        </p:nvGraphicFramePr>
        <p:xfrm>
          <a:off x="1109301" y="1856953"/>
          <a:ext cx="9588508" cy="2708840"/>
        </p:xfrm>
        <a:graphic>
          <a:graphicData uri="http://schemas.openxmlformats.org/drawingml/2006/table">
            <a:tbl>
              <a:tblPr/>
              <a:tblGrid>
                <a:gridCol w="2511757">
                  <a:extLst>
                    <a:ext uri="{9D8B030D-6E8A-4147-A177-3AD203B41FA5}">
                      <a16:colId xmlns:a16="http://schemas.microsoft.com/office/drawing/2014/main" val="20000"/>
                    </a:ext>
                  </a:extLst>
                </a:gridCol>
                <a:gridCol w="2358917">
                  <a:extLst>
                    <a:ext uri="{9D8B030D-6E8A-4147-A177-3AD203B41FA5}">
                      <a16:colId xmlns:a16="http://schemas.microsoft.com/office/drawing/2014/main" val="20001"/>
                    </a:ext>
                  </a:extLst>
                </a:gridCol>
                <a:gridCol w="2358917">
                  <a:extLst>
                    <a:ext uri="{9D8B030D-6E8A-4147-A177-3AD203B41FA5}">
                      <a16:colId xmlns:a16="http://schemas.microsoft.com/office/drawing/2014/main" val="20002"/>
                    </a:ext>
                  </a:extLst>
                </a:gridCol>
                <a:gridCol w="2358917">
                  <a:extLst>
                    <a:ext uri="{9D8B030D-6E8A-4147-A177-3AD203B41FA5}">
                      <a16:colId xmlns:a16="http://schemas.microsoft.com/office/drawing/2014/main" val="20003"/>
                    </a:ext>
                  </a:extLst>
                </a:gridCol>
              </a:tblGrid>
              <a:tr h="6772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b="1" kern="100" spc="-30" dirty="0">
                          <a:solidFill>
                            <a:schemeClr val="bg1"/>
                          </a:solidFill>
                          <a:effectLst/>
                        </a:rPr>
                        <a:t>类别</a:t>
                      </a:r>
                      <a:endParaRPr lang="zh-CN" sz="2000" b="1" kern="100" spc="-30" dirty="0">
                        <a:solidFill>
                          <a:schemeClr val="bg1"/>
                        </a:solidFill>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89E7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b="1" kern="100" spc="-30" dirty="0">
                          <a:solidFill>
                            <a:schemeClr val="bg1"/>
                          </a:solidFill>
                          <a:effectLst/>
                        </a:rPr>
                        <a:t>三星级</a:t>
                      </a:r>
                      <a:endParaRPr lang="zh-CN" sz="2000" b="1" kern="100" spc="-30" dirty="0">
                        <a:solidFill>
                          <a:schemeClr val="bg1"/>
                        </a:solidFill>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89E7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b="1" kern="100" spc="-30" dirty="0">
                          <a:solidFill>
                            <a:schemeClr val="bg1"/>
                          </a:solidFill>
                          <a:effectLst/>
                        </a:rPr>
                        <a:t>四星级</a:t>
                      </a:r>
                      <a:endParaRPr lang="zh-CN" sz="2000" b="1" kern="100" spc="-30" dirty="0">
                        <a:solidFill>
                          <a:schemeClr val="bg1"/>
                        </a:solidFill>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89E7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b="1" kern="100" spc="-30" dirty="0">
                          <a:solidFill>
                            <a:schemeClr val="bg1"/>
                          </a:solidFill>
                          <a:effectLst/>
                        </a:rPr>
                        <a:t>五星级</a:t>
                      </a:r>
                      <a:endParaRPr lang="zh-CN" sz="2000" b="1" kern="100" spc="-30" dirty="0">
                        <a:solidFill>
                          <a:schemeClr val="bg1"/>
                        </a:solidFill>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89E79"/>
                    </a:solidFill>
                  </a:tcPr>
                </a:tc>
                <a:extLst>
                  <a:ext uri="{0D108BD9-81ED-4DB2-BD59-A6C34878D82A}">
                    <a16:rowId xmlns:a16="http://schemas.microsoft.com/office/drawing/2014/main" val="10000"/>
                  </a:ext>
                </a:extLst>
              </a:tr>
              <a:tr h="6772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kern="100" spc="-30" dirty="0">
                          <a:effectLst/>
                        </a:rPr>
                        <a:t>绿色工厂</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85</a:t>
                      </a:r>
                      <a:r>
                        <a:rPr lang="zh-CN" sz="2000" kern="100" spc="-30" dirty="0">
                          <a:effectLst/>
                        </a:rPr>
                        <a:t>＞</a:t>
                      </a:r>
                      <a:r>
                        <a:rPr lang="en-US" sz="2000" kern="100" spc="-30" dirty="0">
                          <a:effectLst/>
                        </a:rPr>
                        <a:t>X</a:t>
                      </a:r>
                      <a:r>
                        <a:rPr lang="zh-CN" sz="2000" kern="100" spc="-30" dirty="0">
                          <a:effectLst/>
                        </a:rPr>
                        <a:t>≥</a:t>
                      </a:r>
                      <a:r>
                        <a:rPr lang="en-US" sz="2000" kern="100" spc="-30" dirty="0">
                          <a:effectLst/>
                        </a:rPr>
                        <a:t>75</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a:effectLst/>
                        </a:rPr>
                        <a:t>95</a:t>
                      </a:r>
                      <a:r>
                        <a:rPr lang="zh-CN" sz="2000" kern="100" spc="-30">
                          <a:effectLst/>
                        </a:rPr>
                        <a:t>＞</a:t>
                      </a:r>
                      <a:r>
                        <a:rPr lang="en-US" sz="2000" kern="100" spc="-30">
                          <a:effectLst/>
                        </a:rPr>
                        <a:t>X</a:t>
                      </a:r>
                      <a:r>
                        <a:rPr lang="zh-CN" sz="2000" kern="100" spc="-30">
                          <a:effectLst/>
                        </a:rPr>
                        <a:t>≥</a:t>
                      </a:r>
                      <a:r>
                        <a:rPr lang="en-US" sz="2000" kern="100" spc="-30">
                          <a:effectLst/>
                        </a:rPr>
                        <a:t>85</a:t>
                      </a:r>
                      <a:endParaRPr lang="zh-CN" sz="2000" kern="100" spc="-3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X</a:t>
                      </a:r>
                      <a:r>
                        <a:rPr lang="zh-CN" sz="2000" kern="100" spc="-30" dirty="0">
                          <a:effectLst/>
                        </a:rPr>
                        <a:t>≥</a:t>
                      </a:r>
                      <a:r>
                        <a:rPr lang="en-US" sz="2000" kern="100" spc="-30" dirty="0">
                          <a:effectLst/>
                        </a:rPr>
                        <a:t>95</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772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kern="100" spc="-30" dirty="0">
                          <a:effectLst/>
                        </a:rPr>
                        <a:t>绿色供应链管理</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85</a:t>
                      </a:r>
                      <a:r>
                        <a:rPr lang="zh-CN" sz="2000" kern="100" spc="-30" dirty="0">
                          <a:effectLst/>
                        </a:rPr>
                        <a:t>＞</a:t>
                      </a:r>
                      <a:r>
                        <a:rPr lang="en-US" sz="2000" kern="100" spc="-30" dirty="0">
                          <a:effectLst/>
                        </a:rPr>
                        <a:t>X</a:t>
                      </a:r>
                      <a:r>
                        <a:rPr lang="zh-CN" sz="2000" kern="100" spc="-30" dirty="0">
                          <a:effectLst/>
                        </a:rPr>
                        <a:t>≥</a:t>
                      </a:r>
                      <a:r>
                        <a:rPr lang="en-US" sz="2000" kern="100" spc="-30" dirty="0">
                          <a:effectLst/>
                        </a:rPr>
                        <a:t>80</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95</a:t>
                      </a:r>
                      <a:r>
                        <a:rPr lang="zh-CN" sz="2000" kern="100" spc="-30" dirty="0">
                          <a:effectLst/>
                        </a:rPr>
                        <a:t>＞</a:t>
                      </a:r>
                      <a:r>
                        <a:rPr lang="en-US" sz="2000" kern="100" spc="-30" dirty="0">
                          <a:effectLst/>
                        </a:rPr>
                        <a:t>X</a:t>
                      </a:r>
                      <a:r>
                        <a:rPr lang="zh-CN" sz="2000" kern="100" spc="-30" dirty="0">
                          <a:effectLst/>
                        </a:rPr>
                        <a:t>≥</a:t>
                      </a:r>
                      <a:r>
                        <a:rPr lang="en-US" sz="2000" kern="100" spc="-30" dirty="0">
                          <a:effectLst/>
                        </a:rPr>
                        <a:t>85</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X</a:t>
                      </a:r>
                      <a:r>
                        <a:rPr lang="zh-CN" sz="2000" kern="100" spc="-30" dirty="0">
                          <a:effectLst/>
                        </a:rPr>
                        <a:t>≥</a:t>
                      </a:r>
                      <a:r>
                        <a:rPr lang="en-US" sz="2000" kern="100" spc="-30" dirty="0">
                          <a:effectLst/>
                        </a:rPr>
                        <a:t>95</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772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sz="2000" kern="100" spc="-30">
                          <a:effectLst/>
                        </a:rPr>
                        <a:t>绿色园区</a:t>
                      </a:r>
                      <a:endParaRPr lang="zh-CN" sz="2000" kern="100" spc="-3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a:effectLst/>
                        </a:rPr>
                        <a:t>80</a:t>
                      </a:r>
                      <a:r>
                        <a:rPr lang="zh-CN" sz="2000" kern="100" spc="-30">
                          <a:effectLst/>
                        </a:rPr>
                        <a:t>＞</a:t>
                      </a:r>
                      <a:r>
                        <a:rPr lang="en-US" sz="2000" kern="100" spc="-30">
                          <a:effectLst/>
                        </a:rPr>
                        <a:t>X</a:t>
                      </a:r>
                      <a:r>
                        <a:rPr lang="zh-CN" sz="2000" kern="100" spc="-30">
                          <a:effectLst/>
                        </a:rPr>
                        <a:t>≥</a:t>
                      </a:r>
                      <a:r>
                        <a:rPr lang="en-US" sz="2000" kern="100" spc="-30">
                          <a:effectLst/>
                        </a:rPr>
                        <a:t>70</a:t>
                      </a:r>
                      <a:endParaRPr lang="zh-CN" sz="2000" kern="100" spc="-3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90</a:t>
                      </a:r>
                      <a:r>
                        <a:rPr lang="zh-CN" sz="2000" kern="100" spc="-30" dirty="0">
                          <a:effectLst/>
                        </a:rPr>
                        <a:t>＞</a:t>
                      </a:r>
                      <a:r>
                        <a:rPr lang="en-US" sz="2000" kern="100" spc="-30" dirty="0">
                          <a:effectLst/>
                        </a:rPr>
                        <a:t>X</a:t>
                      </a:r>
                      <a:r>
                        <a:rPr lang="zh-CN" sz="2000" kern="100" spc="-30" dirty="0">
                          <a:effectLst/>
                        </a:rPr>
                        <a:t>≥</a:t>
                      </a:r>
                      <a:r>
                        <a:rPr lang="en-US" sz="2000" kern="100" spc="-30" dirty="0">
                          <a:effectLst/>
                        </a:rPr>
                        <a:t>80</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kern="100" spc="-30" dirty="0">
                          <a:effectLst/>
                        </a:rPr>
                        <a:t>X</a:t>
                      </a:r>
                      <a:r>
                        <a:rPr lang="zh-CN" sz="2000" kern="100" spc="-30" dirty="0">
                          <a:effectLst/>
                        </a:rPr>
                        <a:t>≥</a:t>
                      </a:r>
                      <a:r>
                        <a:rPr lang="en-US" sz="2000" kern="100" spc="-30" dirty="0">
                          <a:effectLst/>
                        </a:rPr>
                        <a:t>90</a:t>
                      </a:r>
                      <a:endParaRPr lang="zh-CN" sz="2000" kern="100" spc="-30" dirty="0">
                        <a:effectLst/>
                        <a:latin typeface="Times New Roman" panose="02020603050405020304" pitchFamily="18" charset="0"/>
                        <a:ea typeface="仿宋_GB2312" panose="02010609030101010101" pitchFamily="49" charset="-122"/>
                        <a:cs typeface="Times New Roman" panose="02020603050405020304" pitchFamily="18" charset="0"/>
                      </a:endParaRPr>
                    </a:p>
                  </a:txBody>
                  <a:tcPr marL="68558" marR="68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648813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gwMzUxZWE0YTU3N2RlNmQ5NGY2NzQ3MmIxODU1NzEifQ=="/>
  <p:tag name="RESOURCE_RECORD_KEY" val="{&quot;13&quot;:[19951230],&quot;65&quot;:[20202546]}"/>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546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546"/>
  <p:tag name="KSO_WM_SLIDE_LAYOUT" val="a"/>
  <p:tag name="KSO_WM_SLIDE_LAYOUT_CNT" val="1"/>
  <p:tag name="KSO_WM_CHIP_GROUPID" val="5ebf6661ddc3daf3fef3f760"/>
  <p:tag name="KSO_WM_SLIDE_LAYOUT_INFO" val="{&quot;id&quot;:&quot;2020-10-27T10:09:53&quot;,&quot;margin&quot;:{&quot;bottom&quot;:4.879249572753906,&quot;left&quot;:4.589639186859131,&quot;right&quot;:4.582406520843506,&quot;top&quot;:3.870081901550293},&quot;type&quot;:0}"/>
  <p:tag name="KSO_WM_SLIDE_BK_DARK_LIGHT" val="2"/>
  <p:tag name="KSO_WM_SLIDE_BACKGROUND_TYPE" val="general"/>
  <p:tag name="KSO_WM_SLIDE_SUPPORT_FEATURE_TYPE" val="0"/>
  <p:tag name="KSO_WM_TEMPLATE_MASTER_THUMB_INDEX" val="13"/>
  <p:tag name="KSO_WM_TEMPLATE_ASSEMBLE_XID" val="5f97815e989d9bef5b8d26c2"/>
  <p:tag name="KSO_WM_TEMPLATE_ASSEMBLE_GROUPID" val="5f8962b7a61ec3b55284a105"/>
  <p:tag name="KSO_WM_TEMPLATE_THUMBS_INDEX" val="1、7、9、10、11、50"/>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1*i*1"/>
  <p:tag name="KSO_WM_TEMPLATE_CATEGORY" val="custom"/>
  <p:tag name="KSO_WM_TEMPLATE_INDEX" val="20202546"/>
  <p:tag name="KSO_WM_UNIT_LAYERLEVEL" val="1"/>
  <p:tag name="KSO_WM_TAG_VERSION" val="1.0"/>
  <p:tag name="KSO_WM_BEAUTIFY_FLAG" val="#wm#"/>
  <p:tag name="KSO_WM_UNIT_BLOCK" val="0"/>
  <p:tag name="KSO_WM_UNIT_SM_LIMIT_TYPE" val="3"/>
  <p:tag name="KSO_WM_UNIT_DEC_AREA_ID" val="e600cbccf8cb4c1d842b2f80168f911f"/>
  <p:tag name="KSO_WM_UNIT_DECORATE_INFO" val="{&quot;DecorateInfoH&quot;:{&quot;IsAbs&quot;:true},&quot;DecorateInfoW&quot;:{&quot;IsAbs&quot;:false},&quot;DecorateInfoX&quot;:{&quot;IsAbs&quot;:true,&quot;Pos&quot;:0},&quot;DecorateInfoY&quot;:{&quot;IsAbs&quot;:true,&quot;Pos&quot;:0},&quot;ReferentInfo&quot;:{&quot;Id&quot;:&quot;7941b172b472407e93e8dbd064af8156&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7c0c21e685e6422783ed1b0dd2d77a60"/>
  <p:tag name="KSO_WM_UNIT_LINE_FORE_SCHEMECOLOR_INDEX_BRIGHTNESS" val="0.25"/>
  <p:tag name="KSO_WM_UNIT_LINE_FORE_SCHEMECOLOR_INDEX" val="13"/>
  <p:tag name="KSO_WM_UNIT_LINE_FILL_TYPE"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2546_2"/>
  <p:tag name="KSO_WM_TEMPLATE_SUBCATEGORY" val="21"/>
  <p:tag name="KSO_WM_TEMPLATE_MASTER_TYPE" val="1"/>
  <p:tag name="KSO_WM_TEMPLATE_COLOR_TYPE" val="1"/>
  <p:tag name="KSO_WM_SLIDE_TYPE" val="contents"/>
  <p:tag name="KSO_WM_SLIDE_SUBTYPE" val="diag"/>
  <p:tag name="KSO_WM_SLIDE_ITEM_CNT" val="2"/>
  <p:tag name="KSO_WM_SLIDE_INDEX" val="2"/>
  <p:tag name="KSO_WM_SLIDE_SIZE" val="396*384"/>
  <p:tag name="KSO_WM_SLIDE_POSITION" val="442*36"/>
  <p:tag name="KSO_WM_TAG_VERSION" val="1.0"/>
  <p:tag name="KSO_WM_BEAUTIFY_FLAG" val="#wm#"/>
  <p:tag name="KSO_WM_TEMPLATE_CATEGORY" val="custom"/>
  <p:tag name="KSO_WM_TEMPLATE_INDEX" val="20202546"/>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97815e989d9bef5b8d277e"/>
  <p:tag name="KSO_WM_TEMPLATE_ASSEMBLE_GROUPID" val="5f8962b7a61ec3b55284a105"/>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2*i*1"/>
  <p:tag name="KSO_WM_TEMPLATE_CATEGORY" val="custom"/>
  <p:tag name="KSO_WM_TEMPLATE_INDEX" val="20202546"/>
  <p:tag name="KSO_WM_UNIT_LAYERLEVEL" val="1"/>
  <p:tag name="KSO_WM_TAG_VERSION" val="1.0"/>
  <p:tag name="KSO_WM_BEAUTIFY_FLAG" val="#wm#"/>
  <p:tag name="KSO_WM_UNIT_BLOCK" val="0"/>
  <p:tag name="KSO_WM_UNIT_SM_LIMIT_TYPE" val="0"/>
  <p:tag name="KSO_WM_UNIT_DEC_AREA_ID" val="83ebce3c1c70427a830895d7007f1a78"/>
  <p:tag name="KSO_WM_UNIT_DECORATE_INFO" val="{&quot;DecorateInfoH&quot;:{&quot;IsAbs&quot;:true},&quot;DecorateInfoW&quot;:{&quot;IsAbs&quot;:true},&quot;DecorateInfoX&quot;:{&quot;IsAbs&quot;:true,&quot;Pos&quot;:0},&quot;DecorateInfoY&quot;:{&quot;IsAbs&quot;:true,&quot;Pos&quot;:0},&quot;ReferentInfo&quot;:{&quot;Id&quot;:&quot;f3387aed11f4401c8158c80bcdf43c1f&quot;,&quot;X&quot;:{&quot;Pos&quot;:0},&quot;Y&quot;:{&quot;Pos&quot;:2}}}"/>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42d793515e4145f397b603c3fed4786b"/>
  <p:tag name="KSO_WM_UNIT_LINE_FORE_SCHEMECOLOR_INDEX_BRIGHTNESS" val="-0.25"/>
  <p:tag name="KSO_WM_UNIT_LINE_FORE_SCHEMECOLOR_INDEX" val="14"/>
  <p:tag name="KSO_WM_UNIT_LINE_FILL_TYPE" val="2"/>
</p:tagLst>
</file>

<file path=ppt/tags/tag192.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2*a*1"/>
  <p:tag name="KSO_WM_TEMPLATE_CATEGORY" val="custom"/>
  <p:tag name="KSO_WM_TEMPLATE_INDEX" val="20202546"/>
  <p:tag name="KSO_WM_UNIT_LAYERLEVEL" val="1"/>
  <p:tag name="KSO_WM_TAG_VERSION" val="1.0"/>
  <p:tag name="KSO_WM_BEAUTIFY_FLAG" val="#wm#"/>
  <p:tag name="KSO_WM_UNIT_BLOCK" val="0"/>
  <p:tag name="KSO_WM_UNIT_DEC_AREA_ID" val="f3387aed11f4401c8158c80bcdf43c1f"/>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42d793515e4145f397b603c3fed4786b"/>
  <p:tag name="KSO_WM_UNIT_TEXT_FILL_FORE_SCHEMECOLOR_INDEX_BRIGHTNESS" val="0.15"/>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2546_2*l_i*1_1"/>
  <p:tag name="KSO_WM_TEMPLATE_CATEGORY" val="custom"/>
  <p:tag name="KSO_WM_TEMPLATE_INDEX" val="20202546"/>
  <p:tag name="KSO_WM_UNIT_LAYERLEVEL" val="1_1"/>
  <p:tag name="KSO_WM_TAG_VERSION" val="1.0"/>
  <p:tag name="KSO_WM_BEAUTIFY_FLAG" val="#wm#"/>
  <p:tag name="KSO_WM_CHIP_GROUPID" val="5f7087080ff15d9a40ebdc94"/>
  <p:tag name="KSO_WM_CHIP_XID" val="5f7087080ff15d9a40ebdc95"/>
  <p:tag name="KSO_WM_UNIT_DEC_AREA_ID" val="63f94f3e7ac34707bed5b08b4be342ce"/>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LINE_FORE_SCHEMECOLOR_INDEX_BRIGHTNESS" val="0"/>
  <p:tag name="KSO_WM_UNIT_LINE_FORE_SCHEMECOLOR_INDEX" val="5"/>
  <p:tag name="KSO_WM_UNIT_LINE_FILL_TYPE" val="2"/>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46_2*l_h_i*1_1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5"/>
  <p:tag name="KSO_WM_UNIT_DEC_AREA_ID" val="6fad0bf0d21449a195fb4a7a7644d57d"/>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46_2*l_h_i*1_2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5"/>
  <p:tag name="KSO_WM_UNIT_DEC_AREA_ID" val="8eba6310ddd34b59a90c585500217cb6"/>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2546_2*l_h_i*1_1_2"/>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5"/>
  <p:tag name="KSO_WM_UNIT_DEC_AREA_ID" val="8348376bf0254f2395a3cde2fb53aab6"/>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TEXT_FILL_FORE_SCHEMECOLOR_INDEX_BRIGHTNESS" val="0"/>
  <p:tag name="KSO_WM_UNIT_TEXT_FILL_FORE_SCHEMECOLOR_INDEX" val="14"/>
  <p:tag name="KSO_WM_UNIT_TEXT_FILL_TYPE" val="1"/>
  <p:tag name="KSO_WM_UNIT_VALUE" val="4"/>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2546_2*l_h_i*1_2_2"/>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5"/>
  <p:tag name="KSO_WM_UNIT_DEC_AREA_ID" val="f621833bebb24860ba25f646ca58882c"/>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TEXT_FILL_FORE_SCHEMECOLOR_INDEX_BRIGHTNESS" val="0"/>
  <p:tag name="KSO_WM_UNIT_TEXT_FILL_FORE_SCHEMECOLOR_INDEX" val="14"/>
  <p:tag name="KSO_WM_UNIT_TEXT_FILL_TYPE" val="1"/>
  <p:tag name="KSO_WM_UNIT_VALUE" val="4"/>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6_2*l_h_f*1_1_1"/>
  <p:tag name="KSO_WM_TEMPLATE_CATEGORY" val="custom"/>
  <p:tag name="KSO_WM_TEMPLATE_INDEX" val="20202546"/>
  <p:tag name="KSO_WM_UNIT_LAYERLEVEL" val="1_1_1"/>
  <p:tag name="KSO_WM_TAG_VERSION" val="1.0"/>
  <p:tag name="KSO_WM_BEAUTIFY_FLAG" val="#wm#"/>
  <p:tag name="KSO_WM_UNIT_PRESET_TEXT" val="在此输入你想要阐述的观点。"/>
  <p:tag name="KSO_WM_UNIT_VALUE" val="48"/>
  <p:tag name="KSO_WM_CHIP_GROUPID" val="5f7087080ff15d9a40ebdc94"/>
  <p:tag name="KSO_WM_CHIP_XID" val="5f7087080ff15d9a40ebdc95"/>
  <p:tag name="KSO_WM_UNIT_DEC_AREA_ID" val="004d82ac8c8d48e0a208a6dac0f6f0ee"/>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TEXT_FILL_FORE_SCHEMECOLOR_INDEX_BRIGHTNESS" val="0.25"/>
  <p:tag name="KSO_WM_UNIT_TEXT_FILL_FORE_SCHEMECOLOR_INDEX" val="13"/>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46_2*l_h_f*1_2_1"/>
  <p:tag name="KSO_WM_TEMPLATE_CATEGORY" val="custom"/>
  <p:tag name="KSO_WM_TEMPLATE_INDEX" val="20202546"/>
  <p:tag name="KSO_WM_UNIT_LAYERLEVEL" val="1_1_1"/>
  <p:tag name="KSO_WM_TAG_VERSION" val="1.0"/>
  <p:tag name="KSO_WM_BEAUTIFY_FLAG" val="#wm#"/>
  <p:tag name="KSO_WM_UNIT_PRESET_TEXT" val="在此输入你想要阐述的观点。"/>
  <p:tag name="KSO_WM_UNIT_VALUE" val="48"/>
  <p:tag name="KSO_WM_CHIP_GROUPID" val="5f7087080ff15d9a40ebdc94"/>
  <p:tag name="KSO_WM_CHIP_XID" val="5f7087080ff15d9a40ebdc95"/>
  <p:tag name="KSO_WM_UNIT_DEC_AREA_ID" val="1a1adafaad8146c58c64415f8aa870c9"/>
  <p:tag name="KSO_WM_UNIT_DECORATE_INFO" val=""/>
  <p:tag name="KSO_WM_UNIT_SM_LIMIT_TYPE" val=""/>
  <p:tag name="KSO_WM_CHIP_FILLAREA_FILL_RULE" val="{&quot;fill_align&quot;:&quot;lm&quot;,&quot;fill_mode&quot;:&quot;adaptive&quot;,&quot;sacle_strategy&quot;:&quot;stretch&quot;}"/>
  <p:tag name="KSO_WM_ASSEMBLE_CHIP_INDEX" val="2c9986865c8c43eab2b2091093c01c44"/>
  <p:tag name="KSO_WM_UNIT_TEXT_FILL_FORE_SCHEMECOLOR_INDEX_BRIGHTNESS" val="0.25"/>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546"/>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Lst>
</file>

<file path=ppt/tags/tag2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7*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Lst>
</file>

<file path=ppt/tags/tag2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7*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Lst>
</file>

<file path=ppt/tags/tag251.xml><?xml version="1.0" encoding="utf-8"?>
<p:tagLst xmlns:a="http://schemas.openxmlformats.org/drawingml/2006/main" xmlns:r="http://schemas.openxmlformats.org/officeDocument/2006/relationships"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SLIDE_ID" val="custom20202546_8"/>
  <p:tag name="KSO_WM_TEMPLATE_SUBCATEGORY" val="0"/>
  <p:tag name="KSO_WM_TEMPLATE_MASTER_TYPE" val="0"/>
  <p:tag name="KSO_WM_TEMPLATE_COLOR_TYPE" val="1"/>
  <p:tag name="KSO_WM_SLIDE_TYPE" val="text"/>
  <p:tag name="KSO_WM_SLIDE_SUBTYPE" val="pureTxt"/>
  <p:tag name="KSO_WM_SLIDE_ITEM_CNT" val="0"/>
  <p:tag name="KSO_WM_SLIDE_INDEX" val="8"/>
  <p:tag name="KSO_WM_SLIDE_SIZE" val="883*444"/>
  <p:tag name="KSO_WM_SLIDE_POSITION" val="47*47"/>
  <p:tag name="KSO_WM_TAG_VERSION" val="1.0"/>
  <p:tag name="KSO_WM_SLIDE_LAYOUT" val="a_f"/>
  <p:tag name="KSO_WM_SLIDE_LAYOUT_CNT" val="1_1"/>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6"/>
  <p:tag name="KSO_WM_CHIP_INFOS" val="{&quot;layout_type&quot;:&quot;formiddle&quot;,&quot;slide_type&quot;:[&quot;endPage&quot;],&quot;aspect_ratio&quot;:&quot;16:9&quot;}"/>
  <p:tag name="KSO_WM_CHIP_XID" val="5ec34a930ac41c4a0a525d3c"/>
  <p:tag name="KSO_WM_CHIP_FILLPROP" val="[[{&quot;fill_id&quot;:&quot;ec905e4ba1574a7a8cf2c58eed8cd40d&quot;,&quot;fill_align&quot;:&quot;cm&quot;,&quot;text_align&quot;:&quot;cm&quot;,&quot;text_direction&quot;:&quot;horizontal&quot;,&quot;chip_types&quot;:[&quot;text&quot;,&quot;header&quot;]}]]"/>
  <p:tag name="KSO_WM_SLIDE_ID" val="custom20202546_50"/>
  <p:tag name="KSO_WM_TEMPLATE_SUBCATEGORY" val="21"/>
  <p:tag name="KSO_WM_TEMPLATE_MASTER_TYPE" val="1"/>
  <p:tag name="KSO_WM_TEMPLATE_COLOR_TYPE" val="1"/>
  <p:tag name="KSO_WM_SLIDE_TYPE" val="endPage"/>
  <p:tag name="KSO_WM_SLIDE_SUBTYPE" val="pureTxt"/>
  <p:tag name="KSO_WM_SLIDE_ITEM_CNT" val="0"/>
  <p:tag name="KSO_WM_SLIDE_INDEX" val="50"/>
  <p:tag name="KSO_WM_SLIDE_SIZE" val="500*460"/>
  <p:tag name="KSO_WM_SLIDE_POSITION" val="230*39"/>
  <p:tag name="KSO_WM_TAG_VERSION" val="1.0"/>
  <p:tag name="KSO_WM_SLIDE_LAYOUT" val="a_b"/>
  <p:tag name="KSO_WM_SLIDE_LAYOUT_CNT" val="1_1"/>
  <p:tag name="KSO_WM_CHIP_GROUPID" val="5ebf6661ddc3daf3fef3f760"/>
  <p:tag name="KSO_WM_SLIDE_LAYOUT_INFO" val="{&quot;id&quot;:&quot;2020-10-27T10:12:08&quot;,&quot;maxSize&quot;:{&quot;size1&quot;:60.972857666015628},&quot;minSize&quot;:{&quot;size1&quot;:42.772857666015625},&quot;normalSize&quot;:{&quot;size1&quot;:50.772857666015625},&quot;subLayout&quot;:[{&quot;id&quot;:&quot;2020-10-27T10:12:08&quot;,&quot;margin&quot;:{&quot;bottom&quot;:0.20371454954147339,&quot;left&quot;:8.1138887405395508,&quot;right&quot;:8.1137475967407227,&quot;top&quot;:5.9954771995544434},&quot;type&quot;:0},{&quot;id&quot;:&quot;2020-10-27T10:12:08&quot;,&quot;margin&quot;:{&quot;bottom&quot;:5.9954991340637207,&quot;left&quot;:8.1138887405395508,&quot;right&quot;:8.1137475967407227,&quot;top&quot;:0.21961869299411774},&quot;type&quot;:0}],&quot;type&quot;:0}"/>
  <p:tag name="KSO_WM_SLIDE_BK_DARK_LIGHT" val="2"/>
  <p:tag name="KSO_WM_SLIDE_BACKGROUND_TYPE" val="general"/>
  <p:tag name="KSO_WM_SLIDE_SUPPORT_FEATURE_TYPE" val="0"/>
  <p:tag name="KSO_WM_TEMPLATE_ASSEMBLE_XID" val="5f97815e989d9bef5b8d2771"/>
  <p:tag name="KSO_WM_TEMPLATE_ASSEMBLE_GROUPID" val="5f8962b7a61ec3b55284a105"/>
</p:tagLst>
</file>

<file path=ppt/tags/tag2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50*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546"/>
</p:tagLst>
</file>

<file path=ppt/tags/tag30.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2546"/>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54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546"/>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2546"/>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heme/theme1.xml><?xml version="1.0" encoding="utf-8"?>
<a:theme xmlns:a="http://schemas.openxmlformats.org/drawingml/2006/main" name="1_Office 主题​​">
  <a:themeElements>
    <a:clrScheme name="">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Y5NTg4NjQ0NTg4IiwKCSJHcm91cElkIiA6ICI0OTQwODIyMTkiLAoJIkltYWdlIiA6ICJpVkJPUncwS0dnb0FBQUFOU1VoRVVnQUFBdDBBQUFJUUNBWUFBQUJkUWRLWUFBQUFBWE5TUjBJQXJzNGM2UUFBSUFCSlJFRlVlSnpzM1htY0hGVzFCL0RmcWU2ZUxjbUVtWkFFSGtIbXdlQ0V5V1NtN20xQVdZU3dxWWdvQ0FGVWVDb0lpQ3lHUFNCSTVBbUlzaW9nQk1Hd2lncUNMTEl2b3F5UHJ1cDBKa09RQU1NalQ0SEFFTFBNMXQxMTNoL2RQWFk2UFpuSk12dnYrL25rUTZicTFuWklUbFZ1bmJvWElD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G9DMFdnMHNpbmJUNXMyclh4RDJ0ZlYxVTFvYkd3Y2wvdTV2cjUrZkgrMmEyaG9tRnE0TEJxTmJsbGZYMS9TejBPTDY3cHVQOXYyY0YxM0N3Qk9YKzNHU2h5ajBXaEZOQnFkM3Y4ekpSb2FZK1h2SkpqYkFEQzNFWTEwZlNhajBTQUlnaWVOTVRzWExBNFpZNTR5eG53UWpVYTNYTS9tTW1YS2xFZU1NWmYxOTNnVkZSWGZENFZDQ3dEQUdMTlhhV25weTMxdDA5allPQzRTaWJ4bHJZM21MMWZWbTh2S3lpN3B6M0d0dFRzNGp2TlM0VDc2SWlKM0cyT3U3cXZkcHNUUkdETjV5cFFwYnhoanZ0TGY4eHFxT0FaQmNIZ1FCRS8xOTBaSU5GU1kyOWFQdVcxdHpHMUVRMHVHK2dRR1VqUWEzVElJZ20wQVBBZGdWanFkVGdONEo1Rkl0RnRyYndMUUdnUkJpNGpNU2FmVEJ5VVNpVFc5N1VkVlgxSFZDM3pmLzIxZng3WFdla0VRWEJpUHh4K3gxdDRKNE4wZ0NINWUyRzcxNnRVZFM1Y3U3UUlBWTh3eEFFN3pmWCtYM1BxWk0yZFdoY1BoOTFWMW4rN3U3a1J1ZVV0TFMyYzBHcFdQUC80NFZMalBxcXFxcTBWa1dWdGIyNVdGNjFwYld6c2JHaHEyRFlmRGEyMG5JanNBK0lPSWZDa0lndmZ6MTMzMDBVY2ZUSjA2ZGR6bWlLTXhaamNSZVNnSWd0M2k4ZmliNncwaUJpZU90Ylcxb1ZRcXRkYmZnMG1USmptcStneUFlVzF0YmMvbHI2dW9xQWhhV2xxNit6cDNvb0hFM0xZMjVqYm1OcUtSWUZRL2RGdHJ2d3pnWEZXZEtpS3ZBb0NxWGdQZ2RBQnYrYjcvSXdBd3hwd0c0T2hVS25YVW9rV0wzaTYyTDlkMWR4ZVJCMUtwVk4yaVJZcys2ZTJZVFUxTnV6cU84MGZmOTdjenhrd1ZrVGRWVlF2YmlVZ3BnTE05ejd2R0dMTk1STGJKWDU5T3B6L25PSTRWa1N0VU5UOFJsZ000VWtTK3Fhb0hpSWlqcW1VQTJvc2Nvd1NBcUdvWEFIUjBkR3hYVVZIeGhxcXVGSkgrSk5mdEFCd0tJSXpORjhmelJHUmYzL2NQV04rQkJ6R09OMmJqRjhuR3Nxdkk2WlFEU0FKSUFXanhmWC9YOVowNzBVQmpibU51WTI0akdubkNRMzBDQThuenZJZXR0WHNCZU1QenZGdU1NVTBBN2did0R4R0pXbXVQeUxWVjFWZkM0ZkJyeHBnZitMNS9SN0g5aWNqa2NEaDhEb0R6ZWp0bUtCUTZFOENUQU5JQUxnMkM0THA0UEg1dVlUdGp6TjhCTE1yOW5FcWxaaVlTaWVic3VtWUFGU0p5WGhBRWg4VGo4VC9uYmVjRDZQWTg3MUFBbURGalJuVnBhZWw3YlcxdFc3YTJ0bllXSE9PM0l0THMrMzdQcTBkckxSekgrVklzRmx1eXZ0aGwyNzRHYk40NE9vNGpBUGEzMW43Qjg3ekhlenYySU1aeFN3QndYZmNRQUhOODM1OVZKQTcvQ0lKZ2Rqd2VmNkdQa0JFTkN1WTI1all3dHhHTk9LUDZvVHZyaTZyNm9qSG1ybVF5T1RjU2lWenArLzZ0eFJvMk5UV1pjRGo4ZnJGMWp1TWNvYXJQaThoSjBXajB5bGdzOWxHeDdWVjFOb0JiR3hvYXRoV1Jnem82T3FZRGdMWDJCQUNObnVlZDRycnVMQkVKZVo3M1RHOG5MU0w3QVVqRTQvSEhDcGFIQWZUMGFpeGV2TGpOR05OU1hWMjlkMnRyYTM2aWQwUmtGb0JyODdkWDFWOTNkM2QvWXExZDBkdXhBYUNycTJ0N0FMOEQ4RzUyMFdhSm82b2VJU0xQQXZneGdLSTNwcUdJSXpLdmwrK29yYTJ0WExwMDZjcmNRbU5NdmFwT0NJVkNyL1oyREtJaHd0eVdoN210Wnpsekc5RXdOYW8vcEd4c2JLd0RzTVp4blBkRkpOVGMzUHdlZ0NaanpBMnU2LzdFR1BOQ2ZYMTlpYlgySGdCd0hPZitXQ3oyejhMOVJLUFJpS29lRHVDL0FUeXNxcWNYT1p6ak9NNzFJdklPQURRM043L1gzZDF0bHl4WjhuRjJmVW4yVlI5Q29kRGJRUkFjQjJDZFY0bzVxdnFRaUh6Zldoc3YrSWdubkU2bkMxOFQzcXFxSitVdnNOWitTVlZYZXA3M1N2NXkzL2ZuTmpjM2Y5RFcxclpWNGEvc1BsS3Flc3ZpeFl2LzVYbmV6ejNQZTMxenhkRVlVeThpTzdhM3Q4OVcxYW11NnhaN0RUc2tjWXpINHl0RTVNK1ZsWlhIRnV6aVdCSDViU3dXUy9aMkRLTEJ4dHpHM01iY1JqVHlqT3FIYmhGcEFsQVA0SDRBQjF0ckV3QW1xdXJEQUg0dElwUGEyOXNkVlczSWJsSldiRCtxZWlLQWxPLzd6NGpJVHdDY1VsOWZ2MVYrRzlkMUR3WlFxYXJYNTVZMU56ZS9aNHg1SW4rb0syUE1aRlY5Wk1XS0ZXdDlyUjRPaDE4MXhxdzJ4cXdHc0JNQXhHS3h0MVQxMlNBSUhzZ2IwcXBFUk5hNk1hWFQ2ZHNCUksyMW44c3VDZ0c0R01EVjZDVnB0N2EyZHVaK1RabzB5YW1xcXJwSlJDNVBwOU96ZmQ4L0U1bFhuNXMxamdBdVZ0WDdsaXhaOHJHcVhpb2lsNkxndTRLaGpHTXFsYm9jd0xrelpzeW9Cb0JzVDlSM1U2blVMM3E1SHFJaHdkekczTFloY1dSdUl4b2VSdlZEOThLRkMzL3ZlZDVFWkQ2WWVjanp2RVlBRUpIdmljZzhWZTN6K3V2cTZpYW82b1VpY2dHQUlGc3YrR0JaV2RrVitlMUNvZEFMSXZLTi9JOTRHaHNiclloTWo4ZmpQWFY1dnU4dlY5VzI2dXJxNC9LM1Q2VlN1L3ErUDk3My9mRUFYczh0NytycU9odkErQ0FJZmdvQXFscFMrS0ZROW92NjB3RXNhR3hzbk9LNjdvOEJCTDd2ejg5djE5VFV0STNydXJNS2Y2bnFrU0p5UkJBRXA0bUk1cTh6eGpSdGpqZzJOalorQnNDWEhjZjVjVFplQ3dCTWNsMTNyVGdNY1J3OUFQZVZsSlRjT20zYXRQS1NrcExiQVB3bVYwZEpORnd3dHpHM2JXQWNtZHVJaG9HeFVOT05kRG9kZGh5bk92dEJTU21BYTd1NnVoYVhsWlU5MThlbU1tN2N1RnNBdk8xNTNsMjVoZDNkM1dkRklwSFhqVEdIKzc1L0x3Qms2eUEveW42VUF3QUloVUluQjBId0srVDFyQUNBcWw0RjRCb0FOeGF1SzlUUzB0TGQxTlIwaEtxMkE0Q0lsS1ZTcWM3Q2RyN3YzMnVNMlNzY0RyK21xaVdxK2hrQXdWb1hJN0t6aUp4YTVERGpBSVJFNUpSMUFpRGlBVmdJYkh3Y1o4NmNXUlVLaGU0QWNFMHNGbnNMQUdLeFdOSmFlNUtJL0M0YWpUNmJ0M3hJNDlqVzFuWldWVlhWODFPbVRIbERWZC9wNnVwYTV3TW5vdUdDdVMxN01jeHR6RzFFSThDb2Z1ak9mcGh5aWFxcWlIU0t5QUhJMVBXZFVWWlc5a2xmdlJqR21Ia0E5azBtazdzaTcxVm1jM1B6QjY3cm5pNGlDNXFhbXY1MzRjS0Y2M3lJWW96NUR4RTUzSEdjSFFyWHhlUHhoNHd4VjFockQvYzg3M2Q5WGNmQ2hRdi9udmRqUlNRUzZTaHM0N3B1RFlEdFZMVWF3R3BWM1JQQWU4aTdPY1hqOFQ4QitGUGh0bzJOalEzaGNQZzUzL2YzTDNiOFRZbGpOQnFOQkVId0J3QWZyVnExNnFMOGRaN25QVzZ0dlQ4SWdvZWkwZWhleFQ3Z0d1dzRWbGRYNzZLcUZhcGFMU0xMUzBwS2RnYndZbC83SmhwTXpHM01iZm1ZMjRoR2hsRmRYcEpNSnYrd1pzMmE3VVhrS3dCZTlEenZaRlZOcStvUFBjODdXa1NDMXRiV3p1WExsKytTdjEwMEdvMVlhNjlEWnZ6V3J4VWJselVlajk4bUlqYzdqdk8wNjdyZktGd3ZJdE9ESUxpeFdMSkY1bWJ4STFWTjVSYUV3K0c3ckxVdlcydGZGcEh0aTExUHRtYXZvcU9qbzJlQ0JtUE16c2FZV3h6SGVSM0E4bFFxdFMyQWN4ekh1Y0phKzNkanpGeGp6SGI5REZsUkd4dkhob2FHcWFyNk5JQWRrc25rb2JsSkh2SzF0YldkQkdCRkVBUXZGcHR0YnBEaUdMTFdIbXlNZVJMQXd5SnllenFkbnFxcWp6dU84N1MxOXEvVzJ1OUVvOUdKL1kwWjBVQmlibU51SzNZOXpHMUV3OXVvN3VuT1RmUmdyUzIyT25mdHNtelpzbTdYZGJkQVpvSUFxT3JQVkhXMnF1NGJqOGQ3N1Fud1BPOU1hNjJJeUFMWGRWdmk4WGc4YjkwekFKNXhYWGNQVlUycTZvRUFlc2FQTFp6OUxRaUN5eDNIeWQwQWUxNzNXbXV2QWZCWU1wbDhSVlVQVWRYVkxTMHRIeHBqamdOd0JvQWRST1J1QU5iMy9WeWQzKzNSYVBSZVZUMGgrOHIxTW1QTVg3cTZ1ajZmUCtOWVUxUFRweDNIK1FUQVBpZ3lBY1VteGxGS1Nrb2VWZFdVNHppN056YzNmMUJzNDliVzFzNnlzcktEeTh2TDcxWFYrNkxSYUgwc0Z1czVsNEdPbyt1NlY0bklON0k5V3I5cWIyOC9LbTgwZ2ZNYkd4dHZDSVZDY3dCY0JXQyt0Zllhei9QTzdpMVdSSU9CdVkyNXJhODRNcmNSRFQraitxRzdGMGtSMmMxYSs1TWdDTzRGNEJoamxnTW9BWEE3QUtqcXBRQ3VpY2ZqNzY1dlJ3QUN6L1Btekp3NTh4ZTl6VkxtT001cEFLS3ErbjQ2blo1ZnJBMEFCRUdRaU1manVZa1BlbDROcXVxMkl2Sm9KQktCcXE0UmtUTUJCS29hQXpDL3M3UHp6cnhFMmlPYjNLOEJjRzFUVTlNc0Vla3FuT0kzRkFyZEI2QUJRQ2VBaXdyMzBZZSs0cWpwZFBxWWp6LysrTzFseTVhdDg2b3pYL2I4OXpmR1RNdS9LZVVicURnQ2VDa0lncGVUeWVRRHhhWkFUaVFTeXdDY1ZWTlRjMEZWVmRXaFFSQTgzMmRraUlZR2Mxc1djeHR6R3hFTmI5SjNrNEZoakptTTlmd0RxTDYrdnFTdXJtNENCdVljbmMyODM3RWFSNkxoYXF6K25XUnVJeUlpSWlJaUlxSlJidnIwNlpQNjB5NXZzb0dOTW0zYXRQSU5hWi90elFqbGJSdnF4MmFTM1c0dDBXaDBhL1N6MXlNYWpXNWRPQ0ZHZi9RempnNDI4WVBkd1loalhWM2RoR0xIYVdwcTJtWkRqazAwbEpqYjFtM0wzTWJjUmpSY2pPclJTNHFwcjY4ZlgxNWUzbUtNT1d4OTdXcHFhc3FDSUhnUEJhLzA2dXZydHpMR3ZHMk0rUnZXay9oZDE1MDFaY3FVTjZMUjZEckRRYTNIN2RiYTd3SEE1TW1UejdiV1h0dlhCcTdyN2kwaXI5ZlgxNWZrTFE0SFFiRFFkZDB2OWVlZ3FucEphV25wVFJ0d252Mk9ZMU5UMDk3VzJuV0c4ckxXN211TVdXV011V3g5Mnc5V0hNZU5HM2ZtbENsVGZwKy96QmpURkFxRjNwazVjMmJWQmh5YmFFZ3d0NjJMdVkyNWpXZzRHZFgxWDlGb05KSk9wOWY1MTd5SUhBYmd1SFE2ZlpEak9HdE5KUnlQeDk4MXhueEtSRDZucWllbDAra1RBU0NSU0RSSG85SGM5TUFYQVRoWVZkTys3NS9WMi9HdHRhY0QrRTVuWitmT3hUNWt5VGQ5K3ZSSjVlWGxyZDNkM2RzdFhyeDRoVEhtYlFBbnFlcExoVzNqOGZncVpDZE1NTWJjSWlKdCtWK2R1NjU3a0lqY3JxbzdkSGQzOXd3NTFkTFNzcWFtcHFhMGNIL1YxZFhUVlBYUDZYUjYzNVVyVjY0MWZGVnJhMnNxR28zS1JzWnhKd0FuaW9pbVVxbGZBMWlUU0NUZXNkWTJxdW90cVZUcXlIQTRmS2VxL2l3ZWp6L1FXMndHSTQ3VzJxVkJFUHdnSG84L2tuZmNud1BZcWJPejg2amNzdkx5OHFDM0Q2S0lCZ3R6RzNNYmN4dlJ5RE9xSDdxekV5UEVBU3p0cTIxbWJnVDVkRnRiVzNsMWRmV3BxbnE4aUh3QTRGMEFTS1ZTRjRaQ29Yc0F6UE45LzFFQVlXdnRYYXJhMmRYVmRYSkxTOHZxWXZ1MTFqNE80SG5QOHk1WjMvR3R0ZWVvcXZGOS8rdlcycThCdUVkVml5WGhDbFcxanVPc0J2Qm13YnEwNTNsaGErMGZBUnlvcWowem1ZbklPRlU5QU1BRDJaL0xzbVBBcGdyMkFSRVpCNkJkVlJYQVRlbDAramNiR2NjYkFCeW1xaytLU0tlcXZoRUV3ZDhjeDdsS1ZRK054K090RFEwTlUwdEtTcDRBc01EenZHdVFOMUZIUVh3R0pJNEFkblljNSthQ2EzaDYxYXBWQjFWV1ZyNmpxcFY1Y1FtcDZsdSs3emYwRlFlaWdjVGN4dHdHNWphaUVXZlVQM1NIUXFHbmZOL3ZzNmF2dnI1K2ZGbFoyYXEydHJieTF0YldUbVBNcTQ3amZEMFdpNzFsclQxU005UHlMaGFSVCtXMlVWVUI4TEtJZkQ2WlRINSswYUpGaXdyM2E0eDVBc0J1SFIwZE5jV0d2d0tBMnRyYTBzckt5amVESUxnd0ZBcmRIUVRCWWdBL3lONEFlelEwTkd4YlVsS3llT1hLbGRNcUt5dW5BSGpaODd3dEFTQWFqVzZwcXUrblVxbGRRNkhRWDlMcDlBNkpST0xEN0xxSnFycGk1Y3FWRTVjdVhib1M2Qm5iZFlYbmVmTUtZbFlYRG9lOXpzN09xbHpQeThiR01Sd09sMHlZTUNIdSsvNzIyVmo4VkVRT0I3QWNRUDVyemVXcUdvakl1TGEydGoxYlcxdlhtY0o0b09JNGZ2ejRJMFRraTc3dkg1NDl6dUVBdmdmZ3p3Q084bjEvMTl4MnJ1dCsxWEdjaXp6UEt6cW9MOUZnWVc1amJ1c3Jqc3h0Uk1QUHFCNm5PeEtKZkJ3RXdhMU5UVTE3aGtLaGgzdHJwNm90WFYxZHN3QmMzOXJhbW1wc2JKd0NZSnlxSG1hdFhZRk1qOURodnUrdjh4b1BBS3kxWDF5MGFOSGl3dVhabThVc1ZYMmh2THo4YkFCemkyMWZXVmw1RW9CdEhjZEpwOVBwSTBUa243bGthcTI5QThERG51ZjlycVNrNURnQTl5NWR1blNsdFhaS3NYMkZ3K0dqVlBYeVJDS3hQTGRzelpvMTRZcUtDcVJTcVo1ZWtTQUlublFjNXdJQWE5MllITWZaRDhCZjgxOTFibXdjalRGZkJ2QzRNZWFSZERwOUJvRFd6czdPUFZ0YVd0NHZkdXBOVFUzN0Zyc3BEV1FjWGRmdDdYS09CTERXUkJFaUVnYXczbGZBUklPQnVTMkR1WTI1aldna0dkVVAzYkZZN0o4QXpnZmcxTlRVck5XVFVWbFpHWEljNXp3UitiNnFYcDlOeEtjQVFDZ1UraHFBaDdJemVUbSs3ejl1alBtYjY3clBpY2hVQUNzQjNDc2llNnJxSzZyNkRRQ1BGUjQvbXh4ZlRhZlQzd3VIdzYvTW1ESGpaNHNYTDI3TGJ4T05ScmNPZ3VCSEFGcEZCUEY0L0I1anpMTzU5YXBhTGlLUjdQNytyS3IvV3Q4MWU1NTNqakhtNjliYSt6elBPeHhBRUE2SHd3RFEydHJhazFUajhmamp4cGliWE5kMTgyZWJjeHpuMkNBSXJ0b2NjY3oyL0N3QU1DY1NpVWhYVjljalpXVmxEN2l1KzVUak9LNnEva1pFdGdiUW9xcTdxMnF4RzlhUXhOSDMvZDJNTWRjWlk2Sys3MStWdlo2d3FxNHozVFBSWUdOdVkyN2IyRGd5dHhFTm5iRXlla25RMnRyYW1mdFZXVm01ZFNnVWVzWnhuTDFWMWNiajhidnlHNHZJVEFESEFqZ1h3Q1hXMnZraVVnbmcxd0FlQnpCUlJDWUMyRTVWSFJFcEtUeGdUVTFObVlpY0IrRFdSQ0x4aHFvK1VsSlNjbjVoTzFVOUI4QjlBR0xaUlduSGNicU5NZkg4ci9hdHRWOE1oVUpuSkJLSk4vSTJuMlNNV1cyTVdSMEVRV3R1NGFwVnEvNm9xdE9zdFQvTkxpb0JrRVJtbHJLY2xLcitYRVIrbm5lTXJ3R1l2SHIxNnZzMlJ4eFZ0VUZWYndhd2R4QUVUMGNpa2VOVmRTV0FYNnZxRWhFcFY5VnBxbG90SXVGc2I4dWd4MUZFRHNuRlVVVHV5RjFyS3BXNlFrVE90OVorT1h1TUVnQzhNZEZ3d3R6RzNOWnJISm5iaUlhWFVkM1QzZFRVTkVORTFobm5WVVFPQlRBZXdLa0FhbHpYcmNsYjk0N25lU2NET05rWU14ZVoyc0FialRGL0Y1RjVBS1lBK0VkZng2NnFxdnFCaUt6MlBPOTJBSEFjNTc5Vk5XYU11ZFgzL1paY3UxUXFkVThxbFZwY1dscTZJTGNzQ0lKdkFWamMwdExTYll3QkFLeGN1ZkxGeXNyS2UyYk9uRGt6cjc3eVk5LzMxNnA3QklDbFM1ZDJ6Wnc1ODZod09MelFXdnRYRVdrSmdtQ2RWNGZ4ZVB4Nlk4eDNqREZuSnBQSjN3TzRMZ2lDazVZdVhicFc4dDNZT09ZK3lySFdQdVk0enB4ME90M3BPTTYzQWN3VGtVWUE4Y0o5RGtVY1ZmV0JJbldQV0xSbzBkdXU2NTdrT002ZGpZMk5EUUJLUklTdllHbklNYmN4dC9VbmpzeHRSTVBMcUg3b2Roem5NQUI3RlM0WGtXbXFXcVdxNTR1cy9TMnBxdjRHMmEvNkFZUkZaQWRyN1JjQWRIUjJkczR0TFMzZEZjQlgxbmRjMTNWM0VaR0xBSHdOMlMvb1k3SFlFbVBNTDBUa2p0cmEydDF6eVQrUlNMd0NBTG5FaWN6Ymh4TUJmQ3QvbjlsYXg5OUVJcEZ6QUJ6VDE3VXZXclRvYldQTTV6Lzg4TVA0cEVtVHRnK0ZRdXZVRXdKSU9ZNXptS3ErRW9sRTVxanFiZkY0ZkoxeFp6Y3hqcUtxSVZYZFZVVGFWWFZ4VjFmWDNOTFMwam1GMnhRYURuR014K04vc05aK25FZ2tsbGxyeTFTMVdCeUpCaFZ6RzNNYm1OdUlScHhSL2REdCsvN0Z4WlpiYTA4Qk1DdlhBMUJrL1c5VTlhdklKTlUzVlhXWmlKU1hsWlZkQVdDeXFyN1gyekdibXBxMkVaRUhnaUM0TVI2UHIxVUwrY2tubi95NHFxcnFxeE1tVEZnQTRHaGt4MUhOWjR6NW1vaXM5RHh2blErYlVxblVMOExoY0V0alkrTjU2NzN3ck56SFVWdHV1V1dGcW5ZVWFlS282bDZhR1FxckdzQi9HbU8yODMzLzNZTDliR3djbDZqcTVPd1FYdTNJMUlZMmxKV1ZYYUdxRFFDYWV6djM0UlJIei9PZXlmNjJRa1NLeFpGb1VERzNNYmN4dHhHTlBHT2xwbnVEaU1qNVhWMWRXd0c0SE1DdDhYajhXZ0R0bnVjZG5VNm4veHNBUE05N3NyT3o4NHo4N1pxYW1uWjFIT2RsRWZIajhmZzZFMHUwdHJaMk9vNXpzSWpzYjR4NXFLR2hZV3FSdzIrbnFsY1dPNjlFSXZFT2dKK3FhbTVJcW9uVzJwZXR0UytyNmpvZk8rVmR6MFFSV1pQN3VhNnVib0sxOWtScjdXSUFGNGpJdDFWMVIxVU5pOGliMXRwN2pERUhidXBVMGQzZDNRZGtYeEgvMVhHY2MxWDFVUUF4ei9PT0JuQXZBSFIxZGYzSTkvMzc4N2NiZ2pqdWs0c2pnRXQ3dTU0Z0NDYXE2cHJlMWhNTmQ4eHR6RzNGTUxjUkRZNVIzZE9kcjdhMnRuVDgrUEdmRXBFVnFybzdnRjVuM3NwKzBaNy9PcTlIS0JRcVFlYWpIV2xwYWVsMlhYY0xBS2xvTkxxMXFqNEg0SjdPenM3dlllMFBlL0wzL1ZaalkrTVh3dUh3L1pGSTVEb0FzL1BYKzc1LzViUnAwOHFOTVh1SmlLcnF6Z0J1eTYzM1BPL0hBR0N0clFXd0JzQ2M3S3FKQUI0QmdHblRwcFZQbmp6NUpoRzVWa1NXQmtGd3BLcStYVjlmdjFWcGFla3ZSZVJMcXRxcXFsZUdRcUhiWXJGWU1ydVB3NDB4TzR2SVdTTHlvS3AyR0dPTzlYMy8zbzJKWTNOemM2KzlaZ0JLZ2lBSVdscGFBbVI2YzdaUTFXV0RIVWZYZFQ4aklndVJHY0VBcXJxUGlPd0hBTWFZdlVWa0h3QjNkbmQzcjNJYzUwc0E3bG5QTlJFTk91WTI1clppY1dSdUl4cCt4c3hEOThTSkV5Y0VRZkNHWklydFBrSm1yTklOMGVXNjd2RUFqZ3FDNEpmR21GMEFQQUZBZ2lBNE1SNlAvOU4xM2Izajhmai85TFdqUkNMaHpaZ3h3NVNWbGEzejZoQUF5c3JLQWhHWnI2b2hBTEcydHJZbmU5bFZ5dk84bDRHZWo0MEFBTXVXTGV1WVBIbnlRUUNPeVM1YkppS3pXMXBhM2pmR3ZBemdGNzd2LzdYWURuM2ZmdzNBVVkyTmpWTkNvZENYQzN0cU5pV09JcUlpMG0ydHZVWlZUVHFkWG1DTU9RdVprUlRTb1ZCb3oxZ3NOdWh4Vk5VMjMvZGZCZ0JqekRRQSt3RkFLcFZxaTBRaUZ3RzRxS1NrQktyNmFrZEh4eTM5dlY2aXdjRGN4dHpHM0VaRXc5WG1McWtacWxrOVE5bUpMbnBWVTFOVFZsOWZQMzZBanI4NTR6aGtNNk5PbXphdFBOdWoxeHVKUnFNVk5UVTFaWU4yVWtRYmg3bHQ4MkJ1SXlJaUlpSWlJaUlpSWlJaUlpSWlJaUlpSWhvRTF0cEdBS0VOM1c3NjlPbVQrbXF6cVVOUkFRaHY2RDZpMGVqV3VkL1gxZFZONk9jMlc2S2dkakVhalZiMFVRTzRsbzJNWXlnYWpVN3N4L2tOZWh6cjYrdTN5djIrdjNFa0drNlkyNWpiaW1GdUl4b2V4dUk0M1dGVnZkZGFlOXFHYk5UVTFMUnJSVVhGRzluaHJIb1ZCTUVGeHBnekM1ZGJhK2RaYTl1ek04RDF5bHI3d3lBSW5xaXRyUzN0ejNuVjE5ZVhxT3JyVFUxTk13QmczTGh4ZjhwTzk3dGVRUkRjYTR3NVBYOVpPcDArWGtSNkcwMmcwRWJGMFZwN1poQUVUL1QxOGM1Z3g3R3hzZkV6WldWbFBqSWZjWTJycUtob3piL2hFNDBBekcxZ2JpdkUzRVkwZkF6Wmw5V0RKRlJUVTdOT2o4QVdXMnh4bUlnYy9ja25ueHhhdUs2MXRiVzdycTV1WEhsNStUbzlQeUx5Y3hGWkhRVEJqOWM2U0NqVTljRUhINnlvcnE3ZUlSUUt6VmZWNjRNZ1dBamd3MFFpOGFFeDVoZ0FzNE1nT010eG5BZFU5YXZ4ZVB6TlhzN1pzZGJlQzJDNTUza245bldCeHBpdkFMalE5LzFkc2pkTlQxV25aMmRKeXo5SGpjVmkvd0tBYURUNktWVjl2YjI5L1ZOTGxpejVPRzlmL3dQZzNxNnVydXR6eTdxN3U1TkxseTVOYlV3Y2pUR1RWSFZjL3ZJZ0NFcERvZEREQUs0c25QUWluVTcvNjVOUFB1a2Npamk2cm51VjR6aHB6L1BPZGwzM3V5SnlUSGJtdnJVRVFaQk1KQktjUklLR0duUGJ2OCtSdVcwOW1OdUlobzlSL2RCdGpEa0R3TVVBSUNMakFMUnJic0RYTEJFSnFXb3BzaE1ocU9yUmp1Tk1RMmIycm4vMGRReFZIU2NpL3ljaTN3eUM0SElST1FEQVE5bDFENGpJdHFyNitWV3JWaDJ5ZE9uU0x0ZDFkeGVSMjFUMSsvRjR2R2pQaSt1Nlc0aklraUFJRGwrNGNPSGYrcmpHUDR2SW56elB1OGtZOHdzUk9WNVYxeHJiTlR2dWJOTHp2QzJzdFhjQytHYkJOVnlZblREQ0I5Q1J0MTBKZ1BtcSt2Ykd4RkZFamdhd3A0aXM2RWNjSndPNDJYR2Ntd2M3anRPbVRTdWZNbVhLZTZsVWFvOUVJdkYzWTR3UG9GaXZYeGpBWTc3dkg5TFg5UkFOSk9hMm5tdGtibU51SXhveFJ2VkRkejVqVEZ4VjU4VGo4ZWZ5bDF0clQxVFZ3MzNmUHlCdjJTa0E5dlE4NzZpKzltdXQvVEtBQ3p6UCs2enJ1bDl5SE9mcm51Y2RNMlBHak9xU2twSUZJcktGcW00dElqMDNDMVZ0RnBGZFZQVVIzL2UvWDdqUDJ0cmEwc3JLeWc4QnRIaWV0MXR2eDI1cWFwcmhPTTRpQVArcHFpVWk4Z3FBT3QvM2wrZTNjMTMzbTQ3amZNL3p2TTlsYjB3dmU1NTNYZmI4cjFQVjl3SHNLaUpMUE04N0orL2FyZzZDUU9QeGVNK1UwQnNTUjJQTXZRQ2U4bjMveHI3aWFJeTVBa0RLOS8yNWd4MUhZOHhKQU03eGZmOC9YZGY5dG9pYzVQditaNHEwdXhuQSs3N3ZYOWpYOVJBTkZ1WTI1cmIxSEp1NWpXZ1lHVE16VW1icitiNEE0TG1DVmZzQmVEcC9nYW9tUkdTTk1XYXVpTXhkejI3bnA5UHAyeHpIK1FNQVpLZlNmZGhhdTFSRWRsTFZ2NG5JMVo3bkpRczNqRWFqVzZiVDZlMkw3WFQ4K1BFSEF2Z1hnTW5XMmk5Nm52ZFlzWGFPNDF3aUlwSktwZEtoVU9nY0FML00zWlNNTWEwQWR2ZDkveC9aSHFLYmU3c0lFZGtLUUgxN2UvdDNDdUlRRnBFMUJXMzdIVWNBandaQjhJYTE5bUVBZS9aMmZGWDlyMnlzZ3V4MURWb2NvOUZvaGFwZWlHd3Zsb2ljTHlMZkF3QnI3VTRBN3ZFOHI2bSt2bjY4aUJ3UkJFRlRiOWRCTkJTWTI1amJtTnVJUm9ZeDg5QU40RllBejliVzFzNWJ1blJwRjlBenZmQkJqdU9jbGQvUTkvM25BVHdQSUZ4VFUzTk4vcnFxcXFwcUVibGVWV2VJeU84V0xseTRHTUJpQUk2cUhyUnExYXJ6SjB5WWNMbm5lVWxyN2J1cStudlhkUmM3am5PZ2lIeFpWUzhWa1RsQkVOd040SlJpSitvNHpqZUNJTGdkUUt1SVhBaGduWVJxakRrUXdHNnF1Z1lBT2pvNjVxNWV2YnFuMWxGRXhxZFNxZHlIc3RjdFg3NzhrZDRDbzZydk80NnpVM2w1K1l2R21OTjgzMzhwdXlvTW9Hc1Q0bmhRRHpCVEFBQWdBRWxFUVZRTEFOVFgxMyt0dmIxOXJZOTJxNnFxR2dBc0VKRmxBRjZLeCtPNUhxeEJqV002bmI3SWNaeWUxODdKWkhLLzV1Ym05d0FnbFVxRnd1SHdPQUFJaDhNSzREdnhlTHkxdHpnU0RSSG10bDR3dHpHM0VRMG5ZMmIwRXMvelhoZVJseVpNbUhCMmJsa1FCRDhDOEZBc0Z2dmZYalpMdGJhMmR1WitWVlZWN1NraXJ3RlluazZuamVkNXNWekRob2FHeVFDMm5qQmhRa0pFcG1WN1k2S3F1Z2pBcjFXMUk1bE1oZ0RzQkNBQ29DUWNEcThULyt4UVZZYzZqck1nRkFyZEJtQ2I3R3ZlUXBlcTZoa2kwZ2tBUzVZcytYaktsQ243V1d0dnpXOWtqTGtZd0g4c1c3YXNKL21xNnBYR21OWEdtTlVBVGdDQVdDeVdGSkhMQUR4Z2pOa3UyN1JFUk5hNk1XMU1IRnRhV3JvTDR2aDlBRThDdU1uenZBUHpYeGtQWmh4bnpKaFI3VGpPU1FCNmJxak56YzN2R1dNdWRWMzN1L2x0dytId28wRVF2RjNzK29pR0VuTWJjeHR6RzlISU1KWjZ1aEVFd2VtTzQ3em11dTZ6anVPTVY5VmpVcW5Vek1KMnJ1dnVnVXpTSzNRaGdPZURJTGpiY1p4ZFhOZnRXUkVLaGZ4WUxGWUdaRjUvK3I1Zms2MmgrNzZJZkVwRWlyNG1MS1NxbHdPNHpmZjlwZGw5L2JlcVhsMVRVL05VYTJ0cloxN1RzK0x4K05QVzJtdnpscDBZQk1HREJkZjhyT000ZDlUVzF0NlU2NzBSa1RQejZ4NXpiVDNQKzZNeFpuOEFmd0R3V1JFcENZS2d1L0FjK3hQSHhzYkdjWTdqN0ZMc0drWGtJbFc5VEZVWHVhNjdkOTV5OVgzL0x3QUdKWTZMRnk5dU04WWNtazZuUHdpSE0zOFY2dXZyU3dCOE53aUN6eUh2ejRDcVBpc2lQd1F3dXovSEp4cE16RzNNYmN4dFJNUGZtSHJvanNmanJkYmFFMFRrUVFBaFZmMW1JcEZZVnRoT1JNNEFVR3lTZytrQXBvcklCWVVya3Nua0hHUnE3TUlBSWsxTlRaOTNIR2M3Vlgyb3E2dnI1ckt5c2o0VGF2WWpwOTI3dTdzL25Wdm0rLzZ0eHBoanE2dXJyMmh0YlQwbGIvbGFOWWF1NjlZQStHd29GRG95Zi9uQ2hRdWZOY1lzbnpCaHd0RUFidW5ySEJ6SE9TdVpUTTRFRUtocW1lTTRuWVZ0K2hOSHgzRW1GNHRUVnJtSWZCWEEvdmtMc3g4Uy9TWDc0NkRGc2JHeHNTSDNjMmxwNlpFaTRpY1NpVGZ5bDZmVDZldkQ0WENyNjdvN3JtY29MNklod2R6RzNNYmNSalQ4amFtSDdycTZ1Z21xdXF1SWxBRVF4M0YycWF1cmUvNk5OOTVZbGQvTzkvM0RpbTJmL1dMOU9kLzNyeXRjNTdxdWE0ejVQd0FoRVpub09NNlJBTjRYa1MrVWxaWFZBZGh4ZmVmbXV1NEJxbnFscWg3WjNOejhRZDRxRlpIdkFuak5XdnU2NTNuWEY5dmVjWnl6VlBVMnovUGFpNnkrR3NCY1pHb1cxeXNXaTdVRGVDWDdZNFdxZGhTMjZVOGNzL1dCK3hkdUN3RFcybzlTcWRUeGlVU2l1WENkNjdxdWlEeUNvWW1qaU1nNUFNNHJYSkZJSkQ2MDF0NlRmV2c1YVgzblFEVFltTnVZMjhEY1JqVHNqWW1hN29hR2htMk5NUmRYVkZTMEF2aXNxdTZTU3FYMkFmQ1Zpb3FLLzdYV1htT3RqVzdLTVZhdlh2MTZWMWRYMVBmOXJWVDFBOS8zand1QzRFMEFkM3FlZDdTcUxnYUFEei84Y0o5WUxQWlIvcmJXMnU4NGp2T2dpRndZajhjZktOeTM1M212QXpnYXdMWEdtTXQ2bVlsc1NpcVZ1cUhZdVRtTzgxc0FmNm10clowQUFLcDZwclgyWld2dHk2cTZ2aG5lSmdMbytjSi90TWN4R28xdXBhcHZlNTczNTJMbmxrcWxyaEtSRDRxdEl4b0tvLzN2WkJaekczTWIwYWd3cW51NlhkZmRRMFF1RVpFOVZmVVpWVDJxWUxLQnFMWDIwT3hIT3o4d3hpeHpIR2RXTEJaN0s5ZGcrdlRwazhyTHk4ZW4wK2swZ0ptcVdqUnBaV3NLMysvdFhFU2tKQlFLQmN1V0xjc05EVFZSVlZPdTYzNFZtVWthVGwzZm1LK2U1OTF2cmYyMmlNeXZyS3hjQnVENmd2VkhORFkyVGpQRzdDWWlXNmxxZFh0Nyswb2c4eUVSc2owWTFsb0F1QS9BdmRsTmU2WWp6cjY2WE5QWjJmbG9hV25wVkFCdUVBUnZiNDQ0TmpRMGJCdUpSTklpc3JXcVZtdkJySExESVk2eFdPeWZBTDdhMk5qWTREaE9PWUN2SXZOYUhRQ1E3YjFhcHdlTGFMQXh0ekczYlVnY21kdUlob2RSL2RDOWV2WHFSUk1tVEhnbUNJTGplNmxWVTgvei9namdqOWx4Uyt2emt5a0FsSmVYenhLUmU4UGhNRlQxOWE2dXJxSTNwbUpFSksycTQ3T3ZibGY2dnYrQk1lWWhFZGxEVmQ4V2tYZmo4ZmpialkyTm4wa2tFbDVmKy9NODc4NlpNMmUrdUdqUm9xSmZtb3RJRFlEZkFFZ0QrTytsUzVldTdLVmRxK2Q1THdPQXRmWUR6VTdBcHFvaUlyZVdsWlVodTQ4N0ZpNWMrR3B0YlczbHBzWXhFb21jSXlLblpQZjc0S0pGaTk3cDYzcnp6bmRRNHhnS2hUNHZJdDhIMEo0ZHZZQm9XR0Z1WTI0cmhybU5pRWFMelZtS00yUXpnVWFqMFluUmFMUmlQVTFDOWZYMTQ2UFJhTEVSRGphVllQTmUrNWlaVVpWb0FERzNiVHJtTmlJaUlpSWlJaUlpSWlJaUlxTFJvYUdoWVdyaHNtZzB1bVYyd29EK0VEZC94b2grY2wxM0MvVGo5ZTJtdnZLY05tMWErWWEwcjZ1cm05RFkyRGd1OTNOOWZmMzQvbXkzcVhHTVJxTVYwV2gwZXYvUE5LTy9jU1FhYTVqYjFzYmNSa1REMVpqNGk5N1kyRGd1RW9tOFZUamtrNnJlWEZaV2RrbC85bUd0M2NGeG5KYzJkTmdvRWJuYkdITjFYKzJDSUhqU0dMTnp3ZUtRTWVZcFk4d0gwV2gweS9VZFpzcVVLWThZWXk3cjczbFZWRlI4UHhRS0xRQUFZOHhlcGFXbEwvZTF6ZWFJWXhBRWh3ZEI4RlIvYjRRNS9ZMGowVmpDM0xZdTVqWWlHcTdHeE1jYXhwaGpBSnptKzM3UDFMMHpaODZzQ29mRDc2dnFQdDNkM1luYzhwYVdsczVvTkNvZmYveHhxSEEvVlZWVlY0dklzcmEydGlzTDE3VzJ0blkyTkRSc0d3NkgxOXBPUkhZQThBY1IrVklRQkdzTkYvWFJSeDk5TUhYcTFIRkJFR3dENERrQXM3TERkNzJUU0NUYXJiVTNBV2dOZ3FCRlJPYWswK21ERW9uRUdoUVJqVWEzVk5WWFZQVUMzL2QvMjFkTXJMVmVFQVFYeHVQeFI2eTFkd0o0TndpQ254ZTJXNzE2ZFVkdWl1VU5qV050Ylcwb2xVcXQ5V2RzMHFSSmpxbytBMkJlVzF2YmMvbnJLaW9xZ3BhV2x1Nk5pZU95WmN2V21laUNhTFJqYmxzWGN4c1JEVmVqL3FIYkdMTk1STGJKWDVaT3B6L25PSTRWa1N0VXRUdHZWVG1BSTBYa202cDZnSWc0cWxvR1lKMXhWMFdrQklDb2FoY0FkSFIwYkZkUlVmR0dxcTRVa2U3QzlrVnNCK0JRWkladFBGZFZwNHJJcXdDZ3F0Y0FPQjNBVzc3di95aDdIYWNCT0RxVlNoM1YyM0JRcnV2dUxpSVBwRktwdWtXTEZuM1MyNEdibXBwMmRSem5qNzd2YjJlTW1Tb2liMnB1YksyMXI3RVV3Tm1lNTEyemtYRzhNUnUvU0RhV1hVVk9weHhBRWtBS1FJdnYrN3RhYXovYTBEaDZudmRZUDlvU2pSck1iZXRpYmlPaTRXeFVqOU9kazBxbFp1YW01VFhHTkFPb0VKSHpnaUE0SkI2UDk0eE5hNHp4QVhSN25uY29BTXlZTWFPNnRMVDB2YmEydGkxYlcxczc4L2RwalBtdGlEVDd2dC96NnRGYUM4ZHh2aFNMeFpiMGRVN1cydGNBd1BPOGg2MjFld0Y0dy9POFc0d3hUUUR1QnZBUEVZbGFhNC9JYmFPcXI0VEQ0ZGVNTVQvd2ZmK09ZdnNWa2NuaGNMam9kTDg1b1ZEb1RBQlBJak91N0tWQkVGd1hqOGZQTFd4bmpQazdnRVc1bnpjaWpsc0NnT3U2aHdDWTQvdityQ0p4K0VjUUJMUGo4ZmdMK2NzM05JNUVZeEZ6MjlxWTI0aG9PQnNURDkyRlJHUS9BSWw0UFA1WXdmSXdnSjRlaU1XTEY3Y1pZMXFxcTZ2M2JtMXRmVHl2cVNNaXN3QmNtNys5cXY2NnU3djdFMnZ0aXZVZHY2dXJhM3NBdndQd2JuYlJGMVgxUldQTVhjbGtjbTRrRXJuUzkvMWJpMjNiMU5Sa3d1RncwVm5OSE1jNVFsV2ZGNUdUb3RIb2xZVlRDZWUyVjlYWkFHNXRhR2pZVmtRTzZ1am9tQTRBMXRvVEFEUjZubmVLNjdxelJDVGtlZDR6dlYxSGYrT0l6T3ZsTzJwcmF5dnpKN1V3eHRTcjZvUlFLUFJxL3ZhYkVFZWlNWTI1amJtTmlJYXZNZm5RcmFvUGljaDhhMjFjUlBiTlMrRGhkRHBkK0pyd1ZsVTlDVURQamNsYSt5VlZYZW43L2l2NURYM2Zud3NBTlRVMVd4VWVzNnFxNmxBUithV3Ezclo0OGVKL0FmZzVBRFEyTnRZQldPTTR6dnNBUXMzTnplOFpZNXFNTVRlb2FwdUk3TlBWMWJWUFdWblo3WjduSGVVNHp2MnhXS3ltY1AvUmFEUVNCTUhoQUw0TjROdXFlanFBSHhZMGN4ekh1VjVFM2xGVk5EYzN2OWZRMEdDWExGbnljWFo5U2ZhVktVS2gwTnZwZFBvNEFPdThtdDNRT01iajhSWFcyajlYVmxZZUMrQ2F2RjBjS3lLL3pVN2x2RWx4SkNMbU51WTJJaHJPeHNUb0plRncrRlZqekdwanpHb0FPd0ZBTEJaN1MxV2ZEWUxnZ2J3aHJVcEVaSzBiVXpxZHZoMUExRnI3dWV5aUVJQ0xBVnlOWHBKMmEydHJaKzdYcEVtVG5LcXFxcHRFNVBKME9qM2I5LzB6a1huMUNRQVFrU1lBOVFEdUIzQ3d0VFlCWUtLcVBnemcxeUl5cWIyOTNWSFZodXdtWmNXT3Fhb25Ba2o1dnYrTWlQd0V3Q24xOWZWckpYYlhkUThHVUttcTErZVdaVytFVCtRUEdXYU1tYXlxajZ4WXNXS3RyLzQzSlk2cFZPcHlBT2ZPbURHakdnQ3lQVkhmVGFWU3Z5aDJQUnNhUjZLeGlMa3RnN21OaUVhQ01kSFRuVXFsZGkybzF3TUFkSFYxblYxYVd2cHFFQVEvQlhDbXFwWVVmdUNTU0NUV0dHTk9CN0Nnc2JGeE44ZHhUZ01RK0w0L1A3OWRVMVBUTmlLeVkrR3hWZlUvUmVTSUlBaStMaUxxdW01UDdaK0lmT0w3L3U4Qi9ONWErMWtBY3p6UE84b1lzMEJFdmdlZ1RWWDcvSWRSWFYzZEJGVzlVRVRPQkJERVlyRWwxdG9IeThyS3JnQndkSzVkS0JSNlFWVy9BV0N2M0xkRmpZMk5Wa1NtKzc2L3lGcTdKd0Q0dnIvY0dOTldYVjE5WEd0cmE4OU5iQlBqNkZscjd5c3BLYmwxMnJScFh5OHBLYmtOd0c5eSs5c01jVnpZVjV5SVJodm10Z3ptTmlJYUNjYkVRM2R2V2xwYXVwdWFtbzVRMVhZQUVKR3lWQ3JWV2RqTzkvMTdqVEY3aGNQaDExUzFSRlUvQXlESWJ5TWlPNHZJcVVVT013NUFTRVJPS1Z3aEloNkFoUUNRVHFmRGp1TlVaei9NS1FWd2JWZFgxK0t5c3JMbkNyY3IzTTI0Y2VOdUFmQzI1M2wzNVJaMmQzZWZGWWxFWGpmR0hPNzcvcjBBa0gxRitsSDI0eVlBUUNnVU9qa0lnbCtob0dkRlZhOUM1blhwallYckN2VTNqbTF0YldkVlZWVTlQMlhLbERkVTlaMnVycTUxUG5EYTFEZ1NFWE1id054R1JNUFBtSDdvQm9DRkN4ZitQZS9IaWtna3NzNllxSzdyMWdEWVRsV3JBYXhXMVQwQnZJZThtMU04SHY4VGdEOFZidHZZMk5nUURvZWY4MzEvLzJMSHozN2djNG1xcW9oMGlzZ0JBRktxZWtaWldka25mZlVHR1dQbUFkZzNtVXp1aXJ4WHdzM056Uis0cm51NmlDeG9hbXI2MzRVTEY3NWFaTnYvRUpIREhjZlpvWEJkUEI1L3lCaHpoYlgyY00vemZyZStjd0Q2RjhmcTZ1cGRWTFZDVmF0RlpIbEpTY25PQUY0c09PNUd4WkdJMXNiY3h0eEdSTVBMV0tucHZzdGErN0sxOW1VUjJiNVltMnpOWGtWSFIwZlBCQTNHbUoyTk1iYzRqdk02Z09XcFZHcGJBT2M0am5PRnRmYnZ4cGk1eHBqdE51WGNrc25rSDlhc1diTzlpSHdGd0l1ZTU1MnNxbWxWL2FIbmVVZUxTTkRhMnRxNWZQbnlYZkszaTBhakVXdnRkY2lNZy91MVl1UGJ4dVB4MjBUa1pzZHhublpkOXh1RjYwVmtlaEFFTnhZYkNRQ1ptKzZQVkRXVlc3Q1JjUXhaYXc4Mnhqd0o0R0VSdVQyZFRrOVYxY2NkeDNuYVd2dFhhKzEzb3RIb3hINEhqWWdBTUxjeHR4SFJTREltZXJxRElMamNjWnhjNHU1NVRXbXR2UWJBWThsazhoVlZQVVJWVjdlMHRIeG9qRGtPd0JrQWRoQ1J1d0ZZMy9kZnoyNTJlelFhdlZkVlQ4aStLcnpNR1BPWHJxNnV6N2UwdFBUVStqVTFOWDNhY1p4UEFPeURJaE5RNU9RbWVyRFdGbHVkKy84ank1WXQ2M1pkZHd0a0pscUFxdjVNVldlcjZyN3hlUHpGWWhzRGdPZDVaMXByUlVRV3VLN2JFby9INDNucm5nSHdqT3U2ZTZocVVsVVBCTkF6Zm16aDdHOGJHa2ZYZGE4U2tXOWtlN1IrMWQ3ZWZsVGVhQUxuTnpZMjNoQUtoZVlBdUFyQWZHdnROWjdubloxL3pQN0drV2dzWW01amJpT2lrV09zUEhRbjR2RjQ3aU9abmxlRHFycXRpRHdhaVVTZ3FtdHlIK3VvYWd6QS9NN096anZ6RW1tUFdDeldqa3hONExWTlRVMnpSS1FyLzZZRUFLRlE2RDRBRFFBNkFWeTBnYWVjRkpIZHJMVS9DWUxnWGdDT01XWTVnQklBdDJmUC9WSUExOFRqOGI3R2NRMDh6NXN6YytiTVgvUTIyMXYyQTZxb3FyNmZUcWZuRjJzRGJIZ2NBYndVQk1ITHlXVHlnY0w0QUVBaWtWZ0c0S3lhbXBvTHFxcXFEZzJDNFBuQ05wc1lSNkpSamJtTnVZMklhTmd3eGt6R2V2NXhVVjlmWDFKWFZ6Y0JnQXpBNFozTnZOK0JPTWQrR1dWeEpCcnhSdG5mU2VZMk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HBlWktoUGdJWVBCUVFYWVE4b0pzREJreklQcWFFK0p5S2lUYVdBNE5oajkwQW9OQUZ2dnZta1BQY2NjeHNSRFRvK2RCTUFRRTlBQkZ2aEJBZ3VnYUFNd0RWb3h5WHlNNndhNm5Nakl0cFlHbzFHWU13SkVMa0VJbVZRdlFicDlDVnk2NjNNYlVRMHFQalFUZEI1Q0VOd0toUS9CakFodXpnRjRGY0F6cGQ1V0QxMFowZEV0SEYwMXF3d2R0amhWRGpPanlIeTc5eW0raXRFSXVmTERUY3d0eEhSb0hHRytnUm9hT2s4T0JBY0Q4VTgvUHVCR3dEQ0FFNEVjSUdlaXRLaE9Uc2lvbzJqOCtZNStQU25qMGNvTksvbmdWc1Z5T1cyWlBJQ1BmVlU1allpR2pSODZCN0Q5QVJFRU9Ba0JMZ01RR1dSSmlVQTVtQVNMdEY1UmRjVEVRMDdHbzFHc0d6WlNWQmRPN2VKNVA1YkFwRTU2T3E2UkwvNVRlWTJJaG9VTEM4Wm8zUWV3Z0JPQTlicDRTNG1CY1Y4Q001bHFRa1JEV2M2YTFZWU8rNll5VzMvTGlucFRRcXE4eEdKbk10U0V5SWFhT3pwSG9OMEhod0VPQjdBUmVqN2dSc0F3dGtTbEl0WWFrSkV3NVhPbStlZ3R2WjRpRnpVandkdUFBaEQ1SGdra3hleDFJU0lCaG9mdXNlWW5wSVM2YldrcERjUkNFNWpxUWtSRFVjOUpTVWlHNTdiZ05OWWFrSkVBNDNsSldQSUJwYVU5SWFsSmtRMHJHeGdTVWx2V0dwQ1JBT0tQZDFqeEVhVWxQU0dwU1pFTkd4c1JFbEpiMWhxUWtRRGlnL2RZOEFtbEpUMGhxVW1SRFRrTnFHa3BEY3NOU0dpQWNQeWtsRk9mNDhRbWpFSHppYjNjQmVUS3pVNVcrYWhmVFB2bTRpb1Z6cDdkZ2dUSjg3WkREM2N4V1JLVFVUT2x2bnptZHVJYUxOZ1QvY29wck1Sd3V2NEw4Z20xWEN2VDY3VTVGeVdtaERSWU1rK2NQOFhIR2RUYXJqWEoxTnFvbm91UzAySWFITmhUL2NvcFRjaGduL2lKQ2d1aG1EaXdCNE0zUkQ4RXNERk1nOHJCL1JZUkRTbTZRa25SQkFFSjhGeExnWUdPcmRwTjBSK2lUVnJMcGE3N21KdUk2Sk53b2Z1VVVqbklRekJlVkNjQjZCOGtBNmJCbkE3VnVOVXVRSnJCdW1ZUkRTRzZLeFpZZFRXbmdmSEdmemMxdEZ4cXR4eEIzTWJFVzAwbHBlTU1qb2JJUWlPUVlCek1IZzNKUUFJQVRnYTQzQU9TMDJJYUhQVDJiTkRxSzA5Qm80ek5MbXRyT3djbHBvUTBhWmdUL2NvTXFnbEpiMmVCRXROaUdqekd0U1NrbDVQZ3FVbVJMUnArTkE5U2d4UlNVbHZXR3BDUkp2RkVKV1U5SWFsSmtTMDBWaGVNZ29NWVVsSmIxaHFRa1NiYkFoTFNuckRVaE1pMm1qczZSN2hoa1ZKU1c5WWFrSkVHMmxZbEpUMGhxVW1STFFSK05BOWdnMnprcExlc05TRWlEYklNQ3NwNlExTFRZaG9nN0M4WklRYWhpVWx2V0dwQ1JIMTJ6QXNLZWtOUzAySWFJUHdvWHNFMGhNUXdReWNqQUJYUXpCK3FNK25IeUlBNW1JU0x0RnpCbVJtVENJYUJUUWFqV0RpeEpQaE9GY0RJeWkzZFhWZG9zY2V5OXhHUk92RjhwSVJSdWNoRE9BMEFEL0I4TzRGS2lZTnhhK3dCbk5aYWtKRStYVFdyREIyM1BFMGlJelEzS2EvUW1mblhKYWFFRkZ2Mk5NOWd2U1VsQ2d1d3NpN0tRRkFDSUlUV0dwQ1JQbDZTa3BFUm01dUEwNWdxUWtSclE5N3VrY0luWWNTS002Q1lDNHc0a3MwdWdIOEJzQTVITldFYUd6VDJiTkxNSEhpV1JDWkM1R1JuZHRVTTdtdHZmMGNqbXBDUklYWTB6MENaRXRLVG9IZ0FnejBBL2RXTHZDcFBRRVowRDhhSlFDK0M4VWxlaGJHRGVTQmFQaFMxUW1xK24xVm5UclU1MEpEUTJmTkNtT0xMVTZCNDF3dzRBL2MwNllCdGJXQURHQmZrMGdKUkw2TGlvcEw5SmhqbU52R0tPWTI2ZzBmdW9lNVFTc3BjY0pBMDdlQWJ6MERIUE1rOExuemdjaUEzak5ZYWpLR3FXb3RnTjhCdUI3QW82cjZXVlhsbTdjeFpOQktTaHdIMkcwMzRNd3pnVGx6Z0FNUEJFcEtCdXh3WUtuSm1NYmNSdXZEUHdqRDJLQ1ZsRGhod0I0UDdIY3BVTFpGWmxtUUJGNjZHdmpMeFVCeVFMOExZcW5KR0tPcUV3RGNCMkFXTXFNL0JBQ2FBUndsSXE4UDViblI0Qmkwa2hMSEFUNzNPZUNRUTRDS2lzeXlkQnA0NmluZzRZZUI3dTRCT3pSTFRjWWU1amJxQzN1Nmg2bEJMU25aNmJETUEzZHBKYkQ0OThBcjF3SndnTS9PQVQ1ektrdE5hTE5SMVMwQnZLS0tBejdwUU9TLzdnZmVYUUZIRlkwQS9xYXFkVU45ampTd0JyV2t4TnJNQTNkNU9mRGFhOERUVDJmS1MvYmJEOWgzWDVhYTBHYlRrOXVnQjNSaFZlU3Z1QlNyOGI2alVPWTI2c0dIN21GbzBFcEtKQVRVSHc0Y2RIMm1sS1Q1ZDhEREp3SlBuZ084ZEJXUTdnYjJ2Z2o0N09sQXBHTEFUZ081VXBQeE9FL25vV3dnRDBSRFIxVnJBTndKWUtmL1d3WDgrQzlBeTNMZ2gwOERpNWNEcXFnRzhBZFYzV1dJVDVVR3lLQ1ZsSWhrSHJpLy9uV2d0QlQ0bi84Qjdyd1R1TysrVEM5M09nMTgrY3ZBL3ZzUFRxbEplZmw1K3Uxdk03ZU5Vdm01clIwZllTRnV3Ny93TG56Y2doVm9oVUtaMndnQXkwdUduVUVyS1pFUXNQT0p3TDZYWkI2NFg3c0JlUFpIUUZmMkxhZ1RCblk5RFpnMUQ0aVVBUzlmQ3p3M2I2QkxUWklBYmdkd2xzekRpb0U4RUEwdVZSMFA0QUVBZTYvdVJ2aU14NEg0KzBDZ21TUlVzd1h3MC8yQkhhb1JBSGdkd0d5K2poMWRCcTJrUkFUWWE2OU1EM2RwS2ZEY2M4Q0REd0tkblpuMWpwUHA1VDc0WUNBU3lmUitQL1RRd0phYUFFbW8zbzVrOGl4WnNJQzViUlRKejIxSmRJVC9COWZqRTd3RlJRQUFHSSt0RWNVSm1JRC9ZRzRqUG5RUEo0TTY4YzJNSTRBdjM1UXBLVm4wVytDUms0RHVWV3UzY2NMQVhqL0tmRlNKQUhqdXg4RGZMZ00wR01nekN3RGNoRXlOOStxQlBCQU5EbFdkQk9DdnF0aXByUVA0N29QQWUwVXFYTWRGZ0Z1L0NteGZCWWpnWHdCMkE3QkVSSFNRVDVrMnMwR2QrQ1lhQlk0K09sTlM4dXFyd04xMy8vdUJPOGR4TWozZEJ4NElxR1lldWg5N0xQUDdnWlBKYmVId09YTEREY3h0bzBCUGJvUHUxSTFWZUFFL1F6dVdyOU11akRMc2dYTXhIbHRESU14dFl4akxTNGFKd1M4cHVlSGZKU1dQbnJMdUF6Y0FCQ25ncnovSmxKcWt1b0M5THh5TVVoTUh3SGNCbHBxTUJxcTZJNEM3a0MwcHVlQ1o0Zy9jQUxBbUNjeDlxcWZVWkNLQVB3RFlmZkRPbGdiQ29KZVVmT01iL3k0cCtlMXYxMzNnQm9BZ0FCNTVKRk5xa2tvTlZxbEpKcmVsVWl3MUdRWHljMXM3UG9LSFc0bytjQU5BQ3AySVlYNnUxSVM1YlF4alQvY3drQzBwbVRQZ0gwMUtDSEMvQmV4L09WQTZFWWpmQ2p4MUh0RDV5ZnEzY3lMQUh1Y0FlODRGUWlYQUM1Y0RmL3Nwa0d3ZnNGTkZwdFJrUG9BTFdHb3lNcW5xT0dTKzVOOTNUVGNpNXowRnZQSi9RSG85ZlRzQ29HNFM4Sk45Z1pvcUJBQVdBVGhDUlA0K0tDZE5tNVhPbmwyQ3FxbzVVQjNZanlaRk1zTUNIblpZcG9mN2hSZUErKzhIMnZ2SVVhRVE4SVV2QUYvOFl1YjNqeitlNmZFZTZGSVRZRDY2dXk5Z3FjbklsSi9ia3VpSWVMZ1pIK0gxbnBLUzNrekVwMkJ3SE1aaksrYTJNWW9QM1VOTTV5RU14UmtRWEFoZy9JQWU3Tk1IQTRmZUJwUlZBYS8vRWZqVGQvNWR3OTBYSjVLcC85N2o3TXdIbGsrZkQ3eDA1WUNlTGpJM3AxK0RwU1lqVHZhbTlBcUFHV3U2Z2YrNkgzajNYLzNmZm53RXVPc3dZSnRLQU1BS0FLNkl2RHNRNTBvRFEyZk5DdVBUbno0REdJVGMxdGdJZk9jN21XRUJmUjlZc0tCNEQzY3hvVkNtL3Z2em44LzBlai93QVBEa2t3TjZ1c2psTnBhYWpEajV1UzJKRHZ3TmwyRU5QdWozOW1HVVl5OWNnQXBzQ1RDM2pUa3NMeGxDT2c5aEJEaDV3Qis0Y3lVbGgvd0dpSXpQMUhBL2VGei9IN2lCekxqZHoxNEF2UER6ekVQM2ZwY0F1NTA1MEtVbUVRREhBN2lZd3dtT0hOblhydmNCbU5HNkFqanJpUTE3NEFhQTFVbGd6bU9BLzA5QUZWc0FlRVJWOStBa0V5TkR0b2I3WkF6MEEzZXVwT1JiMzhxVWxMejZLbkRiYmYxLzRBWXlJNWs4OEFEd3hCT1ozeDl5Q0hEQUFRTmRhcExKYmNua3hSeE9jT1RJejIycjhUNWV3NDBiOU1BTkFDbDA0RlZjaHphOENZVXl0NDB4L0o4OFJQSktTZ2IrZ2R2OU5yRC9UemVzcEtRM3hVcE4vbm9aa09yWXZPZTlOcGFhakJDcU9obkFIY2lXbEp6MUJPRDljLzBsSmIwUkFEdFVaVVkxeVNzMStaYUlMTnlzSjAyYlZVOUp5V0E4Y08rK08vQzFyMjFZU1VsdmlwV2FQUG9va0V4dTN2TmVHMHROUm9qODNKWkVSK1ExM0lnMi9MM1BrcExlVE1BMmlPS0UvRklUNXJZeGdBL2RRMkJRUzBxMjN4ODQ0dDdNQS9lR2xwVDBwckRVNU5IVGdOaE5tK2Q4ZThkU2syRXVPeHRiRE1DT0cxTlMwcHVDVXBOL0FmaC85czQ4dk1rcWJkejNlWk11NmQ1Q2FkbTNWdFlDaXFBZ280ZzZpb002bzZJaU9qTEtpS1Bvb0l6TzkrbjRpZHRQUkVmQUZSVlFSRVZFWEhBWlJYUlVRSkVkMnJLMDdHM3BTcGMwVGRLMHlmbjljZEkyM1JCb2s3VHBlMThYbDIyVDVyeHRINTg4N3puM2VjNXdmVG0yYmVKVHBXVGdRTGpyTGxWd242NVMwaHdOVlpNUFBvRDE2MXZuZXB0SFYwM2FPSjY1N1V5VWt1Wm9vSnJvdWEwRG9Pc2xQc2FuU2tueUgrQzY5MVdYa3YyZnc1cnBMUys0b1U0MTJmS2E2bkJ5eFh3WU9RT01YdTBFcHFzbWJSZ3BaVjlncFpRa1o1dmhmOWUxVHNFTlNqV1p2UmJTQzhDbHVwcDhKcVU4VjErT2JWdjRWQ2xKU1lIcDA1VUNzbXNYdlBOT3l3dHVVSHJKWjUvQmp6K3FEaWMzM0tDT2tROEthdmxyTjQrdW1yUmhhbk1iTXJtQ1FyYnpacXNVM0tCVWt5Mjg2dTVxNHRKeld3ZEEvOFA2RUo4cUpXZmY3bFpLb21ESGtwWXBKYzFSbzVyODdtSFYwMXRYVFRvazdtWFg5NEh4SjZ3WS8vWDltU3NselZHam1qeCtNUXpvcktzbWJRMmZLaVVYWEtDVWt0RFFsaXNselZHam1reWNxSHA2NjZwSmg4UXp0MVZpTm01blNZdVVrdWFJcERzaitBdlI5TlJ6VzRDakY5MCt3bTlLeWNHMXNHcHk2OHh3TjRVV0JKZS9BS05uNnFwSkIwUktHUVZzeGEyVTNQSng4MzI0VzRQd0lGaCtMZlNLQnRSeTdEbENpRVBlRzFIbnQvQ2JVckpuRDd6K2V1dk1jRGVGd1FDVEo4UEZGK3VxU1FmRU03ZFZZV005VHpmYmg3czFNQkxLT0I0aGdpNmc1N2FBUmRkTGZJQmZsWkxWTjN1djRBYWxtbnd6RzM1OUNaeFZ1bXJTZ1hBdnUzN21xWlI0cytBR2RZRE9QOVpDYW42dGF2SWZmVG5XZi9oVktWbTgySHNGTnlqVlpOVXErUDU3OWJHdW1uUVlhbk9iaDFMaXpYSGY1cHdBQUNBQVNVUkJWSUliMUFFNlczbU5FZzdWcUNaNmJndEE5S0xieTdpVmtnZlFlQXF2dmlscGtIS3phZ3NZR2d1cDc4R2EyOEYyd210RDF1Snl3Tm9IVk45dUtXSGlRamgvRmhpOWV1aWFFWmhKQk0vS09jUjRjeUNkeGtncE93TUxnWEdsZG5qK1ozWHdqUzg0WEFMUGJvQk1GZHBKd0N2QVlOK01ybE9EbkR3NW1MUE9lc0I5dEx0M0MrN1JvMVZid1BCdzFSYnduWGVnb3NKclE5YmlkTUpISDlYMTdiN3BKcmprRWpBYXZUbXFFU0ZtWWpJOUs2ZE4wM09iai9ITWJRNHNwTE9TSXZiNlpHd0x4MGxsQldaeVFNOXRBWWwrQitWRjVHUU1ER1oyd0NrbHpTR01TalU1NzE1L3FDYi9FSFB3NmhHWk9nclBaVmVMQTI3MXNsTFNIQ1lqTFA4VDlJa0Y5T1ZZbnlJblR6WVFHenViUUZOS21rUFRsR295WVlMdlZSUDRoM2pqRFQyMytRQmZLeVhOWVNDRWNUeE1KSW1nNTdhQVFwL3A5aEp5RGtZR2NYdEFLaVhOSWF0aDdULzhwWm84cktzbTNrZEtlUlllU3NrRDMvaW40QWF3VmFzRGRCcW9KbVAxNVZqdklzZVBOeElUY3p1QnFKUTBoOHVsWnJ6OW9ackF3N3BxNG4xcWM1dGJLZG5DSzM0cHVBR2NWTEtGbHhxcUpucHVDd0Qwb3RzTGVDZ2wveVpRbFpMbThKOXE4cEN1bW5nWDk3THJTM2dvSlR2ei9IdE4yZVdOVkpPWDBaZGp2WWFIVXVMbDNPWkhwYVE1L0tXYXdFTzZhdUpkUEhOYmpWSlN3a0cvWHBPVm9vYXFpWjdiQWdEOXJxbVZrWk14TUlSSGdQOEZ2RnBwMG1jOFRQNFF3anJEb2U5ZzlSU3dGbmwxeUZQR0dBcVhMNEJ6WjBDVkZiNmFDVHZmOHZhb1RtQTVGbWFLNS9IanUzUGc0VDRjNGtkZ3VObU9kdGNYa0ZrTXJkZ1ZzRVhFaGNMaXE2RlhEQkxJQmNicWgweTBMbkx5WkFNeE1TcTNDZUhkM0hiV1dYRG5uUkFSQWZ2MnFSbHVTeHRwNWhFVXBHYTZMN3dRSEE1WXNRSisvdG03WTBxcGNwdmRQbE1zWDY3bnRsYkVNN2RWWWRWKzV0K1VrKzN2eTZvbG1Fakc4aUFSSk9pNUxRRFFaN3Bia1ZxbEJCN0Vtd1YzalZJeStVTUlpWUc5bjhLcUc5cE93UTFRYlZkTzk2OHZxUm52UDd6aVZrMjgrbDV0QUc0aGd2L1ZWWlBXdzczc3VrWkt6ajVVZ25iL041RFJoZ3B1Z0dJNzNQY2YySDRjNFpKMEE5YTZsMlAxSE5jSzFDb2xRanpvMVlLN1JpbTU4MDRJQzRPZE8rR05OOXBPd1EycVYvY0hIeWpWUkVxWU1rV3BKdDZjOFJiQ2dCQzNZREw5cjY2YXRCNjF1UTE1ZGptNTJtWmVibE1GTjRDRGNqYnpJaWZJRUJLWG50dmFPZm9mclpYd3FWSXk2Tm82cFdUM2NuWFNaR3NmZk5NYU5LV2FuSHVYcnBxMEk2U1VQWEF2dXhiYllONUdTQzN3OTFVMVRYYTV1cjRHcXNrNWZyMm9BTUNuU3NrNTV5aWxKQ3dNTm0yQzVjdGIvK0NiMXFBcDFlU2lpM1RWcEIzaG1kc2NsSlBHQ2twb20zc1ZyUlNSeGdjTlZSTTl0N1ZEZEwya0ZmQzVVbkxkQ29oSWdJUHI0S09id0Y3czFTRmJqS2RxNHJDb0dYQmROV256dUpkZE53QkR6WGEwNld2Z1VEczRKNitCYXBJUG5LOHZ4NTRaUGxkS3BrK0hxQ2pZdTFjcEpmNTB1RThGVDlXa3NsTE5nT3VxU1p2SE03ZFZZZFUyTWc4THVmNityTitrZ1dxaTU3WjJpRDdUM1VKOHA1Um9xdUMrZnFWeXVBK3VnOVh0b09BR3BacDhmUi9zZUVzZEYvK0hWeUJsS2hpQ3ZUbXFycHEwQUNsbEgyQzFsQXpMS2tONzhOdjJVWENEVWsxbWZRMXArUWlYSkJINFNrcDVqcjd6Ly9Ud3FWSlM0M0JIUnJhZmdodVVhckp5cFNxME5VMnBKcU5IcTlNc3ZZV3VtclNJMnR5R0hGWkJnYmFWMTlwRndRMUtOZG5DeTVSd1dFaGNlbTVyaCtoL3FCYmdWa3BtSWZnWEVPbTFnWVFHZzY1VHhXcG9MS1IvQ0YvZDJ6NEtiazgwSTB4NFdoMFpyeGxnM2YvQTFrV3FLUGNlVmNBYndML0VITnBKMmVoZjNNdXVTNEFKeDhzeFB2RWpiTThGVjF1U3VFK0JwRmg0K0VJWWxvQUwyQVhjS1lUWTZ1L3JhZy9JeVpPRGlZMmRCZDdPYlc2bFpNb1VwWlJzMjZabWk5dER3ZTJKd1FEWFhLT09qTmMwK1BoaitQRkgxZFBiZTZqYzVuRDhTN3o5dHA3YlRnSFAzR2JsaEhFWHl6aEJCbTFyaDhwdkUwbDNVcmlGT1BycHVhMmRvUmZkWjRoZmxaS1BwNExWUC8xRFc0elJCSmZQMTFXVE5vcjdjSWoxdUpXUzJ6K0RJMlgrdnFvekp5WVVsdFpYVFM3UUQ1azRPWDVWU3BZc2FWdWJKaytINEdCMWdJNnVtclJKUEhPYlVrcWV4WUtmZTU2MmdHQWlHTXREbnFxSm50dmFBYnBlY2diNFhTbHByd1UzUUxWTlYwM2FLTzVsMTY4OGxaTDJYSEFEbERaV1RiN1RsMk9ieCs5S1NYc3R1RUcxRDlSVmt6WkpiVzZycDVTMDM0SWJ3SUdsb1dxaTU3WjJnRjUwbnlZKzdWS1MvQWMxdzIyS2czMXIxQXkzclowcEpVM2hkTUFYTTJEYm0ycFY3K3JGY1BidFlBang1cWg2VjVPVElLWHNDaXdFeml1b1VBZmY3R2pmNzBtMUhEUERzeHRobjdwWDdRMjhBZ3p6NjBXMVFYemFwYVRtcE1ud2NIWFM1SklsN1U4cGFZcnFhbmozM2JvajR2LzhaN2pnQXIycmlSL3h6RzEyU2tobkpjVWM4UGRsdFFvVkZKREdDc3JJQWoyM3RRdjBPNkxUUU03QkNNd0Nua1JYU2xwT1E5WGttL3RoKzJKdmorcEU4aWFDQjhVYzJ2RzBXdXZodWV4YVprZTdvNTBySmMwUkV3cUxyNEkrc2JXcXlVVkNpQXgvWDFkYlFJNGZieVE1V2VVMlhTbHBPUTFWa3c4L2hBMGJ2RDJxRXluZnBMVDBRYkZxVllEOVFzOE16OXptb0VMN21YbnRmb2E3S1lLSllBd1BFa21pbnR2YU9QcE05eWtpN3lRSW1BNDhocTZVdEE0TlZaT0pMOEh3Mjd3OTQyMUFNQjM0bDV6anhkbThkb0tVTWdrUHBlUysvd1Jtd1ExS05ibm5xM3FxeWJmNklSTWc3N3d6aU9UazZRanhtSzZVdEJJTlZaT2Jib0l4WTd3OTQyMUFpT25FeFB4TFRwNnM1N2FhM09aV1NqYnpZa0FXM0tCVWsxOVo0S21hNkxtdGphTC9RVTRCT1lkUXVqSUhkS1drMWFtbm1raTQ2blU0WjdvdkR0Q1pEYndxNXhEbnpZSGFNdTVsMTVmd1VFcjJ0cUZEVGIxQmZrVTkxYVFuOENvd3dxOFg1VWZrdEdtaHVGeHpkS1hFQzNpcUpsTENMYmZBdUhIZVYwMkVtRTFzN0t2eWpqdjAzT2FobEpRUzJPMnM3WlI0cWlZZFByZTFWZlNpK3plUWN6QWl1US9CQTBDWVZ3ZnJPUmF1ZkVrcEpVZlhxMW5nUUp6aGJvaXJDdjc3TDBqN1FNMXlUM2dLaHQ3azdWR053TTFJbnU2SU05N3V3eUZXQTVlWjdSai9zUlorem1wL2JRSFBoTDFGOE5BNk9GYUtRUG1QcTZXVS9mMTlYYjVHamg5dnhHQzREMDN6Zm03cjMxL045a1pGUVdhbTZ1d1JpRFBjRFhFNlljMGEyTEpGRmR2WFhBT2pSbmw3VkpYYk5PM3BqampqN1puYnFyQWF0L0lhQmFUVDN0b0NuZ2xsSEdVYmk3Q1EzNkZ6VzF0R2Q3cFBncnlUSUxweEIvQWNYcDBGTWtDdmNURDVRelhEZmZpL1Npa0o1Qm51cGpBRXd4OFdRY29VOWZtYU8yRFBhbkJXZW5QVWF0UUt4bE1kd2ZGMjcyeFBCcFpLeVFWSFMrR3hIeUM5QTl6Yk5TUWhISjZlQU1NU1FSTWNBNllBbTRRUUxuOWZtN2VSZDk0WmhKUjNJSVNYYzV1QXBDU1lNVVBOY08vYjEzNE92bWxOakVhWU9yV3U0SDduSGRpKzNkdDl2S3VSOHQrVWxqN1ZFUnp2ZXJrTmVVRUYrZXprTFVvNTR1OUw4em1oeEhJMjA0bWpId0t0UStXMnRvNCswOTBNdmxOS0RERGdLcmgyZWNkUlNwcWpvV295U1ZkTnZFQS8xQTczOHd2Y3FrV2dLeVhOa1Y4QmN4dXJKdWY3OWFKOGdFK1ZrdUhENGZiYk80NVMwaHk2YXVJTGFuTmJqV29SNkVwSmM2aWYvLzJHcWtuQTU3YjJnRjUwTjRGUGxaSmU0MkRpaXhEVm8yTXBKYzNocVpvRWgrdXFTU3NpcFl3QlZnRVhtKzBZL3JFV3RoN3ZHRXBKY3h3b2JxU2FySkJTbnVYdjYvSVdQbFZLa3BMZ3hoc2hOclpqS1NYTjRhbWFCQWZycWtrcjRwbmJxckFhdHZJYVJleW5JeWdselZGT1RrUFZKS0J6VzN0QjEwc2E0RHVsUklPdTU4RFVyeUEwRG81dmcvZi9BTFlPT3UzWUVFTUlYUDhCSkY4SjBnVWYzUWlaLzFGRnVmY0lXTlZFU3RrYitFUkt6ajVlRG8vK0YzYm4rL3VxMmc2SkVURHZVaGdZRDVxZ0FKZ0k3QXlrNVZpZktpVzllc0c5OTZvWjdxTkg0ZVdYTzNiQjdZblJDSC85S3d3ZHFtYTkzM2dEMHROVlVlNDlBbFkxcWMxdHlMTnRuR0FIU3luaG9MOHZxODFnSW82UjNFVTBQUkZvQVpuYjJoUDZUTGNIdmxWS3JvWWJQNGJRV05qM0dYeDRyVjV3ZStLc2hJOXZnYTJ2cXplbWE5K0RrWGZxcXNrWjRONUlzeGdZbm0yR3AzNkN0QUovWDFYYklzOENUL3dFdTFWSHNYaGdLUUcwSE90enBlU3V1K3FVa2tXTDlJTGJrK3BxcGRuODlKUEtiZE9udys5K3A2c21aNEJuYnJOU3lHNldVNEorRXJvbk5vclp4VEtLMWU4bDRISmJlME12dXQzNFhTa3B6L0hxa08yU3FncGROV2tobnN1dVpYYTBmMzZyS3lYTmNhQVlIdmtlanBRRWxtcmlkNldrdE5TclE3WkxIQTVkTldraG5ybk5RWVcyamRjN3ZGTFNIT1hrc0lQRmxKTVhVTG10UGFMckplaEtTWnZIbjZxSmhTZkY4N1RMblYvdVdhQlZOVXJKZzJzaG93UHV6ejFkWWtMaHhTdnFxU1pYQTF2YTQzS3NycFMwY2Z5cG10anRUNHJseTl0M2JuTXJKVnQ1RFRQWi9yNnNOazh3RVl6bVBrL1ZwTjNtdHZaS2g1L3Bsbk1JcFJ2L3hCY0gzL1MvSENhdlVnWDNnVy9nb3h2MGd2dFVjRmJDSjdmQ3ptWHFqZWxQeTJINHJkNCt1VktwSmhITWI0K3FpZHR6WEFRTU8xNE84elpDcGw1d254S2xkbmhtUTYyQ0V3KzhBWXowNjBXZEFYTGF0RkNrL0tkUGxKTEJnK3ZhQXFhbnErSlJMN2gvbStwcVdMb1VmdmxGZlg3NzdYRGVlYjVSVFVKRDU3ZEgxY1F6dDlrNFFSb3JNS092Rko4S0RpeWs4bDVORzhWMm05dmFNeDE2cHR1dGxEeUE0REc4dmV6YSt5TFZGakNxQnh6K1FSV1J1bEp5ZWdSSHdlK2ZoNUhUd1Y0RzM5d1BPOS8yOXFqVlNCWWplTEM5Yks1MEw3dCtEd3d2czZQOTdRdFZjT3VMcnFkSGZCaThOQkdTT2lHQkxPQXlJVVNHdjYvclZKRGp4eHZwMy84Qk5PMHhoUEJ1Ymt0T1ZzVmliQ3hrWktnaVVsZEtUby9RVUxqK2V0VkcwR2FERHorc0s4UzlSelZTTHFhMDlNSDJzcm5TTTdjNXFOQTI4WUs3NE5hejIra1FRZ3puY1I5UmRHOTN1YTI5MDJHTGJqbUhZRnpjaStCeEJPRmVHMGhYU2xvWExWaHRxaHh3RlNCOXA1cElYa1h3cUppRDJac0R0UVQzNFJEOWNDc2xXV2I0bjI5MXBhUWxSSWZBdjM4UEtRbGcwTnFIYWlJblR3NG1PdnBlaEhnY0lieVkyM1NscEZVeEdPQ09POVJHVkYrcUp2QXFGUldQaXZmZWF4KzVEWG0ybFVLMjhicXVsTFNBSU1JWnhkM0VxZ04wMmtWdUN3UTZwRjRpNXhBS1BJVEdFMTR2dUd1VmtsakkvQW8rbXF3WDNDM0I1WURQcHFrWmJrL1ZSQXZ5NXFoR0JIY0R6N2R4MVNRWjk3SnJUam44di9XNlV0SlN5aXJoLzIyQTlQcXF5UVYrdmFpVElLZE5DeVVtNWlFMDdRbXZGOXcxU2tsWUdLU202a3BKUzNFNllka3krUGxuOVhtTmFtSXdlSE5VSTNBM1lXSFB0M0hWcERhM3FTNGw3K3BLU1F1cG9vTGR2RWNKaDZFZDVMWkFvY01WM2JWZFN1Qi84YlpTa2pBTXJud0pZbnJEc1EycVMwblpNYThPMlNHb3FvRHZINGIwRHlFa0VpNmRxelpaZWhjajhKZTIydFZFU2hrTkxBTXVMclZqK05mM3NPMjR2dWphR2h3cWdmLzdMeHhXWFUxU2dLWHVqVnh0aXRvdUpiN0liZDI3dzVRcEVCY0hCdzdBeXBWUXJOL2h0WmpLU3ZqMFU5aTZWU2tuMTE2ck5sbDZGeU5DL0tXdGRqWHh6RzJWbEJ0MnNKUVRaS0JudDVaajRUZzdlWXR5Y3R0MGJnc2tPcFJlNGpPbEJBR2RCOEp0MzBGNEF1U253VHNUd0hiQ2UwTjJSQXpCY09PbjBPOVNwWmVzdUJxTy9BRFMyenYvMjVacUlxWHNqanI0WmxTZUJXYXZoUXc5MUZxZG1CQjQ2VW9ZMEJrMFFUN3dleUJWQ09IM2QzK2ZLU1VBaVlud3dBTVFHUWs1T1RCL2ZzYzgydDJiR0kzd3Q3L0JvRUZxQnZ5VlYyRC9mclc2NXozYW5HcFNtOXVRbzJ3VXM1VlhkYVhFQ3dRUndYbDFYVTNhVkc0TE5Eck1UTGRQbFpLa0s1VERIZFlGTXI2RUZaUDBndHNiT0Iyd2FqTHNXS29PSExyeFl4aHhXNGRTVGR5OVZ0OEd6amxjQ25OK2dFdzkxTHhDYVNVODlnTnNQdzVBRjJBNU1NNnZGNFdQbFpJaFErQysrMVRCblpxcWlrRzk0RzU5cXF1VnJyTnhJMmlhT214b3pKZ09wWnA0NWpZTHVlemliVjBwOFJKVldOakoyNXdnRTlwUWJndEVPa1RSN1RlbEpIZWJVa3JNV1Y0ZHNrTlRvNXJzWDlQaFZCUDNUdjVhcGVTeC84TDJYSDNSMVpzY0tvRW5mbXlrbXZqdGtBbS9LU1ZIanlxbHBLVEVxME4yYUdwVWsxMjdPcHhxNHBuYktpazM3T1F0ZDBHb1p6ZHZZZUU0dTFqV1VEWFJEOUJwWlFKZUwvR3JVckw4VXJBV2VtOUluVG9NSVhEakp4MUdOWEV2dTM0ckpZTjBwY1QzTkZCTnlsR3pRajVkanZXclVySmdnYjVwMGxkME1OV2tOcmNoQitsS2llOXBvSnI0SmJjRk1nRTkwKzB6cFFRQmZjYkR6WjhycGVUUU9saDVqVjV3K3hKbnBXb2ZtUG8rYUVhNDRTTVllbU5BcWlaU3luN0E2OENBTERNOHZWNVhTbnhOYVNVOCtTUHN6Z2NnRWxnQ2pQYlYrRDVUU2dBR0RJQ1pNMVhCdlc4ZnZQYWFYbkQ3a3VwcWVQTk4yTHhacVNZelpxZ2o0d05RTmZITWJSVVVrS3AzS2ZFNVZWall6WEpLT0FSK3lHMkJUc0FXM1hJeUJwOHBKWW5ENGVvM0liYWZVa3ErbUFHbFI3dzZwRTRUT01waDdRT3c3ek1JallZckZ2aFdOYmtmazdjSGN5Kzd2Z2RjVVdKRGUrUTcrRFZiWDNUMUJ4bkY4SC9mdzBIVnRHTWs4SzR2bG1QbDVNa0dueWtsUFhyQXJiZEM1ODVLS1huM1hUaWgzK0g1SExzZFZxMVNxb25KQkRmYzRHdlZ4S2U1clpKeWJRZUxLV1F2ZW5ielBXYXkyTUZTeWprT1BzeHRIWUdBTGJvWnlGamcvL0RxbTVLQXpvUFVwc21ZdnBDWEN1OVAwZ3R1ZjJJclZxZDlabjROSVRGdzNmdlE5eEsxMGRKN0dCRk1KNUpwM2h4RVN0a0wrRmxLenM4dHgzRDdaN0MzU0g5TDhpZkhMZkRuVDJCdkljSWxTUUsyU2luUGNSL200UjJpbzhlaWFmL245Wk1tRXhQVnBzbE9uU0E3V3gxOG94ZmMvcU9pUXAzMm1aNnVlcU5Qbnc0REI2b05ycTJObERYNmloRWhwaE1iNjV2Y2hqemZ5Z25Eejh5ampHUG8yYzEvMkRqQmVwNmhsS05DNHZKTmJ1c0FCRzdSYlNBSTRVMW5YVmRLMml6K1VVMEVHbDRid0wzc3VoUVBwU1NyVFRUMTBxbDBObEpObHVIZDVkZ2dhdmJqZU12cjFaV1N0b212VkJQUFFsNFZXVDdKYlRWS1NRVUYzaHBPNXpSdzRXaW9tbmc3dHdVOGdWdDBwL01qZ3JtQXd5dXYzMlVvWFBteW11SE8zd1gvdVUrZjRXNUxPTXBoM1QvVkVmR2gwWERaYzlEL01tK041Z0pXWUdHSk4xN2NmVGpFWXVDaVVqdmFrei9DWmwxemJGTmtGTVBUUDhGaDFjeGpNUENtMXc2WktDdjdFU0htSXFYREs3T2NOVjFLT25lR3JDejQ0QU45aHJzdFliZkR4eDlEV3BwU1RhNjdUbTJ5YkcxVWJMa1FZZ1UybTlkeld5VVdiVGZ2dUpVU25iYUNtU3gyc3h3TGVlRHQzTllCQ09obEFuay9KcUo1RkpnRnJlWGI2bDFLMmhYZTcycmlCRDRDN2hOelduOTZ4cjNzK3JXVURNb3BoM3UvMG1lNDJ6SWhCbGcwQ1laMHFlMXFjakd3UXdqaGFzMXg1T1RKSm1KaUhrV0lWc3h0NkYxSzJoUGU3MnFpY3B2TmRwOVl2dHg3dVEwNXlFb1JtM2xSbitGdXcyZ0VNNGI3aWFGUFRWY1RyK1MyUUNkd1o3b0JNUjhiOEFTQ1p3QnJ5MTlRZzE0WDZFcEplNktoYW5MamFoaDhYV3VwSms3Z0hTcTV4MHNGOXlBOGxKSW5mdFFMN3JaT3BWUDluUnFvSmhlMTlqaGkxU29iVlZWUEFNOGdaU3ZrTmdGSlNicFMwcDVvcUpyY2RSZWNjMDdycUNaU3F0eG10OS9qcFlLN05yZFZVTUF1bHVrRmR4dkhoWU5kTEd1b21yUjZiZ3QwQXJyb0JoQnpzSlBEWEFUemFLbHFrakFNL3ZDcXJwUzBOenhWazVBbytQMi9JWGxpUzE5VktTVXdTenhEcTYrOVN5bmphS0NVN014cjdWRjB2TUhoMGthcXlXdFN5Z0d0UFk1NCsyMDdNQmNwNXlGbHkzSmI5KzV3ODgyNlV0TGU4RlJOUWtOaDhtUjFhbWpMVUVwSlJjVXM4YzQ3WHMxdE5VcEpNUWRhZXhnZEwyQWhyNkZxNHBYY0ZzZ0V0RjdpaVp4REdEQUh1QmNJUGUwWGlPa0xkL3lzbEpLU1E3QjBMRlRvZCtidENrTUkzTG9XZW8xVE0rRExmdy9ITm5JR08rUzlyWlFrQXQ5THlhQWlLOXoxQlJ3dGErMVJkTHhOcUFIZStpUDBqd05OWUFIR0FPbXRmY2lFdlBQT01GeXVPUWh4TDBLY2ZtN3IxQW4rK1UrSWlvTENRcGczRDhyTFcvTVNkYnlOMFFpelprSC8vbW9HZk9GQ09IQkdoYXkzbFJLVjI1Q0Q3SlN4aVJlb0lMKzFoOUh4TWhyQmpPT2ZSTklkZ2ZCYWJndEVBbjZtdXdZeEJ5dGxQQWJNQTJ5bi9vMGE5TDRRL3J3T3d1TGg2RS9LNGRZTDd2YUhzMUsxZEV4ZnBWb0kzdndsREpsOHVxcUp0NVdTSWNEN3dJQ0RKZkRJOTNyQjNWNnhPK0hoNzJEYmNRQWlnSlhBK05adXVTWGVlTU5LV2RrWjVEWUJ5Y2x3Ly8xS0tjbklVQTYzWG5DM1A2cXJWVXZIYmR1VWFqSnpKb3djZVhxcWlmZVZrdHJjVnM1eGRyQllMN2piS1M0Y2JPZE5UckFmdkpqYkFwRU9VM1NEMi9IdXlsUEFjNXlxYXBJd1RIVXBpWFVySlYvZG95c2w3UmxIT2F5ZDdWWk5JazlYTmZHMlV0SUplQU80c05TTzl2UlB1bExTM2psY0NzK3NyMVZOQmdHdkFjTmJleHl4YXBVTklaNUN5dWRPV1RYUnU1UUVGblk3ZlBUUm1hb20zbFpLYW5PYlVrcmUxWldTZG82RlBGSjVyMFkxOFZwdUN6UTY1RjNKS2FzbXVsSVN1SnkrYXVJTHBlUlhLZW1sS3lXQlJ3UFZwQUk0SDMrcUpycFNFcmljdm1yaUM2WGtWNG5zcFNzbGdVY0QxY1JydVMxUTZGQXozVFg4dG1vaW9QdDVjT3MzRU40RmNuNkZkeS9YQys1QXdsa0o3MThGK3o4SFlZUXBuOE9BcTFTSGt5YWVqWGVWa3JPQXQ0RmVSOHRnemc5NndSMW8ySjN3NlBld093OWNrbkRnWFdDTVgxU1R2bjFWVVJZWkNZY1B3NHN2NmdWM0lGR2ptdXplcmZTU2UrNkJZY09VZHRJUTd5c2x0Ym10Z254MjhiWmVjQWNZTGh6c1lDa2xIRVFpdlpiYkFvVU9XWFREYjZnbWljUGg2amNoTGdueWRzS2E2VkJ5MEMvWHFlTkZIR2FsQzJWK3BRN1F1ZklWU0w2eTRiTjhvWlM4QlZ4YVlvUEhmNEF0eDF0N0ZKMjJ3SUVTMVU1d2Z4RUF3MUF0MDN5cm12VG9BYmZlQ3ZIeFNpbFp2bHpOZE9zRUZuWTdyRmdCcWFucUFKMmJiNGFoUXhzK3l4ZEt5VnZBcFpXVXM1TmxGTEd2dFlmUmFRT1VrOE11bG1FbUM3eVkyd0tCRG44bjBrZzEwWldTamtmenFvbTNsWkp1d0M4MVNzbHRuMEpCUld1UG90UFdDREhBMi9WVmszSEFMcStySnJwUzB2Rm9Yalh4dGxLaWNwdGJLZG5JTTlncGJlMWhkTm9ZVGFnbVhzbHQ3WmtPTzlOZGc1aURsVGdlUldoejZESEdyaXNsSFpBbVZaT3JuUmhDM2dEdThxSlNzZ0lQcFVRdnVEc0dsWTFWa3cvd2xtcGlNajBLektGdlg3dXVsSFJBbWxKTmhnOTNZakM4Z2NOeGx4ZVZraFY0S0NWNndkMHhhRUkxOFVwdWE4L292d2czMGxJd0FxZjlTeUs3ZHlOdk4zeCtCK1R1NEF4Nk9PdTBWMkw2S01Va2FTSlVGRmlvdHQ4bVl2dDgzTnJEU0NsamdWWEFSY1UyakE5L0I5dHp3YVdIV29jaUtSYWVuQURKblpEQWJ1QVdJVVJhYTQ4alMwcEc0SEo5U1d4c3QxcWw1Tml4MWg1R3B5M1RxWlBxVkROMEtKak5GaW9yYnhNSkNWN05iWldZamR0WlRER1pTUFNUd2pzU2tYVG5iRzRuaWg1ZXpXM3RFYjNvQnFTVXZZRk5TSm5JaVF4WWVnSFk5TlpaSFJKRENFejlDbnBmQkpyQkJrd0FmbTJ0NVRGUHBTVFBBdE0raFJPbjNsbFpKOEFJTWNEclY4SGdlTytvSnZWeVczNCtQUGVjZnJSN1I4Vm9oSHZ2aGJQT0FrM3pYbTVEOXJKUnpFYWVwUko5UjNoSFJTT1lNVHhBREgxMDFjU0REcTJYU0NtRmxQSTg0SE5jemtTeWZvYjNydEFMN282TXN4SSt1QWIyZndwT2h3bjRGTGhLU3Rsa1c1UFR3WDA0eEFxZzE1RlNlT1E3dmVEdTZGUTY0Vi9md2M3Y2VxcEppdytacUovYlhJa2NQS2lVRXIzZzdyaFVWOE9ycjhMT25WQmQ3YlhjWmlHUEhTeldDKzRPamxKTmxyaFhPbVNyNWJiMlRvY3V1b0Vod012QUVQSjN3MWN6b2ZTb3Y2OUp4OTg0TFBETkEzRGdHNEF1d0h6ZzBwYThwSHZaOVZWZ2JMRk5IWmlTcG04WDBBR3l5Mkh1QnNoUVhVM09vaVludFl5NjNKYWRyVHBaNkFmZjZGUld3cXBWa0o0T1hzaHRsWmhKNVQxS09OenlhOVZwOTFncEpKWDNLVk5kVFZvcnQ3VnJPdXdkaDVReUh0Z0pkS1A4T0N3YUFWYTlkWmFPQjRaZ3VQMW42RFlTVk0vajg0UVFxYWY3TXU0M3BSMUE3MkliVEYwTmhkWld2bGFkZGsrd0J1OWNDMGx4QUZpQWM0VVErMC8zZGVybHR0SlNlT29wZmRPa1RuME1CdFhKcG5kdmFLWGNWb21aOVR5dGI1clVhWVRBeU85NG1DaTZRd3R5V3lEUTRXYTZQWlpkdjhQbDdNYXhqZkRPcFhyQnJkTVlwMFBwUm50WDE2Z20zMG9wcno2ZDVWajNzdXVuUU8rTUl2akhOM3JCcmRNMERwZUtqMDNaNEpKRUFKOUpLUytXVXA1U25xNmYyMXpkT0hBQTVzL1hDMjZkeGppZFNqZmF2cjFHTldsUmJpc2ppNjI4cGhmY09rMGlxV1lycjFISUhpVHl0SE5iSU5IaGZtQ2FVa3FLQXJOaGY2bkRTTFcrYWJ4bFdJdk9XRFZ4Ynl5cVZVcm1iZ2h3cGNSZWluUlcrL3NxMmpYWjVmRGN4a2FxeWJtbitPMk5sWks4UE85Y3FKOHByYTZtMnFVbnR4WmhzWnl4YXVLWjJ5b3hrOGI3QWF1VVdFdXJjZXB2cEMzR1NpRnBmTkJRTlRuVjNCWXdkQ2k5cEMwb0phL3M3Y3JTeks1TTZGckNjNk5PUDBtZC84VUlxbHdhTDUxL2dMRmR6TTArcjlvbEdQdmxDRkppSzFneUxxUFI0L05TZTdEeWNCYzBJZm5xc2pUaVE2dWFmYTJNTWhQelVuc3dOTmJLckNFNXAzU2RlMHJEdVBXbmdWeVVXTW9Mb3cveDBaSE9QTE83MTBtL1o4RjVCL2xkUWhrek55WHhTMEZVbzhjZkhYNlV1YWs5bS8zK2lUMUtlR3lFbDV6ODAxUk4zS2V4YlFkNitWTXBjVzErQmJGaktiTHZCTFRmUDNmNjMvL20rUWhYRlV4OENkRnI3RW1lV0kxcjhWaEVRZ3JpbWlXTkg5NHdENUcrRWlrMHhOU3ZFT0h4emI2VUxNcEFicHlINkRJVU1XYldLVjJuTE5nRG45eUs3SDBSMmhVdklOTS9nZzNQblB5YnJsaUE2UDA3NUZjeklldVh4bzlmK0NoeXc5eG12MTBrVDBTTWYreVVydTkwYWFDYVZBQ2poUkI3bW50K1cxQktYc25PWm1sZUhoTmlZbmd1S2VtMHYvLzhiZHVva3BLWGtwTVpHeDNkN1BPcXBXVHN0bTJrUkVTd1pPREFSby9QTzNxVWxZV0ZhTUJYdzRZUkh4emM3R3RsV0szTU8zYU1vZUhoek9yWmZHN3haRTlGQmJmdTNjdEYwZEc4a0p6TVJ3VUZQUE1iTFJnWEpDWHh1NWdZWm1aazhJdTVjZDUrdEhkdjVwN2tOU1oyNnNSamZmcWMwdldkTnFlcG1uam1ObjhwSmV0ZXlXYjkwandHVFlqaHB1ZE9QOWFlT0g4YnppckpMUzhsa3p5MitWaHpWa3VlR3J1Tkhpa1IzTEdrY2F4OU9lOG9tMWNXSWpSNDRLdGhSTVUzSDJ0NUdWYSttbmVNN2tQRHVYeldxY1ZhenA0SzNyaDFMd011aXVibUY1TFo4bEVCWHp4ejhsaTdlVUVTQTM0WHcvS1pHUno0cFhHc1hmMW9iNzZjMi94ckRKdllpVDgrNXFWWW81RnE4cHU1TGRCbzhhN2w5b0I3dCt4d1lDblMxWTNjN2ZEWlgveXFsS3pQaitheWIxS2FmR3o1Ny9hUkdOWjhFZnhibEZZYTJGRWNpVk1LNGtLcTJGTWFCa0QvU0JzaEJza1hXWEdzUEt5S0hwY1VQTDZqRnkrTVBrU3dvZWxPek1URk53QUFJQUJKUkVGVVBrc3lFOWxSSE1tTzRrajZSZHE1dXRmSk4yUVYySUlvcmxTaDVYQnA1TnVDY0o3Qmh1VVpBNDRUYW5DeHRTaVNqUVhSQkdzdS90UmJqYjI1TUpJamxsREd4SmZSTTBLZGREMGt4b3VueXpnZDhONlY4TWUzb045bEpneEJYMHNwcHdIL0ZVTFVtOTUxSHc3eGxwU3FTOGt6Njl1QVVuSjBQYTUzTG12eUlmR241WWpJeEROK2FXa3JoYndkQ09sRW11S2d3SjAvNC9vampDSEkvVjlBK2tvMWxuUWhmM2djTG44QllXem1EV3JIRWtUZURzamJnWXpyaHhodzljbkh0eFNBclZpOXZzdUJ0T1M3RHhNOXpaOWo1QXd3aHNMeHJZaXNqVWhETUdMUW45U0RPWnVoOUFpeXh4aEV0UHNOTTk1Nys0RWNMdmpudC9ESWhUQWlrWEJOOExtVThsWmdreENpZHRxdFhtNXp1VlFmN21YTC9LcVVyQzhyNDdLZE81dDhiUG1nUVNTR2hKenhhNWRXVmJIRFlzRUp4Qm1ON0tsUS84LzNEdzBseEdEZ2k2SWlWaFlVZ0JDNGdNZVBIT0dGcENTQ3RhWVhkWmZrNXJMRFltR0h4VUkvazRtck8zYys2ZmdGRGdmRlZTbzNPNlFrdjdJU3B6ejlEbWd6dW5ZbFZOUFlXbDdPUnJPWllDSDRVN3pLeVp2TlpvN1k3WXlKaXFKbmFDZ0FROExDVG51TVU4YnBoSmRlZ3R0dWc4R0RUUmdNdjUzYmtMMHM1SkhLZTM1VlNqTFdsekh2c3FaajdjN2xnNGhKUFBOWXF5aXQ0dGdPQ3k0bmhNY1p5ZG1qWXExTC8xQ0NRZ3pzL0tLSXpTc0xBSUYwd1dlUEgySEtDMGtZZzV1T3RaK1c1SEowaDRXak95eDA2V2ZpN0t0UEhtdm1BZ2NWeFNyV25BNUpXWDRsTHVmcHg5cjRHVjBKQ3RVNHNyV2N6STFtak1HQ2tYOVNzWFpvczVtaUkzYVN4a1FSMTFQRld2Y2hYb3cxbEdxeWpkY1p4cTNFMFQ5Y29EV1oyd0tWRGpIVExhVWNDcndGbkVQdURvM1Bib2Y4WGZqajRKdWFtZTZUOGZtbGFYeDdQSlkzOWpjdWhPeE9Bd0RCbWd1dFFidkxudUVPUGhpL2x6WEg0bmg4WitNNzFaWGo5L0JyWVJUejA3c1RhbkN4OEx5RExOelRuZlRTY0VaMUxtZnV1WWVKQ1c2c0IxUzdCQTlzN3NmR2dtaE1CaWVySit3aHdkVDhUVUhOYkh6RHNaT2k3Q2Y5dVd1b21lbWUyaStmRUlPTDNTVVJiQzJLNVBsUkI3a3dvUXdKek5xc25yTjAzUDdhWXR2b0Mxa3F1aGRNZkJrR1hDV0J3OEE5UW9pdmF4NTJMN3V1QUM3SUxjZnd5SGRLS2ZGWEpxbVo2VDRwVXo2SFE5OGl0NzNSNkNGUnJmNW0waEFNb3Y0dldFVDNSRnovQWE1OWF4QS9QdDc0ZGE5ZkNUbS9JbitaRDhaUXhNU0Z5RTBMRVlYcDBIMFU0dEs1RUJyVHhFVlg0L3I2QVZYNEdrMklHMWNqSWhLYS94bHJadU1iakMwNm5kb01XTTFNdDB5WkNzWVFSUDV1T0w0VmZ2ODg5TDRRcElSdlpxblo4R3VXMWhiYnd1RDlPWXZlMGZEb1JUQWlFUW5zQmY0aWhOaGNlKzJldWUzWU1ZMWx5eUE3Mit2WDFSUTFNOTBuNC9PVUZMNHRMdWFONDhjYlBXWjNGNi9CUWpUeUhudUdodkxCa0NHc0tTems4YU9OVjdOV0RoN01yMll6ODdPekNkVTBGaVlsc1RBN20zU3JsVkdSa2N6dDM1OFlZK08vVjdXVVBKQ1p5VWF6R1pPbXNYcklFQkpPY2xOUU14dmZjT3lrVXl5S2EyYTZwM2JwUW9pbXNidWlncTNsNVR6ZnZ6OFhSa2VyM0hiZ0FMK1l6U3dkTUlBaDRlRUFHSnU1YVdoVjR1TGdwcHRnK1BEZnpHMVdUaGgyc05pdGxQaitmYlJtcHZ0a3pQbzhoZlJ2aS9uaGpjYXhWbVZYMTJ3TUZnM1RHbkU5UTduN2d5RnNYMVBJWjQ4M2pyVzdWdzdtNEs5bTFzN1BKaWhVNCthRlNYeTdNSnVjZEN0OVIwVnl3OXoraE1VMGpqVm50V1RGQTVsa2JqUVRiTktZdVhvSTBRbk54MXJOYkh6RHNST1NUaTNXYW1hNngwenRnakZFSTN0M0JZZTNsblBUOC8wNTY4Sm9rUEQrckFNYytNWE1IVXNIMEgySWlqV0RUOTVJSVp3RWh2Tm40a2hxTXJjRktnRS8wKzFlZHYyR0dxWGszY3ZieEtiSjhZbWxQSG5Pa1NZZk14bGNWTGxFYllIZEZBNVg0Lzh4YkU3MXRiNFJkcEtpYkJ3d203aTYxd2xDRFM0T21rTjVaSHRmRHBoTkFQUUlyK1RMN0RnNnU3V1NMVVdSM1BqZmdkdy9KSWNyZXBUVWUxMmpKbm5xbkNQYzhNTWdDdTNCdkpEZWcyZlA5YjYvOStHUnV0bjRHcWIrTkpCTWMxM1N1WDNEZ05xUFQ2ZXdQMlBLanNHcTYrSDJud1hkUnZZRFBwWlNuaWVFU0hVdnUvNEM5RHBoYldNSDMvUVpEeGMvMmZSalFTWndWdFVXMkUwaG5JN0dYNnhTUDV5STdRdHhTVkI4QUFaY0RjWlFaUEZCeFBlUFFQRUJCQ0NqZWlBenZvUXc5K3hPemhaY3EyNUVuSDgvSXZtSytxK3JHUkVUbmtLdXVnRmhMWVJmWG9ETG5qMkRIL28wU2Y4UUFDbGR0Yk1SY3ZWVVJIRm0zWE0rdTczMlEza2FoZjJaY3JRTTd2NEMzdm9qWWtCbkJnUGZTeWxIQ3lIMjFNdHRwYVZ0NW1qMzhURXhQTm0zYjVPUG1UU05LaWxyQyt5bWNEVHhtTTN0Yi9jMW1VZ3ltVGhnczNGMTU4NkVhaG9IclZZZU9YeVlBellWanoxQ1F2anl4QWs2QndVQnNLVzhuQnZUMHJpL1owK3U2TlNwM3VzYWhlQ3BmdjI0SVQyZHdxb3FYc2pPNXRuKy9jL281ejRkUGl4VTcwRXVqNTkxNnQ2OVpOcnFFc2J0Kyt1YU81eE9ZWC9HRkJmRDY2L0RQLzhwNk4yNzJkeG1wNnpOSEh3emNId00xejdaZEt3Rm16U2NWYksyd0c2S2FrZmp4NnBzS3RiaSs1cElTREtSZjhERzJWZDNKaWhVbytDZ2xkV1BIQ2IvZ1BvN3hmWUlZZGVYSjRqb3JHTHQ4Slp5WHJreGpjdnY3OG13SytySG1zRW91TzZwZnJ4eVF6cmxoVlY4ODBJMk56enIvVmpiL0tHS05lbHg1UEhyVS9lU24xa1hhMHR1cjR1MTB5bnNXMElGK2Z6Q2ZNYnhQeUthbnZWeW05Y0g5eU1CVzNTM0JhVWswMnppNFczMVo1eHJ0SXN0UlpIY3RuNUF2Y2RHeEZsNFpIZ1dBRlA2Rm5CVno4WWF4elhmRGFIS3BmSGtPVWNZMmFuK0c2ekJQZk9kRW1jbFByU0tYR3N3QTZPdHVDUmMyNnVRYVJzR0VoTmNUYW5EU0tZNXJGN3gyanZDemxGTEtEdUxJeG9WM1FCUndVNm05Q3ZreFQzZFdYYzhsdFRpZkZMaW1uWW11cG9jbUt1TWxEcU1oQmhjeEFaWGNhZzg5RGNWa3lCTjBpK3lydkQ3K3ZkcHhBUlg4MVptQWkvdjdWNzdkVTFJUnNUVkhmSnh6QkpDVVdYekxsMnIwN1JxOGhqd2x4cWxaTTRQdmkrNDVZbE01SGNQMS8raVc3dVFPVnZnMDl2cVA1WTRBdTNDUjlUaktWTmd3RldOWDNQRk5Xb1dlY0tUMEhWay9RZUZ1aWtVQ1NuSThIaGtlUzZpODBDUUxzU2dhK0hUYVdvbTIxNnFDbGVQNGxWRzkwYVVIWVc4bmRDdzZBWkVhQlNrVElGZlg0UkQ2NUQ1cVlpRXBuVXNJcnRDcFZsdDVEU0VnQ2tXU2c3OXRtS2lCU0hpK3RWOWV1dlhFQnFEM1BFV2JINjU3bHFGQm9rajZyNnY3QmpDV25UeTEyNUZIQzZZL1EwOE1hR2VhdkwvZ0h2OHBaUmtXcTA4Zk9oUXZhL1ZhQmRiekdadTI3dTMzbU1qSWlKNHhPMGtUK25TaGFzYUZMOEExNlNsVVNVbFQvYnR5OGlJaUhxUEdZVEtIU2tSRWNRSEJaRmJXY2xBa3drWGNHM256a3pidDQ4WW81SFM2bW95YmJaNnhXdnZrQkNPVmxheTAySnBWSFFEUkJtTlRPblNoUmR6Y2xoWFVrS3F4VUpLZy9GcjZCb2NqTm5wcExTNm1oQWhpRFVhT1dTei9hWmlFcVJwOURPWmFqLy9ldmh3WW94RzNzck41ZVdjdW4weW12dDNWY014dTUyaWFoOXVUbTVhTlZHNXphMlU3T0p0bnhiY2VabFdQbnE0ZnF6VmFCZUh0NWg1ODdiNnNkWnJSQVJYUDZKaTdid3BYUmh4VmVPLytjSnIwbkJXU2E1OXNpOTlSdGIvVzJzR0ZXczlVeUtJakEraU5MZVNyZ05OU0JlTXZMWXppNmZ0SXl6R2lMVzBtdnhNVzczaXRWUHZFRTRjcmVUWVRrdWpvaHZBRkdYay9DbGQrUGJGSE5MWGxaQ1ZhcUZuU3RPeEZ0TTFHSnZaaWJXMEdtT0lJRHpXU01FaDIyOHFKb1lnalM3OTZtTHRIMThQSnl6R3lQcTNjbG4zY2wyc0NVMzlybW80Y2N5T3BjaTNHK0VsMVd6aFZjN21kay9WNUhaZ2ZhQ3FKZ0ZiZEFPSnFOMnh3eWhJVlYxS0N0SjllZ0YycDhhaGNsT1RqMVZVR3hvOTVxbHNoQWU1Q0E5cVB1WmlncXRQcW5qc0xRMWpjRXdGN3gvcVFxVlRNS1ZmSVg4Zm5FTzNzRXFDTlBmU21wQU1pbEdGczFNS1BqbmFpV3Q3TjE5TXJEdGVwd0s4c3E4N2k4Wm1Odm04VHk3WncvejA3cng3TUlIejQ4M01PL2NRNTMxeFRyT3ZXME9pcVpJdkw2djdHMTN5OWJBbW54ZG1kREYvOUVFeXpTWjZoRHRZbXBuSWg0ZWIzNWpuRmF3RjhQWGZZZUtMa0RTeEs3QVFDTW0zd0x5TnNNY2ZpeW5WZGtUSm9TWWZFbFVWcWhEMXhFUFpFTUhoRUJ6ZTZQdHEwM3RJekVrVkR3cjNRdnhnU0gwZldWMkpsaklGZWY3ZklhSWJHTlFzRUpvUk9nOVM0MGtuY3U4bnFqaHZCbmxvWFozL3R1VVZtTFNveWVkcE4zMmlGSmJkNzBLUDh4R1h6WVBGNXpWL3JUV3ZINUdJbVBwbDNlZkxMbW55ZVNJb0RDNmZyMjRhb25yQWpxVzFzK0srSXE5Q3hkVWp2NE9VQlBvQ0x3SWhIRCt1dXBRMG9XdDRFN3ZMeFNGNzB5c2pGVTA4bHVDeG1USGNhQ1M4Q2RXamhoaWo4YVNLeDE2cmxjSGg0YnhmVUVDbHk4V1VoQVQrM3FNSDNZS0RDWElYNTBZaEdPUldNNXhTOGtsaElkZkdONThqMXBYVVRUUzhrcFBEb2dFRG1uemVKeWtwek0vSzR0MzhmTTZQaW1KZS8vNmN0MzE3czY5YlEySlFFRjhPSDE3NytTWE5PTzloQmdQems1TEl0Tm5vRVJMQzBydzhQaXp3Y2N1ajhuSll1VktwSmtPSDF1WTJPeVdrc1lKU2ZIdUFYSlhkUmVHaHBtT3RzcUx4WTlFSmRiRVdHbTRrTkx6NVdBdUxNWjVVOFRpKzEwcTN3ZUZzZXIrQXFrb1g1MDlKNFBkLzcwRk10MkFNUVNyV05LT2cyeUFWYXk2blpOc25oWng3YmZPeGxyNnVMdGErZXlXSGFZdWFqclg3UGtuaG0vbFovUHh1UHYzUGorTEdlZjE1NHJ6ZmpyWG94Q0FlK0xJdTFwNjlwT2xZQ3dremNQUDhKUEl6YmNUMkNHSDkwancyZitqNzlscDJpa2xqQmNPNGhWajY5VVhWYlZPQU5KOWZqQThJNUtMN1J1QUNBRDYrRlFwT3UrOS9xL0xkNWJ1YTNhaTRhRjlYM2p0VVY5QTA1MlI3Y3UrbXBwZTFKM1F0NFo2Qnh5bDFHQmtXVzBHdXJTNmhiQ3lJWWtOKzNVN3Q2T0JxNW93NGlxVktZMDlaT0NzT2RXRnNGek5KUVkwVFhHcEpPSHRLNjRxeUxVV1JiTWlQWWx4QzQ5M1JVc0xhbkZnQXloeEdYRktRSEZVM0sxN2xFaHl4cUJzT3o2L1hkRkM1cm5kaGs1MVprajNVa1V5emlla2JCekI3cUgvOFZVRHBGS3Vud0t3c1FVaGtHTUJENi94VWNEZmt6OStwaml0TklMY3VRcVMrVi90NXMwNDJIcHMrL25OdmsrYW03RHNCTWVvZXNKZEN3akN3NU5ZOWVHd2pITnRROTl5UWFNVDRPVWlIQlZHNEI1RzJBbnFPaFpER3NTenpVeEdGSHF1TU9WdVFSemNnZW85ci9Gd3BrUWZYSWdCUldRYlNoWXhMcm51Q3F3cFJxbFN1ZWwrdjZhQXk2RHAxSFExLzlrN0pkVDl6Y1Nhc21RNWpaemZ4Vy9BTkI0cmg3MS9EbHpjalRFR29aYXFsU3lIbjFEb0tlWXZ2aGc5dmRxUGlvcHdjM3ZNb0dwdHpzajI1TjdQcG0va0pNVEhjMDcwN3BkWFZEQXNQSjlkUnB6eHRMQ3RqUTFuZDdHdTB3Y0Njdm4yeFZGZXp4MnBsUlVFQlk2T2pTV3FpMkUrMVdOaGpyY3REVzhyTDJWQmF5cmlZeHZzTnBKU3NMVmFyUjJWT0p5NGcyV01HdThybDRraGxKVFQ0ZXJ4YmRia3VQcjdKeml6Skh1cElwczNHOVAzN21YMkszVlM4UW1FaExGNE1jK2NLUWtQREFMYXlpRElmRjl3TmVlaTc0YzF1VlB6dm9oeCtlYTh1MXBwenNqMTU5OTZtWTIzUWhCZ3V1YWM3MXRKcWVnNExweXkzTHRZeU41YVJzYUV1MWt6UkJ2NDBweTkyU3pYSDkxalp0S0tBNUxIUmhDWTFqcldzVkF2SDk5VEYydUV0NVdSc0tPV3NjVTNIV3RwYUZXdTJNaWZTQlFuSmRUSGxySEpSZEVURm11ZlhJK05WckoxN1hUeEpUWFJtU1VpdWk3WDhUQnRMcCsvbml0bCtqRFdnbkJ3Mjh6SVg4NFFJSm1Jb2NCOXdwMTh2eWtzRWN0SDlFVEFWT0ljL3ZxMng1ZzdJODgvbVNRQ1QwVVZJTTBXM1VXdmRhOHEzcTJKclkwRTBSWFpWOUM0N29JcjZjS09UdWVjZVp0RytybVJiUS9ndU40WjhXOUJKWFdncFlVRzYwanNHUkZ1cGRHb2NzWVN5SUwwN1krTE5HQnJrd0hYSFl5aHdYOFBPNGdpbWJSakFndk1PSVpBa21LcklxZ2poajkrcHpXZ2ZqRmM5MHF0ZEFxTW1XWGM4aHZucDNXbUtvNWE2RzRpYWpackJtaDlYb0tKN3d4VUxJQ1JTQWc3QU9QZFNEUC82SGxMei9SVnBib0pNQ0dQVE16aFNhK1gvN1N2eUFkVEdSMnVSS25wM0xsTmpCWVVqTHAyTDNMb0l6Tmx3K0R1dzVDc0h2Qm1rbExCcGdmcTQwd0NFczFKMUR0bTBBSHFPUVdnTjlqb2NXb2VvY0wvWjV1MUVmam9OYmVJQ0pBSVJrWUFzeTRJUC9naUFOdmtEOVR4WE5XaEc1TUYxeUUzem03NlFVbzgzYktkN1ZVbnpvY2JVZ043UjhLOEx3UlJFVGJ3Rk1XMmF4anZ2UUZhVzM2N0xwR21FR0pyZWYySVVyYnRYUDk5ZGFHODBteWx5T0hBQnkzTFZqVjY0cGpHM2YzOFc1ZVNRWFZuSmR5VWw1RHNjSkptYVhtMEVGV3NMM0J0UEI1aE1WRXJKRWJ1ZEJkblpqSW1Ld3REZ1ptSmRTUWtGYm8xbXA4WEN0TDE3V1pDY2pKQ1NoSkFRc3V4Mi9waW1KdWcrR0tKeVhMV1VHSVZnWFhFeDg1djVPeDMxV0Jtbzh0aFE2amZpNHVER0d5RTB0RGEzamVST3d3NldVc0loL0pYZGdrMGFRU0ZOeDVwbWJOM2ZsemxmeFZybVJqUGxSUTZrQ3pZc1U3RVdFcTR4ZVc1Ly9yc29oK0xzU3ZaOFYwSlp2b09FcEpQSDJ0b0ZLdFlTQjVpb3JwUVVIYkd6ZGtFMi9jZEVZV2p3UnBxK3JnUnpnWXExWXpzdHZEbHRMMU1YSklPUVJDZUVjQ0xMem90L1ZMRjI5d2NxMXB6VkVvTlJrTDZ1bUcvbU54MXJKNDdXeFZyTlJrMWpzSDk3YW9TVHdEQnVKWmdJQ1J4RTlZQVBTQUs1Nk00QlpnSnZrREI4R0JOZmhzLy9Da1Y3Zit2N3ZNTFVId2ZTWEE0dHJneXE5L25FSGlWYzNMVnBaKzZ5YjFLb2Ntbk1PL2NRbytNYk81eEJtbVJYc1pxUjNsZFdkMGViVnFJK3RqazFuay9yUWI0dHFObWJnSWFzUHRxWm5jWEsvZnJyV2JsSUJBOXU2Y2RoaTRrM003cHkxOEM2MlUwcDRjMk11dTRzSm9PVFk1WVFUQVluMTMwL21OaVFhbDRZWGFjNWJNeVA0cm0wSGx6Wm81ZzdCK1RSSmJTcWRwWTczeGJNeG9KbytrVFlPYWRUT1FPaWJiVS8yeEdMYW0vVTFlVGdZRE1LajFjeGRZYmYveHVTcndRb0JPWUJOM1NOWVBUL2pJTW5mb1I5dnROK0d5RlhUMFUyRTNEQzdYblhmcDQ4RWZwZTNQVHJ2SE9aY3Jvdm13ZmRSemQ2WERNRUlmTjJxVStLOXRWdFFDeElVeDlYMjVBL1A2OEtjOE1wdHUvYXMxcTUzb0FZK1ZjVlZOOCtpQ2c5RE52ZWhGRjMxVjJmbE1odGI5YU5helJCMlRHazBZUmNlUjNTRkl1NC9JVzY1eC9iaU56NEhDUmZpWGJ1blJEZXBXNlcyNUtQeU5vSU1YMlFYYytCemdQY04rcEFtWHZUYzJSWEtEbDRhajlISzlJbERCNjhBSWFwZStkczFFRW0wK2pSWXhnMzNRVExsL3Z0SUp5cGUvYzIyd2FydUlHUFBMRlRKeTZPalczeXVaZnQya1dWbE16cjE0L1JVWTM3OUFkcEdydmMzdm8rajVucE5IZmJRSnZMeGZQSGpwSHZjQkJ5aXQwK1ZoY1dzdE9pOW9mOHRWczNKUERnd1lNY3R0dDVNemVYdTdyWFRRQklLWG5UUStNeGFSckhLaXN4Q2NGMWUvWVFhelR5Z2tkLzhvMmxwVHlYbGNXVmNYSGMyYjA3WFlLRGEyZTU4eDBPTnByTjlBa041WnlJQ0FhRWhiSExmUjFIM0FWNDErQmdEamFqOEhpVmlBaVlQQm1HRGdXUDNHYWkwK2loVEdFWHl6RGpuNXU4MTZmdWJiYm5Xa1Z4L1ZnYk5yRVRneTV1T3RhZXUyd1h6aXJKRGZQNjBXOTA0MWd6Qm1rYzI2VmlMWGRmWGF4bHA2bFljOWhjL09mNVk1anpIUmhEVGkzV3RxNHU1TmhPOVRjZS85ZHVTQWtySHp4STRXRTdQNzZaeTRTNzZzZmFqMi9XeFZxd1NhUDRXQ1ZCSnNITDErMGhMTmJJbEJmcVlpMWpZeW4vZVM2TFlWZkdjZkdkM1lucUVsdzd5MjNPZDVDNTBVem5QcUgwUGllQ3hBRmhITnVscnFQb2lJcXY2SzdCRkJ6MFE2d0JJY1F3bEp1SW96K28zRFlMMk8yWGkvRUJBWHNpcFJCQ0NpRitCYTVCTStUU2N5emM5SmtxbHZ6QVlZdUpRK1ZOL3l0MTFMLzNDZElrUmlHWnRHNG9rOVlOcGFMYVFHU1FrOGlndW8xaEpxT3I5bXNQYmVuTHBIVkQrU2t2bWxDRGl4RnhGajYvTkkzUEwwMGowVlJKcDVBcUhoNm1rcVJCU0FiSFdPdTkxc25JS0RPeGNJOUtCb05qS2hpZldNYUVycVdjSGFjUzBwTE1STGFmcU51TUlZRWNhekFYZEZFM0RhUGp5M24vb24xa21NTW9jUVF4dEVFdjdiaVFhcklxUWxsenJCTlN3ckM0Q2lLTVRqTE1ZZHpZVjNrYTRVWW5QY01yR1JSZHdhak9Ga1oxTXJQcWlQbzdyam9TVDVqQnliaUVNaUpPNHNDM0tsb3czTEFLQnY0UkRNRjJZREtxQ0xwZUNMS1M0MkR1cGRESkQvY0NOWWpTdzRpU1EwMyt3MTYvcjY0d0JDbmYrdjFKOFA0a1JGVUZJaVFTRVJKWjl5U2pxZlpyOHR1SDFIT1AvcVQ2V2llT1VHMEhwM3lPakVoRW1qb2hmdmR3ellzajRnZERjQ1NuZ2l6S1FQNjZVSDBjUHhqNmpFZjBtNEJNUEZ0OWJjY1M1SEVQcjFGS0tNOUI5bFFtR2QxSEk2NTdIMDVrSU93bDBHVm8vUUZNY1FoekZ1eGZnNVFTa1RnTWdpTVFKeklRUTI5VUx4a1VEbEU5b2ZNZ1JQZFJ5RzZqa09tcjFQZnZXUVZCWWRCckhDS2s2UTFRclUyUUJ2L3ZVaGpkSFF3YU51QW1ZQUZ3RFpxV1MvLytjUGZkcWxqeUE0ZnRkZzQxODYrMFFkRWRwR2tZaFdCU2FpcVRVbE9wY0xtSU5CcUo5TkErVEFaRDdkY2VPbmlRU2FtcC9GUmFTcWltTVNJaWdzOVRVdmc4SllYRW9DQTZHWTA4ckE1MXdTQUVnOFBENjczV3ljaXdXbG5vbnVVZUhCYkcrSmdZSnNUR2NyYjc5N2drTjVmdEhwdFRKWkJUV2NrRjdodUMwWkdSdkQ5NE1CazJHeVhWMVF3TnI3OG5JaTRvaUt6S1N0YWNPSUdVa21FUkVVUVlER1RZYk56WXBRdWdadWQ3aG9Rd0tDeU1VVkZSaklxTVpKVmJ4MWxWV0VpWXBqRXVPcHFJVS95WldvekJBRE5td0lnUllEVFd6MjJJckNoNk1KSVpoTkM0VVBVRmhZZnRGQjVxK3ArMXRINnNHWU0wREViQmdrbXBMSmlVaXFQQ2hTblNpQ215N25jWmJETFVmdTNEaHc2eVlGSXErMzhxSlNoVW85ZUlDR1o5bnNLc3oxT0lUZ3dpb3BPUnF4NVdzYVlaQk4wSGh4TWFlV3AvbDd3TUsyc1hxbGpyTmppTWdlTmpHRHdobHQ1bnExajdhVWt1UjdaN3hKcUVrcHhLa2k5UXYrZStveU81Ni8zQjVHWFlxQ2lwcHNmUStyRVdFUmRFY1ZZbE85ZW9XT3M1TElMUUNBUDVHVFpHMzZoaUxTUmNJNjVuQ04wR2hkRnZWQlI5UjBXeWVaV0t0UzJyQ2drTzB6aHJYRFNoRWI2Yml4VVlHY2xmNmN3Z0JGcE5idnNxVURkUlFtRFBkQU1naERnaXBmd0RRcnhEcCtUQlRQMVM0OU5wN3FQZnZidEVGaGRjeGFLeG1iVjlwQjB1RFh1MUlDcllpWlRLa3g0YVc0RW1JSzBrbkh4YjNZeTNCQ3hWYWhuTjlSdVhhWFVhc0ZRWmNMalVGRUNSUFloZkN5T3hWQnV4Vmh0d3VMVGE5bnNHQVgwaTdPd3BEY1BoT1BrOVY1NHRtSHMzOWNkYWJjQW9YRHcyNG1qdGJQMmpJNDV4MHcrRGNMZzBabS91eCtJTE11Z2ZaVWNUTUR5dWdpbjlDdGhZb082MGUwVlUxdW90RFR1akRJcXhNaURheXY2eU1EWVZSakttU3ptWlpoTnBKV0cxZjUzMDBuRFNTOE9aUFRTYmEzc1g4ZGlPM2h3cU54RWY2bUI5ZmpSYmlpS1pNZUE0OFNGTnRMVnJiU0s2cXMyVGZjWkw0RGh3bnhEaUovZWpXVkxLQzRUZ294NVJuTHZrR3JUL1dRZjdpM3kwR0d1S1U1c05hL3BJdXh6SUtqdUVSQUVTOGxOVkVTbzBLRWlyMVVJQWxlVWRhdlpEdWx3bmJlQXZxcXpxdVRWdEJLMUZ5T3hmRVZVV3FMS3E5b0x1allaQ00wQk1IeWpjVS9mODVyRGtJZjl6TDZMS2l0U01pSXNlUTdnRFRsejBLUEtqbXhCT0IzTHRiTGg2TVNLdVAwTFRrQW5ERVNsVElHdWplbTVNTCtRdXBiZUlwUHFkVVVUOElGeWRCaUJPN0lmc1RkQnpESnpJVkRQejdtVjlVWmdPaGVuSzN4NTBMZnozTVVUSklXUllQT0xvZXVXWGo1d0JZZkZlUCtpZ2F3UThOcjYyVC9jUlZDL2JuOTBQMStXMmhJVEJ6SnlwOGZiYlBwbnhqak1hV1hUV1diVjlwQjFTWW5jNmlUSWFrVktTV2xIQjBQQndOQ0ZJcTZpbzFVTEFuZHVjNnFiZjlSdGRQNnd1RnhhbnM3YU5ZRkZWRmIrYXpWaGNMcXd1Rnc0cGE5dnZHWVNnVDJnb2V5b3FjUHpHRWZGNURnZjNabVJnZGJrd0FvLzE2Vk1iYTQvMjdzMU5lL2Jna0pMWkJ3NndlTUFBK29lRm9RbkI4SWdJcGlRa3NORjlxbVN2MEZDV3VYL2ZWOFRGMVJ0alVIZzRBMHdtOXR0c2JES2JHUk1kVGFiTlJwckZVcGZickZiU3JWWm1heHJYZHU3TVk0Y1BjOGh1Sno0b2lQVmxaV3dwTDJkRzE2N0UrNkxvam81V1NzbFpaeldmMnhBZmhSTi83bGdlMHJieE9tYXk4WFoyQzQ4emN0dWlzMnI3U0RzZEVvZmRpU2xLeFZwMmFnVTlob1lqTkVGT1dnVmwrUjZ4SnNGdWNjZmFiN3lST3F3dTdCWW5UbmNid2ZLaUtnNzlhcWJTNHNKaGRWSHRrTFh0OXpTRG9IT2ZVSEwyVkZEdE9IbXNsZVU1V0g1dkJnNnJDODBJZjN5c0x0YXVmclEzcjkyMGgycUg1SVBaQi9qTDRnRWs5QTlEMHdROWgwZHcvcFFFTWplcVdPdlVLNVFOeTFTc3BWeFJQOWE2RFFvbmNZQ0p2UDAyRG00eWt6UW1tdnhNRzlscGx0by9UMDY2bFp4MEsxZk0xaGg1YldjK2Vld3doWWZzUk1ZSGtiRytqTU5ieWhrL295c1I4YjRwQzAxMFlqaTMxZlRwYnBqYkFwYUFuZWx1d0U2VWxMK1hyaVBocWplaGMrTWpYVnViSlptSjNQVnpNbTlsSnJEbVdDY21yaDNLNnhuZENETzZlSFJISCs3WmxNeXU0Z2oybDRYeHQxK1NtWnZhazVMS2xnZjhydUp3bnQ3ZG00Vjd1bU91TW1KM2Ftd3RVbmZVZHFmR2EvdTZjZFN0WnpUSGtmSVFabXhNcW0zRmQ4K2c0L1c4Nzk0Umxjd2NwSmEvekZWRzd2NGxpZjFsYW1wMzlwQnNvb1ByWnRMTHF3eDhuUk5IVjFNbG96bzNWbUltOVZTNnc2ZkgxT3gxVVdVUUlHbzk4a2s5VDdEK3lwMXNMb3pnK3Y4T0lyMDBuSlRZQ2o2N0pKMXBTWG5ZblJvTDkvVGd3YTM5R3IxMnEyTHFEQk5mVXIybzFiTHJmY0Rubms4UlFtUUIwNEVkM1NQaC95NkNsSk0wL1doTjVQWWw4TVZkeUoxdndmNDF1TjZkQ050ZVJ3U0hJYjkvRkw2NlJ4MEtkV0kvZlBrMzVJYTVTRnZqOXBDblBXN2VMc1Q2cDJIVFFrU2xHYXJ0eU9OYjFZUFZkdGo2bW1vUGVMTFhLRG1DNi9NWmRhMzRSdDFUcndlMmlPbU5HRDFUZlZ4cFJuNTVON0pJOVpZVlkyZERTTjJHSVZsWkRnZStSa1owaFc2akdvMGxCa3hTSCt6N1ZQM1hXcVI2aWJzOWNzNmFCSDlaajh6ZWpQendlbFdFSjZRZ3Bud0dJNmFwTGpHL0xrU3VmZkEwZjFPblI0OUlkU0xsMmVxTXJHeFVEbHZmNEdsMXVhMTNiN2oxVmtnODg5TkZUNVVsdWJuY2xaSEJXN201ckNrcVl1S3VYYnllbTB1WXdjQ2podzl6VDJZbXV5d1c5bHV0L0Mwamc3bEhqMUpTZGVhbjdOYXd5MkxoNldQSFdKaWRqZG5weE81eXNkVmRBTnRkTGw0N2ZweWo3bzJNelhIRVptUEd2bjIxcmZqdTZkNjlYZy9zM2lZVE05MWFpZG5wNU82TURQYTdGWmJaUFhzUzdWRUFsMWRYODNWeE1WMkRneG5WaEJJenlYM0M1YWRGS3E2THFxcEFpRnFQZkZLblRxdy8rMncybTgxY241Wkd1dFZLU25nNG53MGR5clRFUk93dUZ3dHpjbmp3b0plVnBvaUltb054NEJSeVd4aWRHYzV0eE5KMGoreXJQdDdhQUFBZ0FFbEVRVlRXNUtjbHVTeTdLNFAxYitXeVkwMFIvNTY0aXg5ZXp5VWt6TURIang1bStUMlpITnRsSVcrL2xXVi95K0RMdVVlcEtHbDVyR1h0c3ZENTA4ZFl1ekFibTlsSmxkM0Y0YTBxMXFyc0xyNS83VGduanA0ODFncVAySGhyeHI3YVZueVgzTk85WGcvc3pyMU5YREpUeFpyTjdPU2R1elBJM2E5aTdZclpQVEZGMThXYXJieWExSytMaWVrYVROOVJqV050eENRVmE5cy9WYkZXWGxRRmlGcVBmTVNrVGp5OC9td09iVGJ6OHZWcDVLUmI2WkVTenQ4L0c4cTRhWWxVMlYxOHV6Q0hsUTk2WDU4TEk1NWgzRUlua3FINTNCYVFkSWlpMjYyYS9JSlNUUXA4b1pya1dvUDVNaXNPa1B5K1d3bERZeXR3dURUVzVzUmdyZGE0d08wdHJ6N2FtYk03V1JnVVk4WHVOTlRPQ0h0eS8rYiszUExUUUc3NWFTQlY3dG5zZWFrOWFyOTJ3RnkvZ080YldjbWYrK2N4Ni8remQ5N2hVVlhwQTM3UHRQUmU2VVVGUVVvbUFXa2kyRkRVdFdEWnRSZFVRQlRSdGF5TnhZSnJyeWpvb3Z1ejc2THIydHU2cm10WFNoQVFHMUtraG9UMG5wbDdmbi9jU1ptUTBESjNKcFA1M3VmeDhXRXk5NTZUNGZMZGI4NTU3L2NOM2t5eXE0RmtWd056Y240RHpJb2xueDIvZ2pFWnB2NXg4N0RmZUdUVXIwMnI2Z3I0ZW9kWlEzeHp0WG5lazNzWGNmNkJ1NVlTT3VlQUhSeVJiU1p0UlhVdUx2NThBS3VLWXptZzFVT1paakt1T2FuM1RyeGE4WE9adjNjeHFYc3hDczNhOGhpcUd4Uy9WWm5qcnZkVk9LbjEyb2kyR3h5ZVZRWW94bWFXOGZDb1g0bXlhNjRjdkpVN2NqZmdzaG1jMUVaZDg0QmhjN1NsbEx5dWxOb2x1aXVsVm1HcUp0c09Tb1U3ajRSMGkzc042SXB0OE1zN2FFQWRNQWt5aDVpcndyOStpSzZ2UnZVMjlRdTk1cCtvYm03SUdHUTJ3L0U5OE9qSEIxZWpYenNYL2RxNTRPdjBxTCs0dCtrMVhielcvL2RONlljZWZqNk1ubzJPVGtaSEo2TW16REdQaTBveUU5aWVZOHczajc4Wk5mbVJwbFYxbEVKditocjkrZ1dvY3ZQbW9BZWVqQzNuL0YybXBZYWRnKzVydXVlcXVnajl4c1ZtbFpQVVZnMG1pbjR5RjNjR25tVFc2dDc1cy8vUCswOUNvNkI0TFVaZHRkbndDRlBKQWN3dkNvNW82SE80bVl6M0dvczY3bUdVSXdvMTZrbzQ4ZzZ6UmZ3ZTJ0TjNCS2NON2p4cUY2WGtQNjIzWGYxam0yMUhNRlNUYlhWMXZMTnpKMmpOcE5SVWhzVEZVYTgxSCs3Y1NiWFh5emlmdC96UHdrTGNDUWtNaW8ybFZ1dW1GZUdXWEwxMkxlZXVXY081YTliUTRGdWR2dmUzMzVwZVcxdnQzd3VnWDB3TTUyZGxNYnRuVDVMdGRwTHRkdWI0Nm44bjJlMTg1bll6eHBmODN0eW5ENDhjZUdEVHFyb0N2aTRyNDRJZmZtQ3piK1g5NUxRMHp1KzJhNGZnYzdLek9jSlh2YVRJNCtIaUgzOWtWV1VsQjdScVVQTlRkVFZvelVscGFYaTE1dWRXODUyVWtvSUMxdGJVVU8zeDhKdlAwVjd2KzMrdFlSQnRzM0Y0VWhJb3hkakVSQjQrNkNDaTdIYXU3Tm1UTy9yMXc2WFVIdHZUZHdpYnJTMmxaUGV4RGJVdGtaNjRtVW9VdTFiSUNCU2wyK3I0N3AyZGdHYklwRlI2RG9uRFU2OVovZUZPNnFxOUhEVE9ISHZwUHd2cDQwNmcrNkJZR21wMTA0cHdTMTYrZWkxUG5ydUdKODlkZzdmQnZOYmV2ZmUzcHRjSzF2ci8zV1gwaTJIYytWbE1tdDJUMkdRN3NjbDJUcDVqWG1zeFNYWnUrc3pOZ1dQTWErMTNOL2ZobkVjT2JGcFZSOEhhcjh2NDZ3VS9VTExadk5iY0o2ZHgyUG03WG10ano4bG0wQkhtdFZaWjVPSHBpMzlrMDZwS3NnN3d2OWEyLzFRTmFISk9Tc1B3YXJiLzdEL2ZJWk5TVUFvSzF0WlFWKzFoNTIvbU5WYTQzdngvUTYyQk05ckd3TU9UQU1XQll4TTU1K0dEY0ViWk9lYktua3k1b3g4T2w5cGplL3FPb3JEalptcHJwV1NYMk5aVjZmSjZTVXVVVXIvNnRtT2ZKZTJnZzYxVVRaNzRzVHNlYmVQbzdpVWNsR1JlOUQxaTY5aFNIY1VuMjVPWjFLT0UrMWYzNUl1Q1JFcnI3SngvUUFFM0x1dkhLeHN5T08rQUFtSWN6ZGRmWXhmSmxteXFhbitsZWxCeWRWUDk3VmMzWmxEblZmU0thLzVHL3NpYUhxd3FqU2ZHN3VYRHJTa3Mram1ielZYbVEyNEpUaTgvbDhkUTVUR1Q4S082bFhEVHNOL2FIZXMyOTBhMmZobkZUMld4REUycDR1RGtYVHZDakVpdjVOMWpWdlBlNWxSR3YrMXVlajNhYnY2TzZkRWVYcHp3SXdNU2EvaGtlekoxWGhzajB5dm9GbFBIbTV2UytXaHJDa3VLRXVnZFYwZVUzVlFmYmwzZUI2MEJwVEEwWk1YVTg4R1dGQ2EyOHdCcWg0akxNcXVVdEsyVXRJbFBheHFyRks5MlR5RG5oU25ZWjc5dm9XcXk1QW1VNFlIK1I2UFN6TEo0UmtJUFZNVVcyUGdKSERESmZLQngweGZvbWxJWWZqNThkQ09zZVFVOS9EeHd0TGpHV2lUVmpmcUVLdCsweTJ0TmY4NFloTW93NjIrejVsVzBwdzZWMUt2NTkvem1FZFNPVmVaRGpyOStpRjYrQ01vM20rZHhKWmhKY2IyNXVxUDdIZFhzZzdlQk91STI5SnRiVFQwa2MyaWJPMWFxeHdnNDUxMzQ1VDFZTkxyNUJ3N3ozNHlLUzRmVFhvUzBBYWdObjRDM0RucU1STWQzUS8zMHB0bU1aOHNTVTFPeFJ3RUs0K05iUVd1VU12VWI0ckxRdjM2QTZqZXgzYm51TDlueGNPY1JNQ1N6VGFXa1RmeGlXMWJXd1ZhcUprOXMzWW9IT0RvMXRhblVYUStYaXkzMTlYeFNXc3FrMUZUdTM3U0pMOHJLS0cxbzRQenNiRzVjdDQ1WENnczVMeXVMbUJhVlR0YTJhR0xUNks1dDJzMUs5YUM0dUtiNjI2OFdGbEpuR1BTS2JvNkZqMnplektxcUttSnNOajRzTG1iUnRtMXM5cDB2d2VIZzU1b2FxbnpKL1ZISnlVMCtlRnZjMXJjdlczLzZpWjlxYWhnYUg4L0JiWFNFSEpHWXlMdkRodkZlY1RHalc5VHJqdlk5eUpudWN2SGlvRUVNaUkzbGs5SlM2clJtWkVJQzNWd3UzdHk1azQ5S1NsaXlZZ1c5bzZPSlVzcU1iZXZXTmYzYk1iUW15K1hpZytKaUpyYnpBR3FIU0V5RU04OXNUeWxwazZiWWhubzFsdlNjOGR4cy81YkhMRkZOUG41aUs0WUhEams2bFd4ZnFidVVIaTVLdHRUejR5ZWxESm1VeXZ2M2IrS1hMOHFvS20xZzNQblp2SExqT3BhOFVzalk4N0p3eFRSZmE0MWRKSDIvQlFERm05cS8xcm9QaW11cXY3MzAxVUlhNmd6U2VqVmZhLzkrWkRPYlYxWGhqTEd4K3NOaS9yZG9HeVdiemZQRkpEZ28rTG1HK2lyeldodDhWSEtURDk0V3A5eldsNUt0UDdIOXB4cDZEbzJuMjhHN1htdjlSaVJ5emJ2RFdQbGVNWGVNYnI3V25OSG10WmFRN21MYWk0UElIaERMajUrVTRxblQ5QnVaUUhJM0YvbHY3dVQ3ajBwWXQyUUZhYjJqY1VRcGxJSi8zcnF1NmEvTU1EU0pXUzVXZjFETW9Ja1dYR3RBTktua01wVVUra1dVVXRLU2lFcTZmU3pIckdxeWdHNTVBemwrUHJ3OUE0cC8zdE54KzhTRTdGSitLSTNoOG9PYm4wQythdkFXR2d6RnFJd0tFcHhlSGpoMEhRTVNxMG1POG5KVXR4SW1kVTlpZEdZRnNRNkRLTHZCb25FLzdXYUVadVo5MTd0cFZYaDMyTkJOWFN2VG94bzRyVzlSVXdrL216SlhuRE5qR3BqY3M0U1NlaWVicTF4Y08yUXp0dDJJcTNGT2cvbWoxekx2dTk3YzV0N1ExSGluTlVrdUwzbnB6VjBrNHh4ZUxoblFuQkFNVERJRDRvREVhckpqNnBpUVhjcFovUXVaMG5jbmIvNld5cEtpQk5aWG1sMHRHMTN4MXJoYmRLa01HTkVwY1BROTVnbzM3QVN1Qjk3ZW0wTjlONmZwd1B6MFdFYmRlQmpjWTFYam5ENFQwSVUvb0VaZTNqeis2S3ZNVW5jOVI1a1BSVTU2d0V3MFk1TFIvWTVDSHpBSjFYTzArV0NnUFFwT1dyUlhRK2xQNXpXdkN1L3VmY29HamVYOVl0TlJnMDh6Ry9LVWJ3SmxRL2VmaEMwK0V3NmFETFVsNkxMTnFMSFhvblpUZVVLNTR1RDQrZkRaUE5URTI4eUhRTnQ2WDNRU3VudHpCMDN0akVQbFhkTDg4M1N6SVlWT0cyQTJ5ZWt6d1d6b00yZ0srcWMzWWNzU0tGbVAwdDRtVjd6cDJNWnpkbk1UYUxMajRkb3hNTXcwUkRZQVZ3S2Y3L2FnWnBwalc1OCtBem5yTEhqeFJRaHdjNVVKU1VuOFVGWEY1ZDI3TjcxMlZjK2VOR2pOcU1SRUVod09Iamp3UUFiRXhKRHNkSEpVY2pLVFVsSVluWmhJck4xT2xNM0dvbmFhejdSbTNzYU5UYXZDdThOR2M5ZktkS2VUMHpJeXlISzUyRlJiaTAwcEpxV2trT2x5TVRrdGpSS1BoODIxdFZ6YnV6ZTIzWlRsaTNNNG1EOWdBUE0yYnVTMnZuMXh0bk5kSmptZDVDVTBQeWdjWjdOeFNZdlBacUR2UzhLQW1CaXluVTRtSkNkelZsWVdVekl5ZUxPb2lDVVZGYXl2cmNVTFRhNTRhOXhXN0Z6RXhzS1VLZVlLZHdkaVd6UkpvNFp4RHF0NE9lQjF2QWRPU0dMckQxVWNlWG56NTNuTVZUM3hObWdPR0pWSVRJS0RQenh3SU5rRFlvaExkakxvcUdTR1RFcmhnTkdKUk1YYWNVVFp1SGpSM2wxcmI4M2IyTFFxdkR2TXNHWmVOL0hwVGthY2xrRmlsb3ZpVGJVb20yTElwQlFTTTEwTW01eEdWWW1INHMyMVRMNjJON2JkM0VpajR4eWNOMzhBYjgzYnlLbTM5Y1hoYlB0YWkwMXkwamV2K1ZxTGlyTXg0WkxtejZiYlFQTmF5eG9RUTFLMms0TW5KRFA2ckN6eXBtU1EvMllSNjVkVVVMUytGdTJseVJWdlRlUERuWUVtbWxRTzRVeFM2QS83SHR1NkRLRXR6aGhDdE5ZSEFGK2lkU2JGYTgwT2RyVWQ5MXVGOXRIYVZFVWNOdDF1Y2c1bVBlNjBLQS94dTZtdzRqVkFvOUMrODJyTURwdXRhNFozQ0pzRHpuNFgraDBKTm5zdGNDencrYjV1ZzJtdGV3TmZhazJQYlpWd3diK2dKRFRWbVNJS3JiV3BpdGdjN1NibkFMcDBJeW8yRFZ6dDMyeTA0VVdoelhOcURXanp2SzFyaG5jQXB3MFduR0FtM0RaRkRUQUJXS3FVMnFmbFE3L1l0bU1IM0gwM3ROSWVoTUNpdGFiV01IQW8xVzV5RHJDeHBvWTBsNHY0ZHVxYUEzZ05BNjJVV1E3VGQyNkhVcnZVRE84UU5odGNlU1VjZkREWWJCMlBiZWdlTmV6a2MrNm1ubDJmMnhFQ2g5YWFobG9EbTBPMW01d0RGRzJzSVQ3TlJYVDhicTQxcndGYStlS2FlVzZiUSsxU003eWpLT3lNNFJwUzZOK29sT3hYYk9zS1JHelNEYUMxSGdFOEN4ek1wcTlzdkhIaHJ2Nm5FSmswS2lWRC90QnkyL1cxL1QyZDFqb0xlQWZJMlZHSi9ZOGZtblc4SXk3aUNHM1NQUUZ1bndnNTNacVVrdDhycFpiczcvbjhZdHU2ZGFacVVsQ3dwOE9FU0tCUktSazVNdUN4cllZUysxS2VvSXhOU0hRVHdLeFM0dWJpbGxWS09oVGJ3cDJJZUpCeU56UnV4LzVDajBOaDhueElhTHNib2hCQk9HTDNXeWxwRDZWVUFUQWRXSm9aYjFhbEdCaWFrdkZDSnlNN0htNFl0NHRTc3JTRHAyMk9iWDM3bXBVcDJtaHJMa1FZTHRkK0t5WHQwVEsyeFpEQ01NNGppZEMyRlJjNkI5R2tNcFN6V3lzbEhZMXRZVTFFcjNRRGFLMFZNQVQ0R01PYnpyWmw4UHl4VUZlNnAwT0Zyb2h5d09rdnc4Q1R3ZTZzQTA0QlBsSktlZlowNko3d1hXc0RnUDhhbW03clMyRGFXMUM2KzZwVFFoZkdZWU5Iam9NUjNadXFsRXpHM09iZnUrNVZ1OEUvdGhucGJOd0lqendDTmJzKzdDeEVBRFliWEhLSm1YRGI3WmJGTm8zdVZzbFd2dUpCNnJIZ09Sc2hMRkRZT1pRclNPZmdScVVrWUxFdG5JbjBsZTdHa2x1cmdNblk3R3ZvY2FqbW5IY2hiVUNvcHlZRW03Z3NtUEk4REQ1ZFkzZHVBYzVXU3IwZmlKc1NORjFyUHdIdTBscCs3cHNDTDUwR2c5TGwyMjhrMGowQkZwNEFoL2FFeW5xS2FtbzRRaW4xdjBEZGxQeGptMjBOL2ZwcFpzMkNyQ0FWamhjNkQ0bUpjUEhGa0plbnNkc3RqVzBlYW45T29Edmp1WVVrZWlQUkxmS0lJWTB4WEVNR2cvRlNYOVJBVFVCald6Z1Q4VWwzQ3hxM1l6ZUthaEtCK0NzbGxRUmcyN1ZONW1xSCt5bEd6SHlIN0I4S29WRTFHWm9aOEpHRVRreXZ4R2FsWkdzRjNQZ3hTWWM5eThpZUQrbzlseUhhZDVwam02Z21rWWUvVW1KWmJQdXZudXRZeGxNajF2Sk9kaFdGTktvbXdXaWdJM1FlWXNsb1VrcnFLR2M5SHlldDR0bVJYK29IcllodFlZZDhCVzJCYjRzc0IvaFFWSk1JWWxlbDVBemd2VUN0QWpVeWVLNTJSV2R4R1lxL0tFVjhueVI0OG5lUUdnTy9sY0lsYjRwcUVnazRiUEQ0OFpDVERRMEd6SG9QOHJlQkFRMWE4MkJGUFhldG5hWGFydWUxbi9qSE5sRk5Jb1pkbFJKTFl0dGlQZGZWajZ6TEZPb3ZHaDF2WURDY2MzQ1JTQlVGZk1sOW9wcEVBQW83bzdpS05BN0N3TU4zUEkrWGVtellHMEEvNktIK3J0RnFWa0JqVzdnaEs5MHQ4RzJSNVFPL3cyYi9sUjZIYXM1NkU1TDZobnBxZ2xYRXBNTEpUemNxSllYQWhVcXB0d0o5VXdLSXl1WVBLTzVVaW5pQWpXVnc3bXV3dGhoNko4TUxVNkIvc253VDdzcGt4TUw4NHlHM094Uld3K1h2d1BKdFpwMEhCVTRGc3hPZFhNTVpPbkMxQ0drZDIyeS8wcStmWnVaTVNFc0w1REJDWnlJdURzNC92MUVwc1RTMjlTUDdEd3AxSjZqNEdrb29aQldmTW84S3RoQlBGdU81bVhoMjdjWW9kQjJpU0dJVVY1SE9BR29wNVdzZVlpdmZVc1VPTk5vSnpMYmp2R2F4UGlPZ3NTM2NrUHQ3RzJpdGJaaDFKSi9COFBabC9jZnd4a1ZRc1NYVVV4TUNpU01XVG5nQ2h2d2VITkVWbUUvZ3Y2cVVxZy9rTUhsUGFxZldUQUdlVW9yRTFqOC9NQld1SHdlNTNjd3lndmQrRGlzRDI4OUU2QVQwU29Scng4S1lYdkJiR2R6N0JYemJSa2pSbWdhdG1WTm5NSC9OVEJYUTVVSC8yR2IwNWNjZjRkbG5vVlIyODdvVUxoZWNmVGFNR0FGT3AyV3hiYWwrMHFuUVV6UThwZEdKTlJUN3lnV2E1YjRUNk1GUXppS1ZneWpqTjFiek1pV3NDK1FVaEU1QUxCa000UTlrTUpncWRyQ2FseW5peDZhZng5T05PTEt3WVdzQVBhY0NZLzRSYW1aRWJuMUkwdDBPb3BwMGNmeVZrbnJnZElLZ2xMVDN2cDZKc09pa1p0WGt5dmRnVzBTR3BLNkowMmF1Y09ka2cxZkQ5TGRoVlVIN2xZeTFxQ2JDL3VLdmxGZ1cyMW9ySlZVVVVzRVdXbC9Wc1dRd2p1dWFWSk52ZUlRYWlnTTVGU0dFdEZSS05BWmY4UUFsckdmWDZ5Q1RCTHBod3hIUnFvbm9KZTBncWtrWHhsOHBLUUttV3JQdHFsVnJwYVE5TnBmN3F5YUxUaExWcEt1UUVRdC9QY2xVU25iV3dNeDNZT1Z1RW03d1YwMEd6OVd1UU01SFZKTXVqTDlTWWxsczB4clZVaW1wWmllVmJLV3RxN3FhUWovVlpDelhpMnJTUllnaWliRmNSem9EcUtPY3Izbll0NVBSMW5Xd2cwcTJ0MUpONWdZMHRvVURrblR2bVc4eG4vemZTcTh4Y1B4akVDOEJJMnh4eE1DUmQ4SGdNd0JxZ0p1QVZ3TTl6T0M1MnBYN0ZCY29lRXdwa3ZibW1LSnF1UDEvc01aWDFXVE9CTE9jb0JDK2RFOHdxNVFNeVlRdDVYRDM1N0JpKzk0ZHF4UlJLRzZLenVLbWdmZm9CQXVtMXh6Yit2YzNxNW9rN2RXbEtuUkduRTQ0NVJSVEtiRXd0aTNXYzEzTGVlb0NCWTlwZEZJMVJaU3pHVTM3SGVUcktPTTducVdVRGNTUXpIQXVJSWsrZ1o2YUVFUmlTUE5WS2VsSE5VV3M0a1dLV2J2Ylk2b29vSkp0R0JoUkNuVlRQN0p1K2x6ZlkwVnM2N1RJUXRwZTROdU96UU0rd1BDbWltb1NwdXlxbEp3RnZHbUZVdUxLWnBaTk1WZEIzTDRlM3p2SlZCR3k0MFUxQ1dkYUt5VXozNEh2Q3NEWTErN1lHbytoZWFLaWdWc3RVazE4c2MxSUZkVWtUTmxWS2JFa3RpM1djMTM5eVo0RmFxN0dpR3RQS1dtUE9ESVp6V3lpU1JYVkpJeHByWlI4emNPK2hIdnZyb05HMVVSaDl5ajBFeDRhYm8wVTFVUld1dmNDMzNic1V1QWtiUGIxVGFwSllzOVFUMDNZVzZLUzIxSktYck5LS2JFcjV1eFB3ZzNtUTNZWHZ3SHJTcHBWazROUzVSdHlPSkVWNTYrVVRIMEQ4cmZ2UjhJTm9IQW9HOU10VkUxOHNjMjJ2a2sxU1VrSjVEQ0NsY1RFdEtXVUJEeTJOU29sb09ab2ROenVsSkwycUdJSG4zTVBsV3h0VWswU2tINFk0VVEwS1g1S3lSZmNTekcvc0MvWFFhTnFBdG9CdHVtUnBKcEkwcjF2ZkExY0NXeWoxeGc0OWlGUlRjSUJlelJNbkJ0VXBRVG8wSlpaYTlYa3RvbWltb1FMM1h3Tmoxb3FKVDhVZGV5Y0Nsd1dxeWJOc2ExL2Z6ampERkZOd2dHbkUzNzN1eUFySlViQzNpZ2w3VkZIR1N0YXFDWTVYQ1NxU1pnUVF4ckRPTmRQS1NsajQzNmRxNG9DS3RpS2djY1ZTYXFKTEo3dEkxcHJPM0FZOERxR0o1bU5uOEUvVG9XNnNsQlBUV2dMWlljVEY4S3djOEVSM1FCTUJmNFI2TkpaQno2cW8rSmRYTG0vU2tsYktNeHlnZzhkQjVseDhNdE91T1lES0tnS3hOa0ZLN0FydUc4U2pPMWxybXBmOHdFczJXTHFKUUhCcDVyb1d2Njg0bW9WVUwvTkw3WjV2Y21zWFFzTEZvaHEwbGxSQ3M0NUIwYVBCcWZUc3RqMnJuNDBLaFBYbFkxS1NhWFB5OTJYbGMxZFVTVFNnNUhNSkpwa3l0bk1FcDZnbHBKQVRWc0lPRFpHTUoxTWhnQ2FKVHhPRVQvdTF4ZXZsc1NRVGlJOW1sUVRPN1YvZHF1cnU2eTdLeXZkKzRoU3lxdVUraDl3SWpiSGIvUTdRblBXVzVEUVBkUlRFMW9UbFFnblBnbTVsMmdjMFNYQXhVcXA1d045VXdLdDRsMU03WWhTMHVaWmdWK0s0Y0xYemFvbUI2WEJNeWREL3hUNXR0d1p5WWcxTzR5TzcyUHVWRXg5QTc3ZUhNQ0VHNXBVRTFzTU4xdWdtalRITnJ2OU53WU9ORlVUYVJuZitZaU9oblBQaGZIak5VNm5aYkZOYTFRbXJxbitTc2wyT3Bad0EyaksyY3puM0UwRlcwbWlGK080Z1hqa1B0b1pNYXVVL0pGc2hsRkhHVjl3TDRXczZYRENEVkJEa1o5cTRpWG01cTZzbWtqU3ZmOThEVnhOazJyeUlNUmxoWHBPUWlQMmFEaDhEZ3c5Rzh4dDF6OWp3Yllyd1BBRjVOZ1Zkd01KSGI0WHRVRlJOY3o1YjdOcWN2c1Jwcm9nZEI1NkpjSk40ODJISnJlVXc1MmZkbHdwYVkwR3RBYWxjUUd6bzdMNVEyQkhhS0k1dGpXcUpvbTc5SFFTUW9YREFTZWVDSWNlQ2hiSHRxVXN5TkdvdTRHRUdvcXBZRE1FSU5GcXBJNHk4bm1tU1RWeGN4RXA5QS9ZK1lXT0Uwc0d3emlYVkE2a21pSlc4dngrS3lYdDBWalZSR080Tk13Mm54M29ta2pTdlo4b3BiekFHOERaMkJ5bEhEd0ZwcndBcmk2dkpIVitsTjBzN1RqeWNuREdOR0IyWTN0S0tWVnIwWWhPcmMzRlo2MDZ2Z2JVRm11TFlkNm5VRkFKQTlMZ3h2SG15cW9RZXV6SzdDZzZwaGZVZTAySHU2MU9reDFGWVJvRm1QOVgyc0NTMVNDLzJHYTNsK0oydzhVWFExU1VGY01KKzRKU1ptbkhDUlBBNWJJOHRqbkJxZEJtYkF0Z3N0MlNDcmF3a2hlb29ZUkVlaktVYzRqYXV5cXJndVhZZkowbUQ4SEF3eXBlb3BBZkxCbkphTHErbEZJWXN0SXQ3RXFMN2RoVHNEc0w2SCswNXZldlFhdzg4Ull5bkxFdytURlRLWEhHVkFEVGZkdXVkVllOK2QxMGxxQzRGYWhWV0tkKy9GSnNWalhaVkc2NjNvdE9naDd5SFMra0pFWEJFeWZBNkY1UVhnZVh2V1VxSmZ0VnBXUXYwZWJwRjFWNmVONnFNZnhqbTcyQVFZTTBNMlpBL0c1N1BBbFc0bktaQ2ZmNDhScVhLeWl4YlRqVGx5alVyUnBxWTBrbm5oNVlFZUhLMmN3WDNFTTFoU1RTZzNGY1R5eHlIdzBsVHVJWXpXd3lPUVFQMVh6Si9SU3lCaXVXbFdMSjlIbmR5Z0FXN2NCaldXd0xOWkowQjRiUGdjdUJiZlNkQ01mUEY5VWtGTmlqWWVMdGtITWhtTnV1TndNdldUNnVVcnA0R3dzTnVFdER0WlZEN2FpQ0cvNXQxbnZ1bmdqM0hBTkRNOFh4RGdXOUVtSHVSTWpyRGh0TFRRVm85UTdMaC9VQ3oxWENMV3RuV1pkc3RhQTV0ZzBZQUdlZEphcEpLSEE0NEtTVFlPeFlDR0pzVTBycGNyWXRWSENYUWxYSGtrNGNXVmdSY1dvcFpTbFBVc3hhWWtramoybWltb1NJV0RMSTRVTFNHVWdsQlQ0RmFMMGxZMFdUU2dMZEFKc1hlRTdCTGNlcldjR0liU0ZCN3RVQnd2L0ovNFprTnY0UC9qRUY2aXRDUGJYSW9MRkt5ZEJ6R3BXU3FjQmlLMWVCV25QZ296b3EwY21seXNaZGRMQms0SjdvbndLUFRqYXJtcXd0TmhQeFRSSFJXcUJ6RU91RWU0NkdrVDNNWmVkWjc4SHliZGF1Y0tQeGFNWDhCaSszcjdwY0JhM013eTVWVFg3KzJheHFVdGRsNzR1ZGk4WXFKYU5HTlNvbFFZOXR2K2hIbzhweFhtcGd1OHNzR2JpRGluMnMwYjIzeE5PTlVjd2ltbVFxMk1wU0ZsSk5ZY0RIRWRyR1RoUjVYRVk2Z3dETk56ektUbjdHbWhYdURCTG9qZzI3UjZQbVIrRzlmWmk2dkV1WHNKR2tPOEJvclNjQS93QXlXZmVSNHA5blFYV0FuNmdTL0hIR3dqSDN3OGdaR3FnRVppdWxuZ25KWExSV3VVOXhLWnBIbGNKU0NUWXpEaGFjYUs2NEZsVEM5TGRoaTN6SHM1eWtLSGpnV0JpZURTVTFabGxBcTFlNHRjYlFpb2NxNnJnNVNDdmNiY3loUld6NzRRZkZva1ZRS2ExU0xjWGxndE5PZzRrVFF4N2J0TlpxQ1U5ZGFrTS9xaUhLN0VhNUdTdVNzV2lTR2NNMXhKRkpOY1Y4ellOVUkvZFJxM0VTeHdobWtNYUIxRlBKdHp4dTJRcTN2MUtpSHRwQjNjMWRlWVc3RWRGTEFzL253RFhBRHZwTWdFbjNpK050SmZZb09Pd21HSDQrUUMxd0ovQnl5T2FqbEM2djQxa045MkJ1QTF2R2ppcTQrVDltVlpPc2VKaDNGQndzbDVxbE5EYStHWjRObTh2aGp2OEZUeW54ZUprWHFvVGJSM05zR3pBQVRqOWRIRzhyY1RqZ3VPTmd6QmpvQkxGTkthVlRxSHNXdUVlaGFrekh1eHRXcVNiTFdVUXBHNGdsRlRlWGtFVHZnSThqTk5QWStDYU5BNm1pa085NHpyS0VPNFowUDZYRWhYZGVKQ1RjSUN2ZGx0QzJhbklxMU11cVVFQlJOck1PZHdpVmt2Ym8remNkblZyUGRPRE9RTmJ1Ym92K0tYRHZNZEE3U1ZRVEsybXBsTlI0NExvUHU2NVMwdTUwUkRVSkRwMUFLV21QOWZwdjBjWFVUOWR3cDRFUlYwMlJaU3ZlOFhSakJOT0pJMU5VRXd0cHFaUjRxV01wQ3kxVVNqSkpvRnRFS1NVdGthVGJRdnkyWTM5OFEvSFdKYUthQkFwbnJQblE1TmcvaG56YnRWMjBWdTRubVdhREIxSEVXRGxVdXE4eFM2TnFjdms3a25nSGt1Um91SDlTczFJeSszMXpoOEZpdkFZOEhFcWxwRDM4WXR1S0ZZcm5ueGZWSkZDNFhHWnI5MG1UT20xczAxcXJaVHc1VGNPRENoVlR5UTdMRXUvR3hpek5xc2xEa25nSEVDZnhqR0I2azFMeURZOEZ2QTUzSTdGa2tFZ3ZGTW9MUEJ3cFNrbExSQyt4bHVidDJJTW1pMm9TS0JxVmtyekxBT29JdFZMU0hrcnBpbnIrWmlodVIxdXJtaFJWKzZzbTl4d2pxa21nNkJZUHQwMDBFKzR0UHFVa1NBbjNVNTFBS1dtUDV0ZzJaSWlvSm9HaVVTazUvSERveExGTkthV1RxUCtiUXQydTBaYXFKbldVK2FrbUk1Z3Vxa21BaUNHTkhDNGt6ZGY0NWp1ZXN5emhqaUd0OFJyeEFrOUZrbExTRWxucHRoaXR0UU9ZQlB3RGIzMDh2N3dIcjUwRERWV2hubHA0b213dzZVSEluUXF1ZUEvbWpmOXBwWlNscGZvNndvR1A2cWdFRnhjcHhmMVdxaVlLR0pnT2Z6bmFyTis5cHRCTXhPWGh5djBueGdGM0hBbUg5WVk2TDl6Nk1YeTVDVHpXOUFreDBYZ01lRURYY1BlS3ExV3BoU04xQ0wvWTV2SEVzM28xUFAwMDFBZTBFM25rb0pUWi9mT3d3eUFxS2l4aTJ5LzYwYWd5WEJlQnV0OVVUUXFwWUF1QlgvRldKTkdMWEM0bGxuUksyVWcraStUaHlnNWdKNG9jTGlLTFlSZzBrTS9UN09CN05ONkFqK1d2bFBDQWc1cTczZXJxVGh2YnJFU1M3aUNodFo0Q1BBMGtzZVpWeFp0VG9VNzIvL2NKbXdzbS9obkczNlNCZW1DdVV1cnVVRTlyYjNFdjFOT0RvWnBreDhQVEo1dlZUYmFXd3lWdlFtR252VzEzWG1JYzhQQnhrTnNkcWh0ZzludVF2OTN5WWIwR1BKeWZ3ZzJjcVFKLzk3TUF2OWkyYkpuaXVlZWcxcXJtcjEwVXU5MXM3WDc4OFdFWjI1YnFoZE1iVlpOcUNpbGpFMWFvSmpHa01vN3JpU2FaYW5ieUJmZFNSMW5BeCtucTJJbGlKRE5KWndBZTZ2aVcrUlR6aXlWanhaRkZnbG1seEFzOHZJNlVHODVVWjRaRmJMTUMwVXVDeDF2QUxLQ1FnU2ZCNUVkRk5ka1g3RkV3WVE0Y2VpV1kyNjYzQWZORE82bDlJMWlxeVRVT0F2UUFBQ0FBU1VSQlZQWkt1T285K0tFUXVpWEFJNVBOQmpyQzN0TXJFZTQrMmt5NHQ1VERuLzRkdElUN0tZK1hlZUdTY1B0b2ptM0RoNXRkRTBVMTJYc2NEampoQkRqeVNBalQyTlpTTlRFMWdteXNXTk9yb2RqbkhQOUdMR21NWXBZMDBObEhZc2trbDB0Slp3RFZGTEdNcHl4THVGdGNDMDFLU1NRbjNDQXIzVUZGYSswRUpnTXZpbXF5RDdTdGxEeWpsQXE3RDI3d1l1MktMdVpNQlkranNMUzEzK0FNdU9zbzZKNEFQKzgwcTVxSWFySm5ZaHhtd2oycVo3TlM4c1Z2NExXeVNnazBHQVozVkx0NCtLZXBLdXorbHZ4aW02Z21lMC9iU2tsWXhyYnY5V0pYRmNWbjJ1QnhqVTZzWWFkbEs5NUo5Q0dQUzRraGpYSTJzNHduUlRYWkMreEVrY3VsWkRDNGhWS3lHazNnZmJrNHNva25DeHVPQmpEdWlNZjE4TUZxYXRqRnRrQWpTWGNJOE51Ty9mNFZVeldSenBWdEUrWktTWHZrTHRUbktuZ3EyS3JKeFcvQVRrdlgyY09iVUNrbEd1NWNuc0lkWWJiQ3ZRdTdxQ2JQUGl2bEJOc2p6SldTOXZoV0x6eFh3VlBCVjAzdW9RNVJOdHNqVkVxSmhqdlhrM0pIcEs5d055SjZTV2g0RzdnZUtHYmc3K0RvdXlFNk9kUno2bnpZbkREMmp6QnlKcGczcFh1QngwTTdxY0JRbThyaVlLa20xN3dQUHhaQjkwU3prK0tBTkN0SERGK3k0K0QySTVxVmtscy9EcDVTVWdvUGhYdkM3YU01dGcwYkJsT21RSXlsM3l2REU3c2RqamtHampnQ3VsaHNpeU4xY1V2VkpJSHVXS1dhZk12alRhckpDQzRua1o0Qkg2Y3JFRU1xT1Z6VXBKVGs4N1JsQ1hjc0dYNUtpWUtISk9GdVJsYTZRNFQvZG14ZFBEKy9EZjg2RHp5eURHbWk0Smg3SVc4YVJDV0U5YlpyZXdSVE5SbVFaamJRNlo1Z0p1QnovZ3NiSXZMWjhiWkppb0kvVDRDeHZpb2xmL28zZkx0RmxKTDlZUmZWWk9WS2VPWVphR2dJOWRRNkIwcVpYMFlPUHh5aW83dGtiQXVtYXBKSVQwWXduUmpTS09NM1Z2QTNLckgrMjNLNDRDU080VnhBSmtNd2FHQVpUMUhFRDZLVWhBaEp1a09NMzNic3FwY1ZiMDhUMWNUbWhNTnZnUWx6dXRTMmEzdmtMdFRub2xob2RlZktscXJKRmw5Vmt5S3Bha0tNQXg0NkZ2SjZCRlVwOFdpWTF4V1VrdmJ3aTIxTGxwZ05kQ0pkTmJIYjRmamo0Y1FUSXlLMmZhc1hubXRETFFUaWdxV2FWRkhFbDl3blZVMEFPeTVHY2tXd2xSS1Bobm1pbExTTjZDV2hwM2s3ZHRDcHBtcml0RFQzNnVRb0dQTkhHRFVMdXRpMmEzdlVwckpZS1c0T3FtcVNBSTlORnRVa093NytjcFNaY0FkVktkRTgyb1dVa3Zab2ptMDVPZWJxcnNzVjZqbUZscU9QYnF4U0VoR3hMWTdVeGFCdWJxbWFLQXZTanBhcVNSenBqR0pXeEtzbU1hU1N5MlZCVjBvMCtsRlJTdHBIa3U0UW81U3FCNTRGcnNBUlhVWE94WERzdytDSUR2WFVRb0NDdzI2RXcyNkE2R1F2TUJlNFQ2bXVzL1hlRm12T1ZQVTFXMW1nNFRLMHRVOEMvYndUN3ZrY05wYkJBYWx3L1Rqb25XVGxpSjJYUkJkY05ScEc5NEt5V25qNGE3UHhqYVZvUElabVhwMlhQNiticHJyMFVweGZiSE02cXhnM0RuNy9lM0E2UXoyMTBEQjVzdGx0TWpZMlltTGJJZXJNK25Wc1hhRGhNb1VxanlPVFJIcGh4U1o3T1p0WnhjdFVzcDBFdW5NSVp4RkhaTlpLZFJMTElFNGpnOEhVVThVYVhtVUgzMXN5Vmp6ZGZGK203QjZGbmhlTDk4OGoxTFF1SGRzNmd1Z2xuWWlJVmsyYWxSSXdhOVYyNlczWDlnaVdhcElWWjZvbVdmR1JxWnEwVkVxcTZtSFdlN0N5d1BKaHZkcmdudVVGL0ptNXltUDVhSjJJaUZaTm1wVVNpT0RZRml6VkpKb1V4bkU5TWFSRXBHcmlyNVRVOGcyUFVzSTZTOGFLSTR0RWVxTEJDOFk5bFJUOCtRZzFONkppMjc0aUs5MmRpOGJ0MklySVVrMzhsQkl2RWJEdDJoNjFxU3pXbWptQXBkKzJDcXJnaW5mOVZaUEJHVmFPMkhub2tlQ3ZsUHpwb3lBbDNKcjVSalQzUlZyQzdhTTV0a1dhYXRLc2xFUjBiSXNqZGJFWFBVZERoWldxU1MwbGZNTWpmcXBKRW4wQ1BrNW5KSlowUDZWa0dVOVpsbkEzS2lVYXZBbzkzMEgwZlpKdzd4bEp1anNSTGJaanI0d2MxV1FYcGVSMkltRGJ0VDNXbktucTYxS1pEMHpYbWtvcng5cFFHbm1xU2FJTHJobmpyNVFzMldMeG9Cb1BpbHVybk55NjRpSVZrVFZqL0dKYkpLa20va3BKUk1lMlE5U1o5Zkdremxjd1hhRXFHMVVUS3hMdlNyYjdxU1pESWtBMWNSTExZTTd3VTBxSytOR1NzZnlWRW5WclBNNWIzZXFpaUl4dCs0cm9KWjBVcmZYdmdXZUFXTDU3RHQ2NkRMeGRiVHZXbDNBZk5RL01WYURibFZLM2gzaFNuWWJjQmZwQ3BYZ2lHQTEwWHBnQ3lkSHdXeG1jL3krbzdJS05CRzNBbzhmRDZKN2dNV0RHMjBGcWZHTnd6L0laNm1iTFJ3b1QvR0xiMTEvRDg4K0Rwd3N1a0UyZURLZWNBaExiZHVGYnZlQkNoWHBDb1dKcUtLYVVEVmhWMVdROE4rTWlua3AyOERuejhGQWI4SEZDajJJVXM4aGdNQm92WC9HUVpROU5OaWJjalVySlNEVkRZdHMrSUN2ZG5aZC9BYk9CY2c0NUU0NTlzSXVwSmdyRzNRRGpyZ1B6cG5RWDhGQm81OVM1cUUzakplQmFzRlpJM0Y1cE90MHJDNkJuSXZ6MWQ2WnEwcFcra2ZkSWdBZVBOVnU3Ynl5RDJlOEhyZkhOZmNyR3ZaYVBGRjQweDdhOFBMTU5lbGRUVFk0OUZpWk5Bb2x0YlJKSDJrdktGOXVpU1NhUkhwWlZOZm1TK3loaEhmRmtNSmJydXB4cUVrczZJNWxKQm9Pb29zRFNzb0N4WkJKSGxrOHA0VDZGVFdMYlB0S1Y3cXRkRHEyMUMvZ0RzSUNHMmxoV3ZnRHZYd21lY1ArbTdsdmhIbmRkUzZYa29VamRkdDBkZ3hkclYwd0pwd01MZ1FRcnh6bzRIZTQ4MGxSTTFoVEN2RS9obDJJclJ3d082VEZ3NDNnWTE5dGN3Zi96ZitIcnpSWTN2dEY0c0RHbjBzNzhydFQ0SmxENHg3YUdXTDc1QnY3Kzk2N1JRR2Z5WkRQaGJsWktKTGExd2ZkNnNhdUdrdE0xTEFRam9ZWml5dGxrU2RPV0pIcmpaaXB4WkZMS1JsYnlQQlZZN1pWWlR4U0pET1VjTWhtS2h4cFc4RGNLV1dOUjQ1dHV4SlBwVTBwc2MrS3h6NWZHTi91T0pOMWhnTmI2WE9DdlFIVDRxeWFpbE93UDdvWDZkQnM4WjdWcTBqTVJucDhDQ1M3ekljTnpYZ3R2MWNRR1BIRWlqT2dlWEtVRXhhM0xMbE4vc1h5a01NY3Z0blVGMVVTVWtuMW1pVjU0T3ZDYzFhcEpMQm1NNXlhY3hGSkZJWjl4WjVpckpvclJYRTA2QXkxWFN1TG9ScUpQS1ZHb1cwZW95eVMyN1NlaWw0UUhyd0EzQWxVY2NpWWNkUmM0TE0yOXJHUFVMQmg3TFlBQlBPTDdUOWdETnNVYkJFRTEyVndPMDk0eTYzbDNTNENGSjhLQnFlSDU3VHdyRHU0NUJ2SzZtd3JOdFI4R1R5bXBhZUF4eTBmcUdqVEh0cnc4TTJFTjE0Y3JqendTamprR0pMYnRFd3IxaHI5cVlzM0RsZFVVOGhVUFVNNW00a2huTkg4a2dSNEJIeWNZUkpOQ0h0Tklad0ExRkxPRUJSWW0zR1pyOTBhbEpJWUdpVzBkSUJ6dnBSR0oxam9LT0FkNExEeFZFeitseE1EMEhPOVhxbXMzQ0Fra3dWUk5CbWZBTFllYkNYYzRxaVl0bFpLU1dyanJVN1B4alNnbG5RLy8yQmFtcWttelVpS3hiVDhJcm1yU2grR2NUd0xkdzFJMWFhbVUxRlBCS2w1a0I2c3RWRXF5VU5oRUtRa1FrblNIR2J1cUpwZUNOd3oyL3crN3FWRXBNWUM3bEZLM2huaEdZWXQ3b1Q1ZEtmN1A2Z1k2M1JQZ3hkT2FWWk56WDRPS01MalVSQ2tKVDNaUlRaNTdEcnhoMEVtNldTbVIyTlpCbHVpRnB5dlUvd0Z4MWxZMVNlTndibW1obXN6RFEwM0F4d2s4b3BTRU82S1hoQi8rcXNuNFd6cC9IZS9jeTFvckpRK0Vka0xoalUzeGhqYVloY1dxeWRZS2Y5WGttWk9oZjRxVkkzYWNyRGg0K0xobXBlU0dmd2N0NGI1ZGxKSU80NithSEg5ODUxZE54bzl2clpSSWJPc0FDdldHeHBpRm4ycGlEL2c0TmV6MFUwM0djUVB4ZEF2NE9JRWttaFFPOVhXYXJLR1lwVHhwVWNLdFdpa2w2blpSU2dLSEpOMWhobEtxRG5nU3VBbEhkQTFqcm9ZajdnQjdaeXk1cFdEVVZYRGtuUkNUMG5oVHVsT3B5R3dRRWlpV1RWTU5kUVc4QUZ5T3haMHJmOWtKOTM0QjYwcWdiN0xaUUtkUEoyMmdreG9OVjQwMnl3THVyRFliMzN5eHllSkJmWTF2YWhwNGNNMU1aV2t6bzY2T1gyeHpPbXM0K21nNDZTU3pqWHBuNUtpajRPU1RJUzVPWWx1QUdLR21OYXlud0JmYmJCV3hwSkZFYjBzYzczSzJzSnFYcVdBcjhXVDdHdWhrQlh5Y1FPQWlnVUdjVGpxRHFLT2NOYnpLRGxaYk1sWTgzWWduMjZlVXFGdGphSGp3RURWVFlsdUFFTDBralBGdHh5NENvc2gvQnQ2ZURrWW44aUJGS2JHY1lLb21MMHlCeENpemdjNjUvNFRxVGxSa1FnRUxSQ25wTXZqRnRpKytnQmRmN0Z5cWlTZ2xsaE1LMWFTU0FqNWpIbDQ2VjNXdzBWd2pTa2tYUVZhNnc1dFhnTnVBS29hY0JZZmYzSGxVRS9kVUdITU5tRGVscDVCdFYwdG9WRTAwRkZvNXp0WUt1T2gxVXpYcG1RaC9Pd1VHcEZvNTR0N1RMZDVzZk5Pb2xBU3A4VTJ0S0NXVzBoemJSbzdzWEtySnVIRXRsUktKYlJiUlFqVXB0Rm8xK1p5N0tXY3o4V1F5amh0SXBHZkF4OWtmb2tsbEpET2JsQkxyR3QvNEtTVzFvcFJZaHlUZFlZeHZPL1lSNENhY01UV00rV1BuVUUxR3pqVExHc2FtTlc2NzNpTGJydGJRcUpvb21JbkZxc25Hc21iVnBIOEsvT213MEtzbUtkRnc5V2dZMDZ0Wktmblc2a0lFR284QnQ0aFNZaDErc2MzbDZqeXF5Y1NKNWdwM3MxSWlzYzBpV3FnbU02MVdUYW9vYUZKTkV1ak9FTTRPdVdyaUpKNURPSU1NRG1sU1NncjV3Wkt4L0pVU2JoR2x4RHBFTCtrQ2FLMXR3RlRnTVF4dkZFc1h3Z2V6d1FqQi92K29XWERNZldCM0daZ3JRRGNwcFRxUmlOQjF5Vm1vVDdiQjMxQWtLd3YvYmZkTGhtZE9nWGluV1VadzZodFFFNEsvWVFYY1B3bkc5d0ZEdzlYdm01MG1yYW9LcUVFcnFEUGdsdnhwU2xZM2c0Qi9iRE9pK04vL1lQRmlNQUpmSG0yUEhIa2tuSFlhT0J3UzI0TE1FcjN3WkFWL0E1VmNTNWtxWlowbEpmTGk2Y1k0cnNkQkRPVnM1a3Z1QzVscU1vSVpaREVNMEh6TDR4U3loc0JITjBVQ1BZZ25TMnVvVTNETENEVk5ZcHVGeUVwM0YwQXBaUURQQWJkaHMxZmh2aGdPRDBGVkUvZFVPSHhPWThMOUZLYnJLRGVsSUdGWHZLczExd0k3clJ4bmZTbGMrQy80b2NpczQvMS9QdFVrbU4vZ0c1V1N3L3VhNnN2czkrRXJDeE51QURUMWh1YmVPZzlQV2ptTTBJeC9iTE5WTVc0Y25IQkM4RldUY2VQZ3hCTWJFMjZKYlVGR29kN1Y2R3VCblZFa2trQlBTMVNUU3JiNVZKUGZTS0puU0ZTVFJxVWttK0hVc0pOdm1VOGgzMk5Gd2gxSEZyR2tBN3Blb2UrTndTT3h6V0lrNmU0aWhGdzFFYVVrNURTcUp0cmdTcTJ4ZEd0d1l4bmMvYm0vYW5KUWtCenZ6RGgvcGVUQnI2eFhTclRHb3hWenE1M2NMMHBKY0FtNWFpSktTY2hwVkUwMHhwVUtLcTFXVFZieW9wOXFFcXpFTzRwa1A2WGtleFpicnBUWXNIbEF6WTNIZWI4b0pkWWpla2tYSXlTcWlTZ2xuWTdoQy9TeGRodC9CNUtDcFpxc0s0RUxYN2RXTlZIQUk4ZkI2RjdCVTByUTFHdTRMbis2a2dlTFFraElWQk5SU2pvZDMrZ0Z4OXF4L1IxSU1sV1Q5V2dDWDltbXBXcFN3VmErNEI3TFZaTkR1WklNQmhNc3BRUjBQWERkQ0RWZFlsdVFrSlh1TG9adk8vWjU0RjVzOWhyY0Y4R1lhOEVlWmMyQVE4Nkd3MjhGdTB2N3hyMWJia3FoNTdzQy9tTVlYSS9HMHVidDYwdmg0dGZoMXhMb2x3SlBuMnpkdzVYcHNYRHZNVENtTnhSV3c3VWZCa2NwMFlwN3ZSVThZK1V3d3A3eGoyMjJtcVlxSWc2SE5RT09IR21xTEE2SHhMWk9SRFVGL3pFd3J0Zm80aWdTTGF0cVVzazJ2dUJlS3RsS0l0MFp5M1dXUFZ3WlJTSjVUQ09UUTZpampDVXNzRXdwaWFkYmsxSUM2dDZkVkVoc0N5S3kwdDFGMFZySEFwY0FkMU5mR2NQU2hmRHh6WUZ0R1Q5eUpreVlBM0daamR1dTg1UlNsdnJFd3Q0emVMRjJSWlV5UlJuOFZTbmlMUjBydzFSTUJxWERxZ0pUUGZrNWdPbCtaaHhjTzhaMHVBdXI0YjR2NFBQZnpOVnVxL0FwSmJkV08zajhwNm5LMHNvd3d0N2pGOXRxYTJQNDlGTjQvZlhBMXZHZU9ORk11Qk1USmJaMVFyN1hpMTNWbEU1UkdIL1Y2UGhhU2kycjQ1MUVINFp4RG9uMHBvUjFyT1lseXRrY3NQTkhrY3dRZms4V3c2bWpsTlg4blFKV1ljWHZFazkzNHNoc1ZFcHVqY2Z4K01GcXFzUzJJQ0pKZHhmR3R4MTdDYVpxNHVLcisrSGpXd0tqbXVSZUFzYy9Ma3BKR0RCOGdUN1dZZU1sRFNsV3FpWjlrdURaVXlIT3A1cGM5SHBnR3VpMFZrcXVmQmVXYmcxQ2xSTE45YUtVZEU3OFk1dmg0c01QNFkwM0FxT2FISFlZbkhXV0tDVmhnRTgxZVFsSXFhRlVsYkhla3FvbWNXUXhuaHV4RXgxdzFhU2xVdklOajFMRVQxZ1IzUkxvMmFKS2liNWVsSkxRSUhwSkY2YkZkdXo5Mk95MWpKd1pHTlZreU5tTkQybkt0bXNZOEYwQi8vRm9yckphTmRsWUJwZThDUnZLVE5Ya2hkTTZycHFreDVvSmQwdWxaSW1GQ1RjQW1ub1V0NHRTMG5ueGoyMjJXaVpPREl4cU1uS2srWkNtS0NWaGdhbWE2S3MwdWppNlNUVUp2RzVVUlFGZmNCOVZiQ2VSN296bjVnNnJKbEVrY2loWCtpa2xSZnlJMVVxSlF0MHVTa25va0tTN2k2T1VxZ0h1QnU3Q0ZWL1ArQnZoc0J2QnRwOGx0M0l1Z2tuM1FYeTJBZndWdUVFcFpXa3lKM1NRdWNyVHNKM0Yyc1lWVmxjMVdWc01mL25NWE9udW5RUTNqamVybSt3UDZiRXdlNVM1d3IyakNoNzZDcjdhRk5qNXRxYXhTa2xOQTQrdHZFNVZXVHVhMEJIOFlsdDBkRDJUSjhOeHgrMS9WWk14WStEMDB5RXBTV0pibUhDRW11dlp3UGJGWUx0Q29TcGpTQ1dSWGxpeG9WZkJscWFxSnZGa01aUnppS2ZiZnAwcmlrUUdjem9aREthV1VyN25GWi9ESFhnUzZFWWNXVTFWU21Kb2VPeFlkWjNFdGhBaGVrbUU0TnVPL1NOdzUzNnJKczFLaVFZV0FGZkpLbEI0RVN6VnBGK3kyU3ArZjFXVGxrcUpCcTU0UjVRU29XMzhZOXQrcWliTlNvbkV0akNscFdwU1I3a3E0VmZMR3VnY3hnMGRVazJhbFJMNGhrY3NVMG9TNlVVY21hS1VkQ0prcFR0QzhHM0hQc0V1cXNsZTF2SDJWMHBlQkc2WG0xTDQwYVNhd0hZcngxbGZDdWUrNXErYTlFL2V1Mk16NDVxVmtwMDFjTlY3UVZCS29FcVVrdkRFUDdhMVVFMzJkc1hiWHltUjJCYW1OS29td0hZWENaYXBKcFZzNDFQbStha21lN3ZpSFVWeUM2V2tuRzk1ekhLbFJFR1ZLQ1dkQjFucGpqQzAxZ25BYk9BVzZzcGRmSEVmZkg0MzZOM2NZM0l1Z2lQdmhJVHVCdkEzek9ZUWxpWnRnb1hNMVk2aG1Semp0UEYzcFVpMGNxamNibkQ5T0xOejVYZmI0WTVQWWNOdTJvcWt4OEwxWTJGaVB6UGhmdmdyK1BCWGF4TnVyZkdndUdKSENzOXRQbFBWV0RpVVlDRitzYTJteGx6eGZ2LzkzYTk0anhsak5yNUpUcGJZMWdYNHI1N3JpQ2Z6R0xEOUhYUmlMZVdVc2c0cklrZ3FCekdVczBpZ0I4WDh5bmM4UjlWdTFqS2lTR1FJWjVGTkRuV1VzNFpYMmNwU1MrYVdTRTlpU0VlWlNza1YyYVE4MTB1ZEtiR3RFeUJKZHdTaXRYWUNmd0p1eFZQbjVOTTc0Zk8vZ0c2ajVOYXc4K0dFSjhBVnA0Rm5nWmxLcWVyZ3psaXdncHdGZXB6ZHhwdFdxaVlLT0RnZEZwd0lzVTc0ZmdkTWZ4dnEycmpVRkdZZDd2RjlRQ200NGQvdzJVYndXcFJ4TnlrbGlwbjVseWxaQmVvQytNYzJqNU4zM21rLzhSNDlHczQrRzZLaUpMWjFNWmJvQmVNVXRqZHBVazNXV2RCQVI1RkViOFp3TlhhaUtHRURYL01RQm0yWDVjMWpHbGtNUjZGWXhwTVVzTklDL1VXUlNNOG1wY1NPbXBtckxwUFkxb2tRdlNRQ1VVbzFBQThCODNGRTFUUDJPaGd4SFd5dHR1SU9QaFdPL2t0and2MGFadWtzdVNsMUVWWjh6TmRXcXlZYStLRUlMdmdYYkttQUlWbG1XY0h1cmFxR3AwVEQvWlBNRmU3eU92ampCL0RKQnVzU2JoOVZLRzR2Y2ZLU3BhTUlRY00vdGpucW1UUUpEajhjYksxdWRUazVjT3FwalFtM3hMWXV4bm8rL3RwZk5lbHRnV3FpS1dNam4vRVhxaWtpbFg0Y3hwK0lJYzN2WFU3aUdjRU11dUhHUXpWTGVJTHRyTEFrNFU2Z3U1OVNVb1pUWWxzblExYTZJeGkvN2RqYVVoZGZQdENzbW9oU0Voa0VVVFVaa2dtM0hHNnFKaXUydzcyK0Jqclo4WERONkdhbDVKN1A0WDhiUkNrUjloKy8yRlpkN2VMZi8yNWU4UmFsSkNMd1YwMUlyS1hNTXRVa21YNE01endTNk1GTzFyS2FsNmxnTTlHa2NnaG5OQ2tscTNtWjdYeG55UndTNlVrc0dZQVNwYVFUSTBsM2hPUGJqcjBSdUFWUG5aUFA1a0haUmpqK0NYREZBVHdIekpCVm9LNU56Z0k5em1iamRTRE55cW9tZzFxb0pqOFd3YlMzNFk2SmNGZ2ZjTmpNT3R5ZmJyU3UwNlFHamFaVzI3aENsSkt1alg5czg2a214Y1dOU2dsSWJJc0lmS3JKNjBDYWRhcUoyYm15VVRVcFl4TmY4UUJ1TGlLVFlkaXdzNVFGRmlYY0xaVVNYV3ZIZG9Vb0paMFhTYnFGeGxXaE80QVpRTXR5SnYvQzlCeTNoV1JpUXZBNFE5dmRSM0dxRFI1RGtXM2xVUDJTNGFIam9Ic0MySHdScUtRV2J2OEVQdnZOeXBGQlF5VXdwOWpGZ2cwWHFWcHJSeE5DamNRMlliRSt3OTZQbzA1VjhKaUc3QnBLcUdBekJnMEJIeXVlYmh6S1RGOGpHak80MVZQQmR6eEhBU3NEUHA3Q1JqemRHbHU3Vnhvd3B4TFhnaVBVUlJMYk9pbmlkQXNvcFNxQXVjQWowQlNKRmdPejVLWVVJYnlpdlBuYmVkMmp1ZFRxQmpyclMrSDIvOEd2SmVhZmQxVEIvVi9BNTFZbjNCb1BjSzBrM0pHRHhEYmhUUFdLdDVMdHJ5djBwUW9xWTBnaGlUNVlzZVpZeVRaVzhDemxiQUdnbGxKVzh3OEtXQlh3c2NCczdSNUhKcUE4Qmx5YkxnbDNwMGRXdW9VbXROWXU0RHdnQTNoVXRsMGprNXdGZXFMZHhqK3RybXJTUHdVdUd3R0xWMFArZG11VkVsL2pteXZ5cDZ1bnJSbEY2TXhJYkJNQWx1Z0ZFOEgyVDJWeFZaTUV1akdBMzdHQi83S1RYN0JXS2FFTzlCVWoxWFNKYldHQUpOMkNJUGl6V051SEYzTzZRM0UvMERQVTB3a0FaV2p1TEtqbThjM1h5RU9UZ2hDcExOYUw3WDBwUGwyaDdnZmQwMHJWeENwYUtpVUtXeG5vTyt1cGZueXN1a1ppV3hnZ1NiY2dDTHN5Vnp1R1ozR1VYZkdxVXNUditZQk9pMWNiek5oUnd3dVNjQXVDOEY4OTE1RkkxbEVhOWFxRytEcktLV0VkV05BeTNnb1M2VTBzYVlETmE4T1lVVWZOQzVKd2h3K1NkQXVDMEM3QlVFMnNvRkVwMFFhemw4OVFUNFo2UG9JZ2RDNWFxaWIxVktsaWZyYWdkbllnTVp2eHhKS3VOZFRaTUdibnFSa1MyOElNZVpCU0VJUjJXZkV4bjNsaEtwcU5vWjdMUHFFcE5UVFhGeGZ3YktpbklnaEM1Mk05SDMrbVlDcm9qVTVpU2FJUE5weWhubGFiS0d3azBJTVlVZ0ZkcXREWGwxTWdzUzBNQ1p1VkswRVFRb1JQTlhIWWVBVklDUFYwOWdKUlNnUkIyQ09OcW9tQjdSVXdFcHBWRTJ0YjRlNHJvcFIwSFNUcEZnUmhyeGl5VUkrSVVuelFXVldUcGlvbEJwZmx6MURQaDNvK2dpQ0VCOS9vaFNOc3FBOU0xYVJTRmZOTEoxRk5GSW4wSW80TVg1VVM0N0tSYW9iRXRqQkc5QkpCRVBhSzFkTloxcWxWRTU5U1lyUHg5MUJQUlJDRThPRlFwaTlyVmszaVNLWmZ5RlVUaGMzWDJqMk5ScVZFbVMzdGhUQkdrbTVCRVBZU3BWZHM0MjJ2WmpwUUVlclp0TUtMNW9iQ2FoWXRtNmJDcC82WElBZ2hSeWwwQmR2ZVZ1anBvQ3FpU0NLSjNvUnlReStCSHI3T2xqYXZRdDlRVC9XaUVXcWF4TFl3cDlOdEVRdUMwUGtac2xDUGNDbmVBOUpDcVpwbzBFcFRhMmltaVZJaUNFSkgrVVl2SEdGSHZRZWtoVVkxYWFtVTZGclEwMFFwNlRySVNyY2dDUHZNNnVrc1EzTmV5RlVUVGFsWE1VdVVFa0VRQXNHaFRGOW1vTTlycVpyWWNRVmxiSVc5bFZLaVpvbFMwcldRcEZzUWhQMUE2ZVhiK1NqRXFva1h6UTJsTGw0UXBVUVFoRUNnRkxxSzdSKzFWRTBTZzZTYXRGWktLbkM5SUVwSjEwTDBFa0VRT2tTd1ZSTlJTZ1JCQ0FiQlUwMUVLWWtVWktWYkVJUU8wYWlhS1BnbEtBTnFDa1VwRVFUQmFocFZFdzIvV0tXYXRGSktDa1VwNmRwSTBpMElRZ2N4VlpNR2d4a2FxaXdlekdzWVhDOUtpU0FJVnRPb210Z3daaWhVbFJXcVNVdWxCSXpyUlNucDJvaGVJZ2hDd01oNVhJKzAyWGtEUlhZZ1ZSTU5HazA1TUczNWRQV1BRSjFYRUFSaGIvaFdQejVTWVg5RG9iSWJxRkhGL0l5Qlo3L1BwN0NSUkY5aVNORWFYVzZEYVhscXVzUzJMbzZzZEF1Q0VEQldYTTVTUTNFcDhHdEFUNndwTkJUWEtzVnJBVDJ2SUFqQ1hqQ1N5NWNxMUtYQXIwNWlTS0xQZnFzbUNqc0o5Q0NhWkh4S3liVWFKYkV0QXBDa1d4Q0V3S0dVWHJHTkQ3d2VabXFvRE5CWlJTa1JCQ0drS0tWMEJkcytBTTlNQlpVZFVVMmFsUklsU2ttRUlYcUpJQWlXY01oQ1BUZ0tQdHBmMWNTbmxGUjQ0YUx2cHNzcWtDQUluWVBsZXVGZ0wzeTByNnBKSzZXa1FzTkZoNnJwRXRzaUNGbnBGZ1RCRXI2ZnJ0WjBVRFVwMG5ERGQ5dDVQWkR6RWdSQjZBaTVhdnFhbHFySjNsUTFNYXVVOVBJcEpSUVpjTU5JdGt0c2l6QWs2UllFd1RJNm9KcDR0ZWJHd21xZVphNEtaZzltUVJDRVBkSlNOWEdSc0VmVkpJRWV4SkFLS0s4WGZhT1g2bWVWbWl1eExjSVF2VVFRQk1zNVpLRWVISzM0UUVPUDNha21HalJRNXRWTUZhVkVFSVRPem5LOWNMQ0IrZ0RvVVUrMUt1RVhQOVdrcFZJQ2xCbm9xYUtVUkM2eTBpMElndVY4UDEydE1UUVhzbWZWcE1pQTJhS1VDSUlRRHVTcTZXdHM2QXVCWDEzRWtrUmY3RVFCWU1QaHA1UUFzMFVwaVd3azZSWUVJU2prcC9LSndsODEwWURXemUvUm1oc3I2L2k3S0NXQ0lJUUxibEkvQVh4VlRSS2JWSk5HcFVTaDBPZ2JrNmo3dXlnbGtZM29KWUlnQkpXaFQrcWhUczE3S0xvM3FTYWFja056Y2Y0TTljOFFUMDhRQkdHL1dLcWZIQXI2UFZEZGFjcXZkTGxHWHp4U3paRFlKc2hLdHlBSXdXWFZOTFhLZ0l1QUh3SFFiTmN3TzcrQWY0VjJab0lnQ1B2UENEVnRsVzRaMjlEYkRaZzlnZ0tKYlFJZ1NiY2dDQ0ZneFgvNDJQQndnZGE4NVlXcFN2R0NLQ1dDSUlRNzYvblB4d2FlQ3hUNkxRMVRiYWdYUkNrUkJFRVFCRUVRQkVFUUJFRVFCRUVRQkVFUUJFRVFCRUVRQkVFUUJFRVFCRUVRQkVFUUJFRVFCRUVRQkVFUUJFRVFCRUVRQkVFUUJFRVFCRUVRQkVFUUJFRVFCRUVRQkVFUUJFRVFCRUVRQkVFUUJFRVFCRUVRQkVFUUJFRVFCRUVRQkVFUUJFRVFCRUVRQkVFUUJFRVFCRUVRQkVFUUJFRVFCRUVRQkVFUUJFRVFCRUVRQkVFUUJFRVFCRUVRQkVFUUJFRVFCRUVRQkVFUUJFR0lXUEx5OHB3ZE9iNW56NTR4Ky9MK2dRTUhKZ3diTml5dThjK0RCdytPMzV2amhnd1prdFg2dGJ5OHZQVEJnd2U3OW5Kb2xaT1RrN09YNzIwaUp5Y25HYkR0NlgyUjhqbm01ZVhGNXVYbEhiejNNeFdFNEJNcC94NlJ1QVpJWExPS1BWNGdnaURzRzRaaC9OdnRkbzlvOWJMZDdYWi81SGE3Qy9MeTh0SjNjN2pLek14OHgrMTIvMlZ2eDR1TmpiM2NicmYvSDREYjdUNDhLaXJxNnowZE0yellzRGluMC9scmJtNXVYc3ZYdGRaL2pZNk9ucmMzNCtibTVoNWdzOW0rYW4yT1BhR1Vlc250ZGorMHAvZDE1SE4wdTkwWm1abVpQN25kN3BQMmRsNmgraHdOd3pqZE1JeVA5dlptS0FpaFFPTGE3cEc0NW8vRXRiWlJvWjZBSUhRVjh2THkwZzNENkFGOEFrejBlcjFlWVAzS2xTdXJjM056bndRMkdJYXhSaWsxMit2MW5yQnk1Y3FxOXM2anRmNUdhMzFMZm43K3kzc2FOemMzZDdsaEdMZXVXTEhpbmR6YzNCZUFqWVpoM05mNmZaV1ZsVFZyMTY2dEEzQzczZWNCcy9MejgwYzIvbnpvMEtFcERvZGp1OWI2aVByNitwV05yNjlaczZZMkx5OVBtN1lZR0FBQUlBQkpSRUZVN2R5NTA5NzZuQ2twS1E4cHBUWVhGeGMvMFBwbkd6WnNxQjB5WkVndmg4UGhkNXhTNmdEZ0ZhWFU4WVpoYkcvNXM2S2lvb0tzckt5NFFIeU9icmQ3akZMcUxjTXd4cXhZc2VLWDNYNklCT2R6UFBEQUErMGVqOGN2N3FhbHBkbTAxaDhEYzR1TGl6OXArYlBZMkZoanpabzE5WHVhdXlCWWhjUTFmeVN1U1Z6ckNKSjBDMEtBeU0zTlBSRzRRV3VkcFpUNkZrQnIvVEJ3TmZCcmZuNytIQUMzMnowTE9OZmo4ZnhoMWFwVjY5bzZWMDVPemxpbDFPc2VqMmZncWxXclN0b2JjL2p3NFlmYWJMYlg4dlB6KzdqZDdpeWwxQzlhYTkzNmZVcXBLT0M2NWN1WFAreDJ1emNycFhxMC9Mblg2eDF2czlseWxWTDNhNjFiQnNNWTRQZEtxWE8wMXNjb3BXeGE2MmlndW8weFhJRFNXdGNCMU5UVTlJbU5qZjFKYTEydWxOcWJBTnNIT0JWd0VMalA4VWFsMUpINStmbkg3RzdnSUg2T0MzMmZuOVAzV2RhMU1aMFlvQUh3QUd2eTgvTVAzZDNjQmNGS0pLNUpYSk80RmpnY29aNkFJSFFWbGk5Zi9uWnVidTdod0UvTGx5OS8ydTEyRHdkZUFyWXFwZkp5YzNQUGJIeXYxdm9iaDhPeDFPMTJYNVdmbi85OFcrZFRTbVU0SEk3cmdSdmJHOU51dC84UitEZmdCZTR5REdQK2loVXJibWo5UHJmYi9UT3dxdkhQSG85bjZNcVZLMWY3ZnJZYWlGVkszV2dZeGlrclZxeDR0OFZ4K1VEOTh1WExUd1U0NUpCRFVxT2lvallWRnhlbmI5aXdvYmJWR0M4cnBWYm41K2MzYlQvbTV1WmlzOW1PWDdaczJZKzcrK3g4NzEwS2dmMGNiVGFiQW83T3pjMDlkdm55NVIrME4zWVFQOGQwZ0p5Y25GT0EyZm41K1JQYitCeTJHb1p4eG9vVks3N1l3MGNtQ0pZamNVM2lHaExYQW9ZazNZSVFXSTdUV24vcGRydGZiR2hvK0pQVDZYd2dQei8vbWJiZU9IejRjTGZENGRqZTFzOXNOdHVaV3V0UGxWSXo4dkx5SGxpMmJGbFJXOGRycmM4QW5oa3laRWd2cGRRSk5UVTFCd1BrNXVaZUJneGJ2bno1RlRrNU9ST1ZVdmJseTVkLzNONmtsVkpIQVN0WHJGanhmcXZYSFVEVHlzYjMzMzlmN0hhNzE2U21wazdZc0dGRHkyQnZVMHBOQkI1cGVieldlbEY5ZlgxSmJtNXVhWHRqQTlUVjFmVUgvZ0ZzOUwwVWtNOVJhMzJtVXVxLy9IOTc5eDRlVjFYdkRmejdXM3N5bWFSdFNsSmE0RmdrUitKSlRkT1p2ZFlBM2hEQjIvR0dpcGFMaXUrcm9pS0t5bDFFRUx5aEhBSEJBeDRCd1hKUlVZdWlnSXJJUlZRc3ZNN2V1OU0wRkMwd0h2b3FVQWpZUzVwSlp2YnYvU016T2RQSnBFbmJOT1dGNytkNThqeGs3YlgyNWZlUTM5N2RhNisxZ0M4Q2FIaHoyaDF4eEdnWDgvVmRYVjF0YTlldTNWQXR0TmIycU9vY3ovTWVtT2dZUkxzQjgxb041cld4Y3VhMTdjU0JsRVRUSkoxT2R3UFliSXg1WEVTOHZyNit4d0JrckxYZjluMy9LOWJhUC9iMDlDU2RjemNDZ0RIbVo3bGM3aC8xKzhsbXMwMnF1aFRBbHdIY3Fxb25OemljTWNaY0xpS1BBa0JmWDk5anc4UERiczJhTlU5WHRpY3IzWDN3UE8rUk9JNlBBekN1VzdGS1ZXOFJrVTg0NTZLNmdUeUpjcmxjMzFWNGphcWVVRnZnbkh1cnFtNElndUQrMnZJd0RNL3M2K3Q3WW1CZ1lPLzZuOG8rU3FwNjllclZxLzhaQk1FM2dpQjRjTHJpYUszdEVaR1hEZzRPSHFtcWUvbSszNmdyZHJmRU1ZcWlaMFhrbDIxdGJSK3UyOFdIUmVTSHVWeHVaS0pqRU0wazVqWG1OZWExNmNPSGJxSnBJaUlaQUQwQWZnYmdjT2RjSHNCY1ZiMFZ3SGRGWk43ZzRLQlIxZDVLazFTai9hanE4UUJLWVJqZUpTSmZBWEJpVDAvUDNyVjFmTjgvSEVDYnFsNWVMZXZyNjN2TVd2dWIydW11ckxYelZmVzJaNTk5ZHFzUjY0bEU0Z0ZyN1NacjdTWUFMd09BWEM3M3NLcmVIY2Z4elRYVFdpVkZaS3ViVTdsY3ZnNUExam4zbWtxUkIrQkxBTDZKQ1JKM29WQVlxdjdNbXpmUHRMZTNYeUVpRjVUTDVTUERNRHdWbzkyZjB4cEhBRjlTMVp2V3JGbnp0S3FlTHlMbm8yNGN5KzZNWTZsVXVnREFaeGN2WHR3QkFKVzNVUjhwbFVyZm11QjZpR1ljOHhyejJ2YkVrWGx0Mi9qUVRUUk5WcTVjK2VNZ0NPWmlkTkRNTFVFUXBBRkFSRDR1SXVlcDZxUi9iOTNkM1hOVTlSd1JPUnRBWFBsbThCZXBWT3JDMm5xZTUvMVJSTjVYTzVBbm5VNDdFVmtVUmRIWXQzbGhHSzVYMVlHT2pvN2phdHVYU3FXRHdqQ2NIWWJoYkFBUFZzdUx4ZUxwQUdiSGNmeDFBRkRWWlAxZ29jcW8rcE1CTEV1bjB3dDgzLzhpZ0RnTXd5dHI2MlV5bVJmNXZuOW8vWStxSGkwaVI4VngvR2tSMGRwdDF0ck1kTVF4blU2L0hNRGJqVEZmck1SckdZQjV2dTl2RllmZEhNY0F3RTNKWlBLYWhRc1h0aVNUeVdzQmZLLzZMU1hSY3dIekd2UGFkc2FSZVcwYitFMDMwVFFybDhzSlkweEhaVkJKTTRCTGk4WGk2bFFxZGM4a1RXWFdyRmxYQTNna0NJTHZWd3VIaDRkUGEycHFldEJhdXpRTXcrVUFVUGtXOHFuS3dCd0FnT2Q1bjR6aitMOVE4M1lGQUZUMVlnQ1hBUGhPL2JaNi9mMzl3NWxNNWloVkhRUUFFVW1WU3FXaCtucGhHQzYzMWg2U1NDVCtyS3BKVlgwNWdIaXJpeEU1UUVRKzFlQXdzd0I0SW5MaXVBQ0lCQUJXQWpzZXh5VkxsclI3bm5jOWdFdHl1ZHpEQUpETDVVYWNjeWVJeUkreTJlemROZVc3Tlk0REF3T250YmUzMzd0Z3dZS0hWUFhSWXJFNGJwQVQwWE1CODFybFlwalhtTmQyQWgrNmlhWkpaWERLVjFWVlJXUklSTjZJMFcvN1RrbWxVczlNOWliRFduc2VnTmVOakl3Y2hKcnV6TDYrdmlkODN6OVpSSlpsTXBuL1hybHk1YmpCS05iYWZ4R1JwY2FZL2V1M1JWRjBpN1gyUXVmYzBpQUlmalRaZGF4Y3VmSXZOYisyTmpVMWJhbXY0L3QrSjREOVZMVUR3Q1pWUFJqQVk2aTVRVVZSOUhNQVA2OXZtMDZuZXhPSnhEMWhHTDZoMGZGM0pvN1piTFlwanVPZkFIaHE0OGFONTladUM0TGdkdWZjeitJNHZpV2J6UjdTYUJEWFRNZXhvNlBqUUZWdFZkVU9FVm1mVENZUEFIRGZaUHNtbWluTWE4eHJ0WmpYZGc0L0x5R2FKaU1qSXovWnZIbnpTMFRrSFFEdUM0TGdrNnBhVnRYUEIwRndySWpFaFVKaGFQMzY5UWZXdHN0bXMwM091Y3N3T29mcnV4dk56UnBGMGJVaWNwVXg1azdmOTk5WHYxMUVGc1Z4L0oxR0NSZWpONHd2cUdxcFdwQklKTDd2bkZ2aG5Gc2hJaTlwZEQyVjcvWmF0MnpaTXJaSWc3WDJBR3Z0MWNhWUJ3R3NMNVZLK3dJNHd4aHpvWFB1TDliYU02MjErMDB4WkEzdGFCeDdlM3YzVXRVN0Fldy9Nakp5UkhXaGgxb0RBd01uQUhnMmp1UDdHcTA0TjBOeDlKeHpoMXRyN3dCd3E0aGNWeTZYOTFMVjI0MHhkenJuZnUrYysxQTJtNTA3MVpnUjdTck1hOHhyamE2SGVXM0g4RTAzMFRTcEx2YmduR3UwdWZxM0p1dldyUnYyZlg4UGpDNFNBRlg5RDFVOVVsVmZGMFhSaEc4RGdpQTQxVGtuSXJMTTkvMytLSXFpbW0xM0Fiakw5LzFYcStxSXFyNEZ3Tmdjc3ZVcndNVnhmSUV4cG5vVEhPdnlkYzVkQXVEWEl5TWo5NnZxdTFSMVUzOS8vNVBXMnVNQW5BSmdmeEg1QVFBWGhtSDFXNy9yc3Ruc2NsWDlXS1hiOVd2VzJ0OFZpOFUzMWE0NmxzbGsvczBZOHd5QXc5QmdFWXFkaktNa2s4bGZxV3JKR1BPcXZyNitKeG8xTGhRS1E2bFU2dkNXbHBibHFucFROcHZ0eWVWeVkrZXlxK1BvKy83Rkl2Syt5bHV0L3hvY0hEeW1aa2FCczlMcDlMYzl6enNKd01VQXJuVE9YUklFd2VrVHhZcG9WMk5lWTE2YkxJN01hMVBIaDI2aVhXdEVSRjdwblB0S0hNZkxBUmhyN1hvQVNRRFhBWUNxbmcvZ2tpaUsvcmF0SFFHSWd5QTRhY21TSmQrYWFLVXlZOHluQVdSVjlmRnl1WHhsb3pvQUVNZHhQb3FpNnVJSFk5MkRxcnF2aVB5cXFha0pxcnBaUkU0RkVLdHFEc0NWUTBORE45UWswekdWQkg4SmdFc3ptY3loSWxLc1grYlg4N3liQVBRQ0dBSndidjArSmpGWkhMVmNMbi9nNmFlZmZtVGR1blhqdWp0clZjNy9EZGJhaGJVM3BscTdLbzRBL2hUSDhZcVJrWkdiR3kyRG5NL24xd0U0cmJPejgrejI5dllqNGppK2Q5TElFTTA4NXJVSzVqWG1OU0o2N3BQSnErd2ExdHI1Mk1ZL3VIdDZlcExkM2QxenNHdk8wVXp6Zmwrb2NTUjZMbnFoL2oweXJ4RVJFUkVSRVJIUkM4Q2lSWXZtVGFWZXpZSURPMlRod29VdDIxTy84a2JEcTJuclRhR1pWTnB0Slp2TjdvTXB2dm5JWnJQNzFDK0tNUlZUaktQQlRnNFFuNGs0ZG5kM3oybDBuRXdtODZMdE9UYlI3c0s4TnI0dTh4cnoybVE0ZXduUkx0VFQwek83cGFXbDMxcjdubTNWNit6c1RNVngvQmpxdXZWNmVucjJ0dFkrWXEzOUE3YVIvSDNmUDNUQmdnVVBaYlBaY1ZOQ2JjTjF6cm1QQThEOCtmTlBkODVkT2xrRDMvZGZLeUlQOXZUMEpHdUtFM0Vjci9SOS82MVRPYWlxZnJXNXVmbUs3VGpQS2NjeGs4bTgxamszYmpvdjU5enJyTFVicmJWZjIxYjdtWXJqckZtelRsMndZTUdQYTh1c3RSblA4eDVkc21SSiszWWNtMmpHTWErTng3ekd2RFlWL0NhSGFKcGtzOW1tY3JrODdsLzBJdkllQU1lVnkrVzNHV08yV2s0NGlxSy9XV3RmTENLdlVkVVR5dVh5OFFDUXorZjdzdGxzZFluZ2N3RWNycXJsTUF4UG0rajR6cm1UQVh4b2FHam9nRWFEV1dvdFdyUm9Ya3RMUzJGNGVIaS8xYXRYUDJ1dGZRVEFDYXI2cC9xNlVSUnRSR1hSQkd2dDFTSXlVRHZ5M1BmOXQ0bklkYXE2Ly9EdzhOaTBVLzM5L1pzN096dWI2L2ZYMGRHeFVGVi9XUzZYWDdkaHc0YXRwckFxRkFxbGJEWXJPeGpIbHdFNFhrUzBWQ3A5RjhEbWZENy9xSE11cmFwWGwwcWxveE9KeEEycStoOVJGTjA4VVd4bUlvN091YlZ4SEg4bWlxTGJhbzc3RFFBdkd4b2FPcVphMXRMU0VrODBLSXBvSmpDdk1hOHhyMDBmUG5RVFRaUEs0Z2dSZ0xXVDFSMWRIMEgrYldCZ29LV2pvK05UcXZwUkVYa0N3TjhBb0ZRcW5lTjUzbzBBemd2RDhGY0FFczY1NzZ2cVVMRlkvR1IvZi8rbVJ2dDF6dDBPNE40Z0NMNjZyZU03NTg1UVZSdUc0WHVkYys4R2NLT3FOa3JFcmFycWpER2JBUHkxYmxzNUNJS0VjKzZuQU42aXFtT3JtWW5JTEZWOUk0Q2JLNytuS3ZQQWx1cjJBUkdaQldCUVZSWEFGZVZ5K1hzN0dNZHZBM2lQcXQ0aElrT3ErbEFjeDM4d3hseXNxa2RFVVZUbzdlM2RLNWxNL2diQXNpQUlMa0hOWWgxMThka2xjUVJ3Z0RIbXFycHJ1SFBqeG8xdmEydHJlMVJWMjJyaTRxbnF3MkVZOWs0V0I2SmRoWG1OZVEzTWE5T0dEOTFFMHlTZFR2ZDZudmZiTUF3bi9hNnZwNmRuZGlxVjJqZ3dNTkJTS0JTR3JMVVBHR1BlbTh2bEhuYk9IYTJqUy9PdUZwRVhWOXVvcWdCWUlTSnZHaGtaZWRPcVZhdFcxZS9YV3ZzYkFLL2NzbVZMWjZNcHNBQ2dxNnVydWEydDdhOXhISi9qZWQ0UDRqaGVEZUF6bFp2Z21ON2UzbjJUeWVUcURSczJMR3hyYTFzQVlFVVFCSHNDUURhYjNWTlZIeStWU2dkNW52ZTdjcm04Zno2ZmY3S3liYTZxUHJ0aHc0YTVhOWV1M1FDTXplLzZiQkFFNTlYRnJEdVJTQVJEUTBQdDFiY3ZPeHJIUkNLUm5ETm5UaFNHNFVzcXNmaTZpQ3dGc0I1QWJkZm1lbFdOUldUV3dNREF3WVZDWWR3eXhyc3Fqck5ueno1S1JONGNodUhTeW5HV0F2ZzRnRjhDT0NZTXc0T3E3WHpmZjZjeDV0d2dDQnBPN0VzMEU1alhtTmNtaXlQejJ0UnhubTZpYWRMVTFQUjBITWZYWkRLWmd6M1B1M1dpZXFyYVh5d1dEd1Z3ZWFGUUtLWFQ2UVVBWnFucWU1eHp6MkwwcmREU01BekhkZVVCZ0hQdXphdFdyVnBkWDE2NVlSeXFxbjlzYVdrNUhjQ1pqZHEzdGJXZEFHQmZZMHk1WEM0ZkpTTC9xQ1pVNTl6MUFHNE5ndUJIeVdUeU9BREwxNjVkdThFNXQ2RFJ2aEtKeERHcWVrRStuMTlmTGR1OGVYT2l0YlVWcFZKcDdNMUlITWQzR0dQT0JyRFZ6Y2tZODNvQXY2L3Q3dHpST0ZwcjN3N2dkbXZ0YmVWeStSUUFoYUdob1lQNysvc2ZiM1RxbVV6bWRZMXVUTHN5anI3dlQzUTVSd1BZYXJFSUVVa0EyR1kzTU5HdXhydzJpbm1OZVcwNjhLR2JhSnJrY3JsL0FEZ0xnT25zN056cWJVWmJXNXRualBtY2lIeENWUyt2Sk9NVEFjRHp2SGNEdUtXeW1wY0p3L0IyYSswZmZOKy9SMFQyQXJBQndISVJPVmhWNzFmVjl3SDRkZjN4S3dueWdYSzUvUEZFSW5ILzRzV0wvMlAxNnRVRHRYV3kyZXcrY1J4L0FVQkJSQkJGMFkzVzJydXIyMVcxUlVTYUt2djdwYXIrYzF2WEhBVEJHZGJhOXpybmJncUNZQ21BT0pGSUpBQ2dVQ2lNSmRZb2ltNjMxbDdoKzc1ZnUrS2NNZWJEY1J4ZlBCMXhyTHo5V1FiZ3BLYW1KaWtXaTdlbFVxbWJmZC8vclRIR1Y5WHZpY2crQVBwVjlWV3EydWltdFZ2aUdJYmhLNjIxbDFscnMyRVlYbHk1bm9TcWpsdnltV2dtTWE4eHIrMW9ISm5YeHVQc0pVVFRMeTRVQ2tQVm43YTJ0bjA4ejd2TEdQTmFWWFZSRkgyL3RyS0lMQUh3WVFDZkJmQlY1OXlWSXRJRzRMc0FiZ2N3VjBUbUF0aFBWWTJJSk9zUDJOblptUktSendHNEpwL1BQNlNxdHlXVHliUHE2Nm5xR1FCdUFwQ3JGSldOTWNQVzJxaDI1TDV6N3MyZTU1MlN6K2NmcW1rK3oxcTd5VnE3S1k3alFyVnc0OGFOUDFYVmhjNjVyMWVLa2dCR01McFNXVlZKVmI4aEl0K29PY2E3QWN6ZnRHblRUZE1SUjFYdFZkV3JBTHcyanVNN201cWFQcXFxR3dCOFYxWFhpRWlMcWk1VTFRNFJTVlRldU14NEhFWGtYZFU0aXNqMTFXc3RsVW9YaXNoWnpybTNWNDZSQlBDQ3ZUblJjdzd6R3ZQYWhIRmtYcHNhdnVrbW1pYVpUR2F4aUl5YjYxVkVqZ0F3RzhDbkFIVDZ2dDlacyszUklBZytDZUNUMXRvek1mcDk0SGVzdFg4UmtmTUFMQUR3OThtTzNkN2UvaGtSMlJRRXdYVUFZSXo1c3FybXJMWFhoR0hZWDYxWEtwVnVMSlZLcTV1Ym01ZFZ5K0k0L3Q4QVZ2ZjM5dzliYXdFQUd6WnN1Syt0cmUzR0pVdVdMS241eHZMcE1BeTMrdllSQU5hdVhWdGNzbVRKTVlsRVlxVno3dmNpMGgvSDhianV3eWlLTHJmV2ZzaGFlK3JJeU1pUEFWd1d4L0VKYTlldTNTb0I3MmdjcXdOem5ITy9Oc2FjVkM2WGg0d3hId1J3bm9pa0FVVDErOXdkY1ZUVm14dDgrNGhWcTFZOTR2ditDY2FZRzlMcGRDK0FwSWk4WUx0aDZibUJlWTE1YlNweFpGNmJHajUwRTAwVFk4eDdBQnhTWHk0aUMxVzFYVlhQRXRsNjdMS3FmZytWa2YwQUVpS3l2M1B1M3dGc0dSb2FPck81dWZrZ0FPL1kxbkY5M3o5UVJNNEY4RzVVUnRIbmNyazExdHB2aWNqMVhWMWRyNnJlQVBMNS9QMEFVRTJlR08zdE9oN0EvNjdkWitWN3grODFOVFdkQWVBRGsxMzdxbFdySHJIV3Z1bkpKNStNNXMyYjl4TFA4OFo5VXdpZ1pJeDVqNnJlMzlUVWRKS3FYaHRGMGJpNVozY3lqcUtxbnFvZUpDS0RxcnE2V0N5ZTJkemNmRko5bTNyUGhUaEdVZlFUNTl6VCtYeCtuWE11cGFxTjRrZzBZNWpYbU5mQXZEWnQrTkJOTkUzQ01QeFNvM0xuM0lrQURxMitCV2l3L1h1cStrNk1KdGEvcXVvNkVXbEpwVklYQXBpdnFvOU5kTXhNSnZNaUViazVqdVB2UkZHMDFmZVF6enp6ekJmYjI5dmZPV2ZPbkdVQWprVmxMdFZhMXRwM2k4aUdJQWpHRFc0cWxVcmZTaVFTL2VsMCtuUGJ2UENLNmdDcFBmZmNzMVZWdHpTb1lsVDFFQjJkRHFzRHdMOWFhL2NMdy9CdmRmdlowVGl1VWRYNWxXbThCakg2ZldodktwVzZVRlY3QWZSTmRPN1BwVGdHUVhCWDVUOWJSYVJSSElsbURQTWE4eHJ6MnZUaE45MUV1NW1JbkZVc0Z2Y0djQUdBYTZJb3VoVEFZQkFFeDViTDVTOERRQkFFZHd3TkRaMVMyeTZUeVJ4a2pGa2hJbUVVUmVNV2x5Z1VDa1BHbU1ORjVBM1cybHQ2ZTN2M2FuRDQvVlQxb2tibmxjL25Id1h3ZFZXdFRrczExem0zd2ptM1FsWEhEWGlxdVo2NUlySzUrbnQzZC9jYzU5enh6cm5WQU00V2tRK3E2a3RWTlNFaWYzWE8zV2l0ZmN2T0xoYzlQRHo4eGtvMzhlK05NWjlWMVY4QnlBVkJjQ3lBNVFCUUxCYS9FSWJoejJyYjdZWTRIbGFOSTREeko3cWVPSTducXVybWliWVRQWmN4cnpHdk5mSkN6MnQ4MDAyMEMzUjFkVFhQbmozN3hTTHlyS3ErQ3NDRXEyOVZSclhYZHVtTjhUd3ZpZEdCTzlMZjN6L3MrLzRlQUVyWmJIWWZWYjBId0kxRFEwTWZ4OWFEZTJyMy9YQTZuZjczUkNMeHM2YW1wc3NBSEZtN1BRekRpeFl1WE5oaXJUMUVSRlJWRHdCd2JYVjdFQVJmQkFEblhCZUF6UUJPcW15YUMrQTJBRmk0Y0dITC9QbnpyeENSUzBWa2JSekhSNnZxSXowOVBYczNOemYvcDRpOFZWVUxxbnFSNTNuWDVuSzVrY28rbGxwckR4Q1IwMFRrRjZxNnhWcjc0VEFNbCs5SUhQdjYraVo4Y3dZZ0djZHgzTi9mSDJQMGpjNGVxcnB1cHVQbysvN0xSV1FsUm1jeGdLb2VKaUt2QndCcjdXdEY1REFBTnd3UEQyODB4cndWd0kzYnVDYWlHY1c4eHJ6V0tJN01hMVBIaDI2aVhXRHUzTGx6NGpoK1NFWS91SHNLby9PVmJvK2k3L3NmQlhCTUhNZi9hYTA5RU1CdkFFZ2N4OGRIVWZRUDMvZGZHMFhSLzVsc1IvbDhQbGk4ZUxGTnBWTGp1ZzhCSUpWS3hTSnlwYXA2QUhJREF3TjNUTENyVWhBRUs0Q3hBVWNBZ0hYcjFtMlpQMy8rMndCOG9GSzJUa1NPN08vdmY5eGF1d0xBdDhJdy9IMmpIWVpoK0djQXg2VFQ2UVdlNTcyOS9tM056c1JSUkZSRWhwMXpsNmlxTFpmTHk2eTFwMkYwTm9XeTUza0g1M0s1R1kranFnNkVZYmdDQUt5MUN3RzhIZ0JLcGRKQVUxUFR1UURPVFNhVFVOVUh0bXpaY3ZWVXI1ZG9WMk5lWTE1alhpT2k1N0xwL29ScmQ2MGk2MVVXdTVoUVoyZG5xcWVuWi9ZdU92NTB4bkczcmNTN2NPSENsc3BidllsSU5wdHQ3ZXpzVE0zWVNSRnRQK2ExNmNHOFJrUkVSRVJFUkVSRVJFUkVSRVJFUkVSRVJEUkRuSE5wQU43MnRsdTBhTkc4eWVyczdIUlVBQkxidTQ5c05ydFA5Yis3dTd2blRMSE5ucWo3ZmpHYnpiWk84aDNnVm5Zd2psNDJtNTA3aGZPYjhUajI5UFRzWGYzdnFjYVI2TG1DZVkxNXJSSG10VzNqUE4xRXUxWkNWWmM3NXo2OVBZMHltY3hCcmEydEQxV210SnBRSE1kblcydFByUzkzenAzbm5CdXNyQUkzSWVmYzUrTTQvazFYVjFmelZNNnJwNmNucWFvUFpqS1p4UUF3YTlhc24xZVcvTjJtT0k2WFcydFByaTBybDhzZkZaR0paaFNvdDBOeGRNNmRHc2Z4YnlZYndEUFRjVXluMHk5UHBWSWhSZ2R5eldwdGJTM1UzdlNKbnVPWTE4QzhWbzk1YlhLN2JiUXIwZk9RMTluWk9lNnR3QjU3N1BFZUVUbjJtV2VlT2FKK1c2RlFHTzd1N3A3VjB0SXk3dTJQaUh4RFJEYkZjZnpGclE3aWVjVW5ubmppMlk2T2p2MDl6N3RTVlMrUDQzZ2xnQ2Z6K2Z5VDF0b1BBRGd5anVQVGpERTNxK283b3lqNjZ3VG5iSnh6eXdHc0Q0TGcrTWt1MEZyN0RnRG5oR0Y0WU9YR0dhanFvc3BLYWJYbnFMbGM3cDhBa00xbVg2eXFEdzRPRHI1NHpabzFUOWZzNi84QVdGNHNGaSt2bGcwUEQ0K3NYYnUydENOeHROYk9VOVZadGVWeEhEZDdubmNyZ0l2cUY3NG9sOHYvZk9hWlo0WjJSeHg5MzcvWUdGTU9ndUIwMy9jL0lpSWZxS3pldDVVNGprZnkrZndMZGlFSmVrNWdYdnVmYzJSZTJ3Ym10Y254b1p0b21saHJUd0h3SlFBUWtWa0FCclU2Nld1RmlIaXEyb3pLWWdpcWVxd3haaUZHVi9ENisyVEhVTlZaSXZKL1JlVDljUnhmSUNKdkJIQkxaZHZOSXJLdnFyNXA0OGFONzFxN2RtM1I5LzFYaWNpMXF2cUpLSW9hdm4zeGZYOFBFVmtUeC9IU2xTdFgvbUdTYS95bGlQdzhDSUlyckxYZkVwR1BxdXBXODd0VzVwNGRDWUpnRCtmY0RRRGVYM2NONTFRV2pRZ0JiS2xwbHdSd3BhbytzaU54RkpGakFSd3NJczlPSVk3ekFWeGxqTGxxcHVPNGNPSENsZ1VMRmp4V0twVmVuYy9uLzJLdERRRTBldk9YQVBEck1BemZOZG4xRU8wcXpHdGoxOGk4eHJ5MjAvalFUYlFMV0dzalZUMHBpcUo3YXN1ZGM4ZXI2dEl3RE45WVUzWWlnSU9ESURobXN2MDY1OTRPNE93Z0NGN2grLzVialRIdkRZTGdBNHNYTCs1SUpwUExSR1FQVmQxSFJNWnVHS3JhSnlJSHF1cHRZUmgrb242ZlhWMWR6VzF0YlU4QzZBK0M0SlVUSFR1VHlTdzJ4cXdDOEsrcW1oU1Ird0YwaDJHNHZyYWU3L3Z2TjhaOFBBaUMxMVJ1VGl1Q0lMaXNjdjZYcWVyakFBNFNrVFZCRUp4UmMyM2ZqT05Zb3lnYVd4WjZlK0pvclYwTzRMZGhHSDVuc2poYWF5OEVVQXJEOE15WmpxTzE5Z1FBWjRSaCtLKys3MzlRUkU0SXcvRGxEZXBkQmVEeE1BelBtZXg2aUdZQzh4cnoyamFPemJ3MkJWeVJrbWdYcUh6VDkrOEE3cW5iOUhvQWQ5WVdxR3BlUkRaYmE4OFVrVE8zc2RzcnkrWHl0Y2FZbndCQVpUbmRXNTF6YTBYa1phcjZCeEg1WmhBRUkvVU5zOW5zbnVWeStTV05kanA3OXV5M0FQZ25nUG5PdVRjSFFmRHJSdldNTVY4VkVTbVZTbVhQODg0QThKL1ZHNU8xdGdEZ1ZXRVkvcjN5bHVpcWlTNUNSUFlHMERNNE9QaWh1amdrUkdSelhkMHB4eEhBcitJNGZzZzVkeXVBZ3ljNnZxcityMHFzNHNwMXpWZ2NzOWxzcTZxZWc4cWJMQkU1UzBRK0RnRE91WmNCdURFSWdreFBUODlzRVRrcWp1UE1STmRCTk5PWTE1alhtTmQyRGgrNmlYYU5hd0RjM2RYVmRkN2F0V3VMd05nU3cyOHp4cHhXV3pFTXczc0IzQXNnMGRuWmVVbnR0dmIyOWc0UnVWeFZGNHZJajFhdVhMa2F3R29BUmxYZnRuSGp4clBtekpselFSQUVJODY1djZucWozM2ZYMjJNZVl1SXZGMVZ6eGVSaytJNC9nR0FFeHVkcURIbWZYRWNYd2VnSUNMbkFCaVhWSzIxYndId1NsWGREQUJidG13NWM5T21UV1BmTzRySTdGS3BWQjJZZmRuNjlldHZteWd3cXZxNE1lWmxMUzB0OTFsclB4Mkc0WjhxbXhJQWlqc1J4NnNCb0tlbjU5MkRnNE5iRFJKdmIyL3ZCYkJNUk5ZQitGTVVSZFczV0RNYXgzSzVmSzR4WnF6cmVXUms1UFY5ZlgyUEFVQ3BWUElTaWNRc0FFZ2tFZ3JnUTFFVUZTYUtJOUZ1d0x3MkFlWTE1cldwNE93bFJMdEFFQVFQaXNpZjVzeVpjM3ExTEk3akx3QzRKWmZML2ZjRXpVcUZRbUdvK3RQZTNuNndpUHdad1BweXVXeURJTWhWSy9iMjlzNEhzTStjT1hQeUlyS3c4a1ltcTZxckFIeFhWYmVNakl4NEFGNEdvQWxBTXBGSWpQdDdyMHhYZFlReFpwbm5lZGNDZUZHbHE3ZmUrYXA2aW9nTUFjQ2FOV3VlWHJCZ3dldWRjOWZVVnJMV2ZnbkF2NnhidDI0c0FhdnFSZGJhVGRiYVRRQStCZ0M1WEc1RVJMNEc0R1pyN1g2VnFra1IyZXJtdENOeDdPL3ZINjZMNHljQTNBSGdpaUFJM2xMYmJUeVRjVnk4ZUhHSE1lWUVBR00zMWI2K3ZzZXN0ZWY3dnYrUjJycUpST0pYY1J3LzB1ajZpSFlYNWpYbU5lYTFuY00zM1VTN1NCekhKeHRqL3V6Ny90M0dtTm1xK29GU3FiU2t2cDd2KzYvR2FPS3JkdzZBZStNNC9vRXg1a0RmOThjMmVKNFg1bks1RkREYUJScUdZV2ZsTzdwUGlNaUxSYVJoVjJFOVZiMEF3TFZoR0s2dDdPdkxxdnJOenM3TzN4WUtoYUdhcXFkRlVYU25jKzdTbXJMajR6aitSZDAxMzIyTXViNnJxK3VLNmhzY0VUbTE5dHZIYXQwZ0NINXFyWDBEZ0o4QWVJV0lKT000SHE0L3g2bkVNWjFPenpMR0hOam9Ha1hrWEZYOW1xcXU4bjMvdFRYbEdvYmg3d0RNU0J4WHIxNDlZSzA5b2x3dVA1RklqS2JlbnA2ZUpJQ1B4SEg4R3RUOFA2Q3FkNHZJNXdFY09aWGpFODBVNWpYbU5lYTFIY2VIYnFKZEpJcWlnblB1WXlMeUN3Q2VxcjQvbjgrdnE2OG5JcWNBYUxUUXdTSUFlNG5JMmZVYlJrWkdUc0xvZDNZSkFFMlpUT1pOeHBqOVZQV1dZckY0VlNxVm1qU3BWZ1k2dldwNGVQamZxbVZoR0Y1anJmMXdSMGZIaFlWQzRjU2E4cTIrTS9SOXZ4UEFLenpQTzdxMmZPWEtsWGRiYTlkb0gxQVJBQUFRS1VsRVFWVFBtVFBuV0FCWFQzWU94cGpUUmtaR2xnQ0lWVFZsakJtcXJ6T1ZPQnBqNWplS1UwV0xpTHdUd0J0cUN5dURpWDVYK1hYRzRwaE9wM3VydnpjM054OHRJbUUrbjMrb3RyeGNMbCtlU0NRS3Z1Ky9kQnZUZVJITk9PWTE1alhtdFIzSGgyNmlYYVM3dTN1T3FoNGtJaWtBWW93NXNMdTcrOTZISG5wb1kyMjlNQXpmMDZoOVpkVDZQV0VZWGxhL3pmZDkzMXI3ZndGNElqTFhHSE0wZ01kRjVOOVRxVlEzZ0pkdTY5eDgzMytqcWw2a3FrZjM5ZlU5VWJOSlJlUWpBUDdzbkhzd0NJTExHN1UzeHB5bXF0Y0dRVERZWVBNM0FaeUowZThXdHltWHl3MEN1TC95YTZ1cWJxbXZNNVU0VnI0UmZFTjlXd0J3emoxVktwVSttcy9uKytxMytiN3ZpOGh0MkQxeEZCRTVBOERuNmpmazgva25uWE0zVmg1Y1R0aldPUkROSk9ZMTVqVXdyKzB3ZnROTk5NMTZlM3YzdGRaK3FiVzF0UURnRmFwNllLbFVPZ3pBTzFwYlcvL2JPWGVKY3k2N004Zll0R25UZzhWaU1SdUc0ZDZxK2tRWWhzZkZjZnhYQURjRVFYQ3NxcTRHZ0NlZmZQS3dYQzczVkcxYjU5eUhqREcvRUpGem9paTZ1WDdmUVJBOENPQllBSmRhYTc4MndXcGtDMHFsMHJjYm5ac3g1b2NBZnRmVjFUVUhBRlQxVk9mY0N1ZmNDbFhkMWlwdmN3R01qZkovdnNjeG04M3VyYXFQQkVId3kwYm5WaXFWTGhhUkp4cHRJNXBwei9lL3h3cm1OZWExWFlwdnVvbW1pZS83cnhhUnI0ckl3YXA2bDZvZVU3ZmdRTlk1ZDBSbDRNNW5yTFhyakRHSDVuSzVoNnNWRmkxYU5LK2xwV1YydVZ3dUExaWlxZzBUVitXN3dzY25PaGNSU1hxZUY2OWJ0NjQ2UGRSY1ZTMzV2djlPakM3VThLbHR6ZnNhQk1IUG5ITWZGSkVyMjlyYTFnRzR2Rzc3VWVsMGVxRzE5cFVpc3JlcWRnd09EbTRBUmdjVG9mSVd3emtIQURjQldGNXBPcllrY2FYN2N2UFEwTkN2bXB1Yjl3TGd4M0g4eUhURXNiZTNkOSttcHFheWlPeWpxaDFhdDdMY2N5R091Vnp1SHdEZW1VNm5lNDB4TFFEZWlkR3VkUUJBNVEzV3VMZFlSRE9KZVkxNWJYdml5THkyYlh6b0pwb21telp0V2pWbnpweTc0amorNkFUZnEya1FCRDhGOE5QSzNLVTl0UWtWQUZwYVdnNFZrZVdKUkFLcSttQ3hXR3g0YzJwRVJNcXFPcnZTZmJzaERNTW5yTFczaU1pclZmVVJFZmxiRkVXUHBOUHBsK2Z6K1dDeS9RVkJjTU9TSlV2dVc3VnFWY1BSNWlMU0NlQjdBTW9BdnJ4Mjdkb05FOVFyQkVHd0FnQ2NjMDlvWlJFMlZSVVJ1U2FWU3FHeWordFhybHo1UUZkWFY5dk94ckdwcWVrTUVUbXhzdDlmckZxMTZ0SEpycmZtZkdjMGpwN252VWxFUGdGZ3NES0RBZEZ6QnZNYTgxb2p6R3RFOUh3eW5aOSs3YmFWWjdQWjdOeHNOdHU2alNwZVQwL1A3R3cyMjJpV2c1MGxtTjVyNXdxK1JEdUhlVzNuTWE4UkVSRVJFUkVSRVJFUkVSRVJQWC8wOXZidVZWK1d6V2IzckN3YU1CWGkxNjRhTVVXKzcrK0JLWFRoN215MzU4S0ZDMXUycDM1M2QvZWNkRG85cS9wN1QwL1A3S20wMjlrNFpyUFoxbXcydTJqcVp6cHFxbkVrZWlGaFh0c2E4eHB0THdhZmFKcWwwK2xaVFUxTkQ5ZFArNlNxVjZWU3FhOU9aUi9PdWYyTk1YL2EzcW1qUk9RSDF0cHZUbFl2anVNN3JMVUgxQlY3MXRyZldtdWZ5R2F6ZTI3ck1Bc1dMTGpOV3Z1MXFaNVhhMnZySnp6UFd3WUExdHBEbXB1YlYweldaanJpR01meDBqaU9menZWbTJIVlZPTkk5RUxCdkRZZTh4cHRMMzVBVHpUTnJMVWZBUERwTUF6SGx1OWRzbVJKZXlLUmVGeFZEeHNlSHM1WHkvdjcrNGV5MmF3OC9mVFRYdjErMnR2YnZ5a2k2d1lHQmk2cTMxWW9GSVo2ZTN2M1RTUVNXN1VUa2YwQi9FUkUzaHJIOFZaVFJqMzExRk5QN0xYWFhyUGlPSDRSZ0hzQUhGcVp3dXZSZkQ0LzZKeTdBa0FoanVOK0VUbXBYQzYvTFovUGIwWUQyV3gyVDFXOVgxWFBEc1B3aDVQRnhEa1h4SEY4VGhSRnR6bm5iZ0R3dHppT3YxRmZiOU9tVFZ1cXl5eHZieHk3dXJxOFVxbTBWVTZiTjIrZVVkVzdBSnczTURCd1QrMjIxdGJXdUwrL2YzaEg0cmh1M2JweGkxMFFQWjh4cjQzSHZFYmJpdy9kUk5QSVdydE9SRjVVVzFZdWwxOWpqSEVpY3FHcUR0ZHNhZ0Z3dElpOFgxWGZLQ0pHVlZNQXhzMjlLaUpKQUtLcVJRRFlzbVhMZnEydHJRK3A2Z1lSR2E2djM4QitBSTdBNkRTaG4xWFZ2VVRrQVFCUTFVc0FuQXpnNFRBTXYxQzVqazhET0xaVUtoMHowWlJRdnUrL1NrUnVMcFZLM2F0V3JYcG1vZ05uTXBtRGpERS9EY053UDJ2dFhpTHlWNjNPcjdYMU5UWURPRDBJZ2t0Mk1JN2ZxY1N2cVJMTFlvUFRhUUV3QXFBRW9EOE13NE9jYzA5dGJ4eURJUGoxRk9vU1BTOHdyNDNIdkVZN2d2TjBFMDJ6VXFtMHBMbzByN1cyRDBDcmlId3VqdU4zUlZFME5qK3R0VFlFTUJ3RXdSRUFzSGp4NG83bTV1YkhCZ1lHOWl3VUNrTzErN1RXL2xCRStzSXdIT3QrZE03QkdQUFdYQzYzWnJKemNzNzlHUUNDSUxqVk9YY0lnSWVDSUxqYVdwc0I4QU1BZnhlUnJIUHVxR29iVmIwL2tVajgyVnI3bVRBTXIyKzBYeEdabjBna0dpNzVXK1Y1M3FrQTdzRG8zTExueDNGOFdSUkZuNjJ2WjYzOUM0QlYxZDkzSUk1N0FvRHYrKzhDY0ZJWWhvYzJpTVBmNHpnK01vcWlQOWFXYjI4Y2lWNW9tTmUyeHJ4R080SVAzVVM3bUlpOEhrQStpcUpmMTVVbkFJeTloVmk5ZXZXQXRiYS9vNlBqdFlWQzRmYWFxa1pFRGdWd2FXMTdWZjN1OFBEd004NjVaN2QxL0dLeCtCSUFQd0x3dDByUm0xWDFQbXZ0OTBkR1JzNXNhbXE2S0F6RGF4cTF6V1F5TnBGSU5Gelp6Qmh6bEtyZUt5SW5aTFBaaStxWEU2NjJWOVVqQVZ6VDI5dTdyNGk4YmN1V0xZc0F3RG4zTVFEcElBaE85SDMvVUJIeGdpQzRhNkxybUdvY01kckZmSDFYVjFkYjdjSVcxdG9lVlozamVkNER0ZTEzSW81RUwxak1hOHhydFAzNDBFMjBpNm5xTFNKeXBYTXVFcEhYMVNUeFJMbGNydThxdkVaVlR3QXdkbk55enIxVlZUZUVZWGgvYmNVd0RNOEVnTTdPenIzcmo5bmUzbjZFaVB5bnFsNjdldlhxZndMNEJnQ2swK2x1QUp1Tk1ZOEQ4UHI2K2g2ejFtYXN0ZDlXMVFFUk9heFlMQjZXU3FXdUM0TGdHR1BNejNLNVhHZjkvclBaYkZNY3gwc0JmQkRBQjFYMVpBQ2ZyNnRtakRHWGk4aWpxb3ErdnI3SGVudDczWm8xYTU2dWJFOVd1azNoZWQ0ajVYTDVPQURqdW1lM040NVJGRDNyblB0bFcxdmJod0ZjVXJPTEQ0dklEeXZMT2U5VUhJbGU2SmpYbU5kbyszSDJFcUpwbGtna0hyRFdickxXYmdMd01nREk1WElQcStyZGNSemZYRE90VlZKRXRybzVsY3ZsNndCa25YT3ZxUlI1QUw0RTRKdVlJSEVYQ29XaDZzKzhlZk5NZTN2N0ZTSnlRYmxjUGpJTXcxTXgydjBKQUJDUkRJQWVBRDhEY0xoekxnOWdycXJlQ3VDN0lqSnZjSERRcUdwdnBVbXEwVEZWOVhnQXBUQU03eEtScndBNHNhZW5aNnZrN3Z2KzRRRGFWUFh5YWxubFp2aWIybW5EckxYelZmVzJaNTk5ZHF1Ui96c1R4MUtwZEFHQXp5NWV2TGdEQUNwdm96NVNLcFcrMWVoNnRqZU9SQzgwekd1am1OZG9aL0JOTjlFMEs1VktCOVY5c3djQUtCYUxwemMzTno4UXgvSFhBWnlxcXNuNlFTNzVmSDZ6dGZaa0FNdlM2ZlFyalRHZkJoQ0hZWGhsYmIxTUp2TWlFWGxwL2JGVjlWOUY1S2c0anQ4ckl1cjcvdGozZnlMeVRCaUdQd2J3WStmY0t3Q2NGQVRCTWRiYVpTTHljUUFEcWpycFA4Uzd1N3ZucU9vNUluSXFnRGlYeTYxeHp2MGlsVXBkQ09EWWFqM1A4LzZvcXU4RGNFaDFmRkU2blhZaXNpZ013MVhPdVlNQklBekQ5ZGJhZ1k2T2p1TUtoY0xZald3bjR4ZzQ1MjVLSnBQWExGeTQ4TDNKWlBKYUFOK3I3bThhNHJoeXNqZ1JQWjh3cjQxaVhxT2R3WWR1b2huUzM5OC9uTWxramxMVlFRQVFrVlNwVkJxcXJ4ZUc0WEpyN1NHSlJPTFBxcHBVMVpjRGlHdnJpTWdCSXZLcEJvZVpCY0FUa1JQck40aElBR0FsQUpUTDVZUXhwcU15T0tjWndLWEZZbkYxS3BXNnA3NWQvVzVtelpwMU5ZQkhnaUQ0ZnJWd2VIajR0S2FtcGdldHRVdkRNRndPQUpWdTBxY3FBNXdBQUo3bmZUS080LzlDM2RzVlZiMFlvMTJtMzZuZlZtK3FjUndZR0RpdHZiMzkzZ1VMRmp5a3FvOFdpOFZ4ZzV4Mk5vNUVMM1RNYTh4ck5IVjg2Q2FhUVN0WHJ2eEx6YSt0VFUxTjQrWkY5WDIvRThCK3F0b0JZSk9xSGd6Z01kVGNvS0lvK2ptQW45ZTNUYWZUdllsRTRwNHdETi9RNlBpVlFUNWZWVlVWa1NFUmVTT0FrcXFla2txbG5wbnNqWkMxOWp3QXJ4c1pHVGtJTmQzQ2ZYMTlUL2krZjdLSUxNdGtNdis5Y3VYS0J4cTAvUmNSV1dxTTJiOStXeFJGdDFockwzVE9MUTJDNEVmYk9nZGdhbkhzNk9nNFVGVmJWYlZEUk5Zbms4a0RBTnhYZDl3ZGlpTVIvUS9tTmVZMW1ocCswMDAwelJLSnhQZWRjeXVjY3l0RTVDV042bFMrMjJ2ZHNtWEwyQ0lOMXRvRHJMVlhHMk1lQkxDK1ZDcnRDK0FNWTh5RnpybS9XR3ZQdE5idXR6UG5Oakl5OHBQTm16ZS9SRVRlQWVDK0lBZytxYXBsVmYxOEVBVEhpa2hjS0JTRzFxOWZmMkJ0dTJ3MjIrU2N1d3lqYytHK3U5RWN0MUVVWFNzaVZ4bGo3dlI5LzMzMTIwVmtVUnpIMzJrMEd3QkdiN3hmVU5WU3RXQUg0K2c1NXc2MzF0NEI0RllSdWE1Y0x1K2xxcmNiWSs1MHp2M2VPZmVoYkRZN2Q4cEJJeUxtTmVZMW1nWjgwMDAwemVJNHZzQVlVMDNlWTEyVnpybExBUHg2WkdUa2ZsVjlsNnB1NnUvdmY5SmFleHlBVXdEc0x5SS9BT0RDTUh5dzB1eTZiRGE3WEZVL1Z1a3UvSnExOW5mRll2Rk4vZjM5WTkvN1pUS1pmelBHUEFQZ01EUlloS0txdXRpRGM2N1I1bW8ra0hYcjFnMzd2cjhIUmhkYmdLcitoNm9lcWFxdmk2TG92a2FOQVNBSWdsT2RjeUlpeTN6Zjc0K2lLS3JaZGhlQXUzemZmN1dxanFqcVd3Q016U0ZidndMYzlzYlI5LzJMUmVSOWxiZGEvelU0T0hoTXpZd0NaNlhUNlc5N25uY1NnSXNCWE9tY3V5UUlndE5yanpuVk9CSzkwREN2TWEvUnp1TkROOUUwaStNNEgwVlJkYURNV1BlZ3F1NHJJcjlxYW1xQ3FtNnVEdGhSMVJ5QUs0ZUdobTZvU2FaamNybmNJRWEvQzd3MGs4a2NLaUxGMmhzVEFIaWVkeE9BWGdCREFNN2R6bE1lRVpGWE91ZStFc2Z4Y2dER1dyc2VRQkxBZFpWelB4L0FKVkVVVFRhWGF4d0V3VWxMbGl6NTFrUXJ2bFVHVVdWVjlmRnl1WHhsb3pyQTlzY1J3Si9pT0Y0eE1qSnljMzE4QUNDZno2OERjRnBuWitmWjdlM3RSOFJ4Zkc5OW5aMk1JOUh6RnZNYTh4b1IwWE9LdFhZK3R2R1AyWjZlbm1SM2QvY2NBTElMRG0rbWViKzc0aHluNUhrV1I2TC9yejNQL2g2WjE0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qK3YvWC9BRndPQVJxc0szNnBBQUFBQUVsRlRrU3VRbUNDIiwKCSJUaGVtZSIgOiAiIiwKCSJUeXBlIiA6ICJmbG93IiwKCSJWZXJzaW9uIiA6ICIiCn0K"/>
    </extobj>
    <extobj name="ECB019B1-382A-4266-B25C-5B523AA43C14-3">
      <extobjdata type="ECB019B1-382A-4266-B25C-5B523AA43C14" data="ewoJIkZpbGVJZCIgOiAiMjY5NTg4NjQ0NTg4IiwKCSJHcm91cElkIiA6ICI0OTQwODIyMTkiLAoJIkltYWdlIiA6ICJpVkJPUncwS0dnb0FBQUFOU1VoRVVnQUFBdDBBQUFJUUNBWUFBQUJkUWRLWUFBQUFBWE5TUjBJQXJzNGM2UUFBSUFCSlJFRlVlSnpzM1htY0hGVzFCL0RmcWU2ZUxjbUVtWkFFSGtIbXdlQ0V5V1NtN20xQVdZU3dxWWdvQ0FGVWVDb0lpQ3lHUFNCSTVBbUlzaW9nQk1Hd2lncUNMTEl2b3F5UHJ1cDBKa09RQU1NalQ0SEFFTFBNMXQxMTNoL2RQWFk2UFpuSk12dnYrL25rUTZicTFuWklUbFZ1bmJvWElD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G9DMFdnMHNpbmJUNXMyclh4RDJ0ZlYxVTFvYkd3Y2wvdTV2cjUrZkgrMmEyaG9tRnE0TEJxTmJsbGZYMS9TejBPTDY3cHVQOXYyY0YxM0N3Qk9YKzNHU2h5ajBXaEZOQnFkM3Y4ekpSb2FZK1h2SkpqYkFEQzNFWTEwZlNhajBTQUlnaWVOTVRzWExBNFpZNTR5eG53UWpVYTNYTS9tTW1YS2xFZU1NWmYxOTNnVkZSWGZENFZDQ3dEQUdMTlhhV25weTMxdDA5allPQzRTaWJ4bHJZM21MMWZWbTh2S3lpN3B6M0d0dFRzNGp2TlM0VDc2SWlKM0cyT3U3cXZkcHNUUkdETjV5cFFwYnhoanZ0TGY4eHFxT0FaQmNIZ1FCRS8xOTBaSU5GU1kyOWFQdVcxdHpHMUVRMHVHK2dRR1VqUWEzVElJZ20wQVBBZGdWanFkVGdONEo1Rkl0RnRyYndMUUdnUkJpNGpNU2FmVEJ5VVNpVFc5N1VkVlgxSFZDM3pmLzIxZng3WFdla0VRWEJpUHh4K3gxdDRKNE4wZ0NINWUyRzcxNnRVZFM1Y3U3UUlBWTh3eEFFN3pmWCtYM1BxWk0yZFdoY1BoOTFWMW4rN3U3a1J1ZVV0TFMyYzBHcFdQUC80NFZMalBxcXFxcTBWa1dWdGIyNVdGNjFwYld6c2JHaHEyRFlmRGEyMG5JanNBK0lPSWZDa0lndmZ6MTMzMDBVY2ZUSjA2ZGR6bWlLTXhaamNSZVNnSWd0M2k4ZmliNncwaUJpZU90Ylcxb1ZRcXRkYmZnMG1USmptcStneUFlVzF0YmMvbHI2dW9xQWhhV2xxNit6cDNvb0hFM0xZMjVqYm1OcUtSWUZRL2RGdHJ2d3pnWEZXZEtpS3ZBb0NxWGdQZ2RBQnYrYjcvSXdBd3hwd0c0T2hVS25YVW9rV0wzaTYyTDlkMWR4ZVJCMUtwVk4yaVJZcys2ZTJZVFUxTnV6cU84MGZmOTdjenhrd1ZrVGRWVlF2YmlVZ3BnTE05ejd2R0dMTk1STGJKWDU5T3B6L25PSTRWa1N0VU5UOFJsZ000VWtTK3Fhb0hpSWlqcW1VQTJvc2Nvd1NBcUdvWEFIUjBkR3hYVVZIeGhxcXVGSkgrSk5mdEFCd0tJSXpORjhmelJHUmYzL2NQV04rQkJ6R09OMmJqRjhuR3Nxdkk2WlFEU0FKSUFXanhmWC9YOVowNzBVQmpibU51WTI0akdubkNRMzBDQThuenZJZXR0WHNCZU1QenZGdU1NVTBBN2did0R4R0pXbXVQeUxWVjFWZkM0ZkJyeHBnZitMNS9SN0g5aWNqa2NEaDhEb0R6ZWp0bUtCUTZFOENUQU5JQUxnMkM0THA0UEg1dVlUdGp6TjhCTE1yOW5FcWxaaVlTaWVic3VtWUFGU0p5WGhBRWg4VGo4VC9uYmVjRDZQWTg3MUFBbURGalJuVnBhZWw3YlcxdFc3YTJ0bllXSE9PM0l0THMrMzdQcTBkckxSekgrVklzRmx1eXZ0aGwyNzRHYk40NE9vNGpBUGEzMW43Qjg3ekhlenYySU1aeFN3QndYZmNRQUhOODM1OVZKQTcvQ0lKZ2Rqd2VmNkdQa0JFTkN1WTI1all3dHhHTk9LUDZvVHZyaTZyNm9qSG1ybVF5T1RjU2lWenArLzZ0eFJvMk5UV1pjRGo4ZnJGMWp1TWNvYXJQaThoSjBXajB5bGdzOWxHeDdWVjFOb0JiR3hvYXRoV1Jnem82T3FZRGdMWDJCQUNObnVlZDRycnVMQkVKZVo3M1RHOG5MU0w3QVVqRTQvSEhDcGFIQWZUMGFpeGV2TGpOR05OU1hWMjlkMnRyYTM2aWQwUmtGb0JyODdkWDFWOTNkM2QvWXExZDBkdXhBYUNycTJ0N0FMOEQ4RzUyMFdhSm82b2VJU0xQQXZneGdLSTNwcUdJSXpLdmwrK29yYTJ0WExwMDZjcmNRbU5NdmFwT0NJVkNyL1oyREtJaHd0eVdoN210Wnpsekc5RXdOYW8vcEd4c2JLd0RzTVp4blBkRkpOVGMzUHdlZ0NaanpBMnU2LzdFR1BOQ2ZYMTlpYlgySGdCd0hPZitXQ3oyejhMOVJLUFJpS29lRHVDL0FUeXNxcWNYT1p6ak9NNzFJdklPQURRM043L1gzZDF0bHl4WjhuRjJmVW4yVlI5Q29kRGJRUkFjQjJDZFY0bzVxdnFRaUh6Zldoc3YrSWdubkU2bkMxOFQzcXFxSitVdnNOWitTVlZYZXA3M1N2NXkzL2ZuTmpjM2Y5RFcxclpWNGEvc1BsS3Flc3ZpeFl2LzVYbmV6ejNQZTMxenhkRVlVeThpTzdhM3Q4OVcxYW11NnhaN0RUc2tjWXpINHl0RTVNK1ZsWlhIRnV6aVdCSDViU3dXUy9aMkRLTEJ4dHpHM01iY1JqVHlqT3FIYmhGcEFsQVA0SDRBQjF0ckV3QW1xdXJEQUg0dElwUGEyOXNkVlczSWJsSldiRCtxZWlLQWxPLzd6NGpJVHdDY1VsOWZ2MVYrRzlkMUR3WlFxYXJYNTVZMU56ZS9aNHg1SW4rb0syUE1aRlY5Wk1XS0ZXdDlyUjRPaDE4MXhxdzJ4cXdHc0JNQXhHS3h0MVQxMlNBSUhzZ2IwcXBFUk5hNk1hWFQ2ZHNCUksyMW44c3VDZ0c0R01EVjZDVnB0N2EyZHVaK1RabzB5YW1xcXJwSlJDNVBwOU96ZmQ4L0U1bFhuNXMxamdBdVZ0WDdsaXhaOHJHcVhpb2lsNkxndTRLaGpHTXFsYm9jd0xrelpzeW9Cb0JzVDlSM1U2blVMM3E1SHFJaHdkekczTFloY1dSdUl4b2VSdlZEOThLRkMzL3ZlZDVFWkQ2WWVjanp2RVlBRUpIdmljZzhWZTN6K3V2cTZpYW82b1VpY2dHQUlGc3YrR0JaV2RrVitlMUNvZEFMSXZLTi9JOTRHaHNiclloTWo4ZmpQWFY1dnU4dlY5VzI2dXJxNC9LM1Q2VlN1L3ErUDk3My9mRUFYczh0NytycU9odkErQ0FJZmdvQXFscFMrS0ZROW92NjB3RXNhR3hzbk9LNjdvOEJCTDd2ejg5djE5VFV0STNydXJNS2Y2bnFrU0p5UkJBRXA0bUk1cTh6eGpSdGpqZzJOalorQnNDWEhjZjVjVFplQ3dCTWNsMTNyVGdNY1J3OUFQZVZsSlRjT20zYXRQS1NrcExiQVB3bVYwZEpORnd3dHpHM2JXQWNtZHVJaG9HeFVOT05kRG9kZGh5bk92dEJTU21BYTd1NnVoYVhsWlU5MThlbU1tN2N1RnNBdk8xNTNsMjVoZDNkM1dkRklwSFhqVEdIKzc1L0x3Qms2eUEveW42VUF3QUloVUluQjBId0srVDFyQUNBcWw0RjRCb0FOeGF1SzlUUzB0TGQxTlIwaEtxMkE0Q0lsS1ZTcWM3Q2RyN3YzMnVNMlNzY0RyK21xaVdxK2hrQXdWb1hJN0t6aUp4YTVERGpBSVJFNUpSMUFpRGlBVmdJYkh3Y1o4NmNXUlVLaGU0QWNFMHNGbnNMQUdLeFdOSmFlNUtJL0M0YWpUNmJ0M3hJNDlqVzFuWldWVlhWODFPbVRIbERWZC9wNnVwYTV3TW5vdUdDdVMxN01jeHR6RzFFSThDb2Z1ak9mcGh5aWFxcWlIU0t5QUhJMVBXZFVWWlc5a2xmdlJqR21Ia0E5azBtazdzaTcxVm1jM1B6QjY3cm5pNGlDNXFhbXY1MzRjS0Y2M3lJWW96NUR4RTUzSEdjSFFyWHhlUHhoNHd4VjFockQvYzg3M2Q5WGNmQ2hRdi9udmRqUlNRUzZTaHM0N3B1RFlEdFZMVWF3R3BWM1JQQWU4aTdPY1hqOFQ4QitGUGh0bzJOalEzaGNQZzUzL2YzTDNiOFRZbGpOQnFOQkVId0J3QWZyVnExNnFMOGRaN25QVzZ0dlQ4SWdvZWkwZWhleFQ3Z0d1dzRWbGRYNzZLcUZhcGFMU0xMUzBwS2RnYndZbC83SmhwTXpHM01iZm1ZMjRoR2hsRmRYcEpNSnYrd1pzMmE3VVhrS3dCZTlEenZaRlZOcStvUFBjODdXa1NDMXRiV3p1WExsKytTdjEwMEdvMVlhNjlEWnZ6V3J4VWJselVlajk4bUlqYzdqdk8wNjdyZktGd3ZJdE9ESUxpeFdMSkY1bWJ4STFWTjVSYUV3K0c3ckxVdlcydGZGcEh0aTExUHRtYXZvcU9qbzJlQ0JtUE16c2FZV3h6SGVSM0E4bFFxdFMyQWN4ekh1Y0phKzNkanpGeGp6SGI5REZsUkd4dkhob2FHcWFyNk5JQWRrc25rb2JsSkh2SzF0YldkQkdCRkVBUXZGcHR0YnBEaUdMTFdIbXlNZVJMQXd5SnllenFkbnFxcWp6dU84N1MxOXEvVzJ1OUVvOUdKL1kwWjBVQmlibU51SzNZOXpHMUV3OXVvN3VuT1RmUmdyUzIyT25mdHNtelpzbTdYZGJkQVpvSUFxT3JQVkhXMnF1NGJqOGQ3N1Fud1BPOU1hNjJJeUFMWGRWdmk4WGc4YjkwekFKNXhYWGNQVlUycTZvRUFlc2FQTFp6OUxRaUN5eDNIeWQwQWUxNzNXbXV2QWZCWU1wbDhSVlVQVWRYVkxTMHRIeHBqamdOd0JvQWRST1J1QU5iMy9WeWQzKzNSYVBSZVZUMGgrOHIxTW1QTVg3cTZ1ajZmUCtOWVUxUFRweDNIK1FUQVBpZ3lBY1VteGxGS1Nrb2VWZFdVNHppN056YzNmMUJzNDliVzFzNnlzcktEeTh2TDcxWFYrNkxSYUgwc0Z1czVsNEdPbyt1NlY0bklON0k5V3I5cWIyOC9LbTgwZ2ZNYkd4dHZDSVZDY3dCY0JXQyt0Zllhei9QTzdpMVdSSU9CdVkyNXJhODRNcmNSRFQraitxRzdGMGtSMmMxYSs1TWdDTzRGNEJoamxnTW9BWEE3QUtqcXBRQ3VpY2ZqNzY1dlJ3QUN6L1Btekp3NTh4ZTl6VkxtT001cEFLS3ErbjQ2blo1ZnJBMEFCRUdRaU1manVZa1BlbDROcXVxMkl2Sm9KQktCcXE0UmtUTUJCS29hQXpDL3M3UHp6cnhFMmlPYjNLOEJjRzFUVTlNc0Vla3FuT0kzRkFyZEI2QUJRQ2VBaXdyMzBZZSs0cWpwZFBxWWp6LysrTzFseTVhdDg2b3pYL2I4OXpmR1RNdS9LZVVicURnQ2VDa0lncGVUeWVRRHhhWkFUaVFTeXdDY1ZWTlRjMEZWVmRXaFFSQTgzMmRraUlZR2Mxc1djeHR6R3hFTmI5SjNrNEZoakptTTlmd0RxTDYrdnFTdXJtNENCdVljbmMyODM3RWFSNkxoYXF6K25XUnVJeUlpSWlJaUlxSlJidnIwNlpQNjB5NXZzb0dOTW0zYXRQSU5hWi90elFqbGJSdnF4MmFTM1c0dDBXaDBhL1N6MXlNYWpXNWRPQ0ZHZi9RempnNDI4WVBkd1loalhWM2RoR0xIYVdwcTJtWkRqazAwbEpqYjFtM0wzTWJjUmpSY2pPclJTNHFwcjY4ZlgxNWUzbUtNT1d4OTdXcHFhc3FDSUhnUEJhLzA2dXZydHpMR3ZHMk0rUnZXay9oZDE1MDFaY3FVTjZMUjZEckRRYTNIN2RiYTd3SEE1TW1UejdiV1h0dlhCcTdyN2kwaXI5ZlgxNWZrTFE0SFFiRFFkZDB2OWVlZ3FucEphV25wVFJ0d252Mk9ZMU5UMDk3VzJuV0c4ckxXN211TVdXV011V3g5Mnc5V0hNZU5HM2ZtbENsVGZwKy96QmpURkFxRjNwazVjMmJWQmh5YmFFZ3d0NjJMdVkyNWpXZzRHZFgxWDlGb05KSk9wOWY1MTd5SUhBYmd1SFE2ZlpEak9HdE5KUnlQeDk4MXhueEtSRDZucWllbDAra1RBU0NSU0RSSG85SGM5TUFYQVRoWVZkTys3NS9WMi9HdHRhY0QrRTVuWitmT3hUNWt5VGQ5K3ZSSjVlWGxyZDNkM2RzdFhyeDRoVEhtYlFBbnFlcExoVzNqOGZncVpDZE1NTWJjSWlKdCtWK2R1NjU3a0lqY3JxbzdkSGQzOXd3NTFkTFNzcWFtcHFhMGNIL1YxZFhUVlBYUDZYUjYzNVVyVjY0MWZGVnJhMnNxR28zS1JzWnhKd0FuaW9pbVVxbGZBMWlUU0NUZXNkWTJxdW90cVZUcXlIQTRmS2VxL2l3ZWp6L1FXMndHSTQ3VzJxVkJFUHdnSG84L2tuZmNud1BZcWJPejg2amNzdkx5OHFDM0Q2S0lCZ3R6RzNNYmN4dlJ5RE9xSDdxekV5UEVBU3p0cTIxbWJnVDVkRnRiVzNsMWRmV3BxbnE4aUh3QTRGMEFTS1ZTRjRaQ29Yc0F6UE45LzFFQVlXdnRYYXJhMmRYVmRYSkxTOHZxWXZ1MTFqNE80SG5QOHk1WjMvR3R0ZWVvcXZGOS8rdlcycThCdUVkVml5WGhDbFcxanVPc0J2Qm13YnEwNTNsaGErMGZBUnlvcWowem1ZbklPRlU5QU1BRDJaL0xzbVBBcGdyMkFSRVpCNkJkVlJYQVRlbDAramNiR2NjYkFCeW1xaytLU0tlcXZoRUV3ZDhjeDdsS1ZRK054K090RFEwTlUwdEtTcDRBc01EenZHdVFOMUZIUVh3R0pJNEFkblljNSthQ2EzaDYxYXBWQjFWV1ZyNmpxcFY1Y1FtcDZsdSs3emYwRlFlaWdjVGN4dHdHNWphaUVXZlVQM1NIUXFHbmZOL3ZzNmF2dnI1K2ZGbFoyYXEydHJieTF0YldUbVBNcTQ3amZEMFdpNzFsclQxU005UHlMaGFSVCtXMlVWVUI4TEtJZkQ2WlRINSswYUpGaXdyM2E0eDVBc0J1SFIwZE5jV0d2d0tBMnRyYTBzckt5amVESUxnd0ZBcmRIUVRCWWdBL3lONEFlelEwTkd4YlVsS3llT1hLbGRNcUt5dW5BSGpaODd3dEFTQWFqVzZwcXUrblVxbGRRNkhRWDlMcDlBNkpST0xEN0xxSnFycGk1Y3FWRTVjdVhib1M2Qm5iZFlYbmVmTUtZbFlYRG9lOXpzN09xbHpQeThiR01Sd09sMHlZTUNIdSsvNzIyVmo4VkVRT0I3QWNRUDVyemVXcUdvakl1TGEydGoxYlcxdlhtY0o0b09JNGZ2ejRJMFRraTc3dkg1NDl6dUVBdmdmZ3p3Q084bjEvMTl4MnJ1dCsxWEdjaXp6UEt6cW9MOUZnWVc1amJ1c3Jqc3h0Uk1QUHFCNm5PeEtKZkJ3RXdhMU5UVTE3aGtLaGgzdHJwNm90WFYxZHN3QmMzOXJhbW1wc2JKd0NZSnlxSG1hdFhZRk1qOURodnUrdjh4b1BBS3kxWDF5MGFOSGl3dVhabThVc1ZYMmh2THo4YkFCemkyMWZXVmw1RW9CdEhjZEpwOVBwSTBUa243bGthcTI5QThERG51ZjlycVNrNURnQTl5NWR1blNsdFhaS3NYMkZ3K0dqVlBYeVJDS3hQTGRzelpvMTRZcUtDcVJTcVo1ZWtTQUlublFjNXdJQWE5MllITWZaRDhCZjgxOTFibXdjalRGZkJ2QzRNZWFSZERwOUJvRFd6czdPUFZ0YVd0NHZkdXBOVFUzN0Zyc3BEV1FjWGRmdDdYS09CTERXUkJFaUVnYXczbGZBUklPQnVTMkR1WTI1aldna0dkVVAzYkZZN0o4QXpnZmcxTlRVck5XVFVWbFpHWEljNXp3UitiNnFYcDlOeEtjQVFDZ1UraHFBaDdJemVUbSs3ejl1alBtYjY3clBpY2hVQUNzQjNDc2llNnJxSzZyNkRRQ1BGUjQvbXh4ZlRhZlQzd3VIdzYvTW1ESGpaNHNYTDI3TGJ4T05ScmNPZ3VCSEFGcEZCUEY0L0I1anpMTzU5YXBhTGlLUjdQNytyS3IvV3Q4MWU1NTNqakhtNjliYSt6elBPeHhBRUE2SHd3RFEydHJhazFUajhmamp4cGliWE5kMTgyZWJjeHpuMkNBSXJ0b2NjY3oyL0N3QU1DY1NpVWhYVjljalpXVmxEN2l1KzVUak9LNnEva1pFdGdiUW9xcTdxMnF4RzlhUXhOSDMvZDJNTWRjWlk2Sys3MStWdlo2d3FxNHozVFBSWUdOdVkyN2IyRGd5dHhFTm5iRXlla25RMnRyYW1mdFZXVm01ZFNnVWVzWnhuTDFWMWNiajhidnlHNHZJVEFESEFqZ1h3Q1hXMnZraVVnbmcxd0FlQnpCUlJDWUMyRTVWSFJFcEtUeGdUVTFObVlpY0IrRFdSQ0x4aHFvK1VsSlNjbjVoTzFVOUI4QjlBR0xaUlduSGNicU5NZkg4ci9hdHRWOE1oVUpuSkJLSk4vSTJuMlNNV1cyTVdSMEVRV3R1NGFwVnEvNm9xdE9zdFQvTkxpb0JrRVJtbHJLY2xLcitYRVIrbm5lTXJ3R1l2SHIxNnZzMlJ4eFZ0VUZWYndhd2R4QUVUMGNpa2VOVmRTV0FYNnZxRWhFcFY5VnBxbG90SXVGc2I4dWd4MUZFRHNuRlVVVHV5RjFyS3BXNlFrVE90OVorT1h1TUVnQzhNZEZ3d3R6RzNOWnJISm5iaUlhWFVkM1QzZFRVTkVORTFobm5WVVFPQlRBZXdLa0FhbHpYcmNsYjk0N25lU2NET05rWU14ZVoyc0FialRGL0Y1RjVBS1lBK0VkZng2NnFxdnFCaUt6MlBPOTJBSEFjNTc5Vk5XYU11ZFgzL1paY3UxUXFkVThxbFZwY1dscTZJTGNzQ0lKdkFWamMwdExTYll3QkFLeGN1ZkxGeXNyS2UyYk9uRGt6cjc3eVk5LzMxNnA3QklDbFM1ZDJ6Wnc1ODZod09MelFXdnRYRVdrSmdtQ2RWNGZ4ZVB4Nlk4eDNqREZuSnBQSjN3TzRMZ2lDazVZdVhicFc4dDNZT09ZK3lySFdQdVk0enB4ME90M3BPTTYzQWN3VGtVWUE4Y0o5RGtVY1ZmV0JJbldQV0xSbzBkdXU2NTdrT002ZGpZMk5EUUJLUklTdllHbklNYmN4dC9VbmpzeHRSTVBMcUg3b2Roem5NQUI3RlM0WGtXbXFXcVdxNTR1cy9TMnBxdjRHMmEvNkFZUkZaQWRyN1JjQWRIUjJkczR0TFMzZEZjQlgxbmRjMTNWM0VaR0xBSHdOMlMvb1k3SFlFbVBNTDBUa2p0cmEydDF6eVQrUlNMd0NBTG5FaWN6Ymh4TUJmQ3QvbjlsYXg5OUVJcEZ6QUJ6VDE3VXZXclRvYldQTTV6Lzg4TVA0cEVtVHRnK0ZRdXZVRXdKSU9ZNXptS3ErRW9sRTVxanFiZkY0ZkoxeFp6Y3hqcUtxSVZYZFZVVGFWWFZ4VjFmWDNOTFMwam1GMnhRYURuR014K04vc05aK25FZ2tsbGxyeTFTMVdCeUpCaFZ6RzNNYm1OdUlScHhSL2REdCsvN0Z4WlpiYTA4Qk1DdlhBMUJrL1c5VTlhdklKTlUzVlhXWmlKU1hsWlZkQVdDeXFyN1gyekdibXBxMkVaRUhnaUM0TVI2UHIxVUwrY2tubi95NHFxcnFxeE1tVEZnQTRHaGt4MUhOWjR6NW1vaXM5RHh2blErYlVxblVMOExoY0V0alkrTjU2NzN3ck56SFVWdHV1V1dGcW5ZVWFlS282bDZhR1FxckdzQi9HbU8yODMzLzNZTDliR3djbDZqcTVPd1FYdTNJMUlZMmxKV1ZYYUdxRFFDYWV6djM0UlJIei9PZXlmNjJRa1NLeFpGb1VERzNNYmN4dHhHTlBHT2xwbnVEaU1qNVhWMWRXd0c0SE1DdDhYajhXZ0R0bnVjZG5VNm4veHNBUE05N3NyT3o4NHo4N1pxYW1uWjFIT2RsRWZIajhmZzZFMHUwdHJaMk9vNXpzSWpzYjR4NXFLR2hZV3FSdzIrbnFsY1dPNjlFSXZFT2dKK3FhbTVJcW9uVzJwZXR0UytyNmpvZk8rVmR6MFFSV1pQN3VhNnVib0sxOWtScjdXSUFGNGpJdDFWMVIxVU5pOGliMXRwN2pERUhidXBVMGQzZDNRZGtYeEgvMVhHY2MxWDFVUUF4ei9PT0JuQXZBSFIxZGYzSTkvMzc4N2NiZ2pqdWs0c2pnRXQ3dTU0Z0NDYXE2cHJlMWhNTmQ4eHR6RzNGTUxjUkRZNVIzZE9kcjdhMnRuVDgrUEdmRXBFVnFybzdnRjVuM3NwKzBaNy9PcTlIS0JRcVFlYWpIV2xwYWVsMlhYY0xBS2xvTkxxMXFqNEg0SjdPenM3dlllMFBlL0wzL1ZaalkrTVh3dUh3L1pGSTVEb0FzL1BYKzc1LzViUnAwOHFOTVh1SmlLcnF6Z0J1eTYzM1BPL0hBR0N0clFXd0JzQ2M3S3FKQUI0QmdHblRwcFZQbmp6NUpoRzVWa1NXQmtGd3BLcStYVjlmdjFWcGFla3ZSZVJMcXRxcXFsZUdRcUhiWXJGWU1ydVB3NDB4TzR2SVdTTHlvS3AyR0dPTzlYMy8zbzJKWTNOemM2KzlaZ0JLZ2lBSVdscGFBbVI2YzdaUTFXV0RIVWZYZFQ4aklndVJHY0VBcXJxUGlPd0hBTWFZdlVWa0h3QjNkbmQzcjNJYzUwc0E3bG5QTlJFTk91WTI1clppY1dSdUl4cCt4c3hEOThTSkV5Y0VRZkNHWklydFBrSm1yTklOMGVXNjd2RUFqZ3FDNEpmR21GMEFQQUZBZ2lBNE1SNlAvOU4xM2Izajhmai85TFdqUkNMaHpaZ3h3NVNWbGEzejZoQUF5c3JLQWhHWnI2b2hBTEcydHJZbmU5bFZ5dk84bDRHZWo0MEFBTXVXTGV1WVBIbnlRUUNPeVM1YkppS3pXMXBhM2pmR3ZBemdGNzd2LzdYWURuM2ZmdzNBVVkyTmpWTkNvZENYQzN0cU5pV09JcUlpMG0ydHZVWlZUVHFkWG1DTU9RdVprUlRTb1ZCb3oxZ3NOdWh4Vk5VMjMvZGZCZ0JqekRRQSt3RkFLcFZxaTBRaUZ3RzRxS1NrQktyNmFrZEh4eTM5dlY2aXdjRGN4dHpHM0VaRXc5WG1McWtacWxrOVE5bUpMbnBWVTFOVFZsOWZQMzZBanI4NTR6aGtNNk5PbXphdFBOdWoxeHVKUnFNVk5UVTFaWU4yVWtRYmg3bHQ4MkJ1SXlJaUlpSWlJaUlpSWlJaUlpSWlJaUlpSWhvRTF0cEdBS0VOM1c3NjlPbVQrbXF6cVVOUkFRaHY2RDZpMGVqV3VkL1gxZFZONk9jMlc2S2dkakVhalZiMFVRTzRsbzJNWXlnYWpVN3N4L2tOZWh6cjYrdTN5djIrdjNFa0drNlkyNWpiaW1GdUl4b2V4dUk0M1dGVnZkZGFlOXFHYk5UVTFMUnJSVVhGRzluaHJIb1ZCTUVGeHBnekM1ZGJhK2RaYTl1ek04RDF5bHI3d3lBSW5xaXRyUzN0ejNuVjE5ZVhxT3JyVFUxTk13QmczTGh4ZjhwTzk3dGVRUkRjYTR3NVBYOVpPcDArWGtSNkcwMmcwRWJGMFZwN1poQUVUL1QxOGM1Z3g3R3hzZkV6WldWbFBqSWZjWTJycUtob3piL2hFNDBBekcxZ2JpdkUzRVkwZkF6Wmw5V0RKRlJUVTdOT2o4QVdXMnh4bUlnYy9ja25ueHhhdUs2MXRiVzdycTV1WEhsNStUbzlQeUx5Y3hGWkhRVEJqOWM2U0NqVTljRUhINnlvcnE3ZUlSUUt6VmZWNjRNZ1dBamd3MFFpOGFFeDVoZ0FzNE1nT010eG5BZFU5YXZ4ZVB6TlhzN1pzZGJlQzJDNTUza245bldCeHBpdkFMalE5LzFkc2pkTlQxV25aMmRKeXo5SGpjVmkvd0tBYURUNktWVjl2YjI5L1ZOTGxpejVPRzlmL3dQZzNxNnVydXR6eTdxN3U1TkxseTVOYlV3Y2pUR1RWSFZjL3ZJZ0NFcERvZEREQUs0c25QUWluVTcvNjVOUFB1a2Npamk2cm51VjR6aHB6L1BPZGwzM3V5SnlUSGJtdnJVRVFaQk1KQktjUklLR0duUGJ2OCtSdVcwOW1OdUlobzlSL2RCdGpEa0R3TVVBSUNMakFMUnJic0RYTEJFSnFXb3BzaE1ocU9yUmp1Tk1RMmIycm4vMGRReFZIU2NpL3ljaTN3eUM0SElST1FEQVE5bDFENGpJdHFyNitWV3JWaDJ5ZE9uU0x0ZDFkeGVSMjFUMSsvRjR2R2pQaSt1Nlc0aklraUFJRGwrNGNPSGYrcmpHUDR2SW56elB1OGtZOHdzUk9WNVYxeHJiTlR2dWJOTHp2QzJzdFhjQytHYkJOVnlZblREQ0I5Q1J0MTBKZ1BtcSt2Ykd4RkZFamdhd3A0aXM2RWNjSndPNDJYR2Ntd2M3anRPbVRTdWZNbVhLZTZsVWFvOUVJdkYzWTR3UG9GaXZYeGpBWTc3dkg5TFg5UkFOSk9hMm5tdGtibU51SXhveFJ2VkRkejVqVEZ4VjU4VGo4ZWZ5bDF0clQxVFZ3MzNmUHlCdjJTa0E5dlE4NzZpKzltdXQvVEtBQ3p6UCs2enJ1bDl5SE9mcm51Y2RNMlBHak9xU2twSUZJcktGcW00dElqMDNDMVZ0RnBGZFZQVVIzL2UvWDdqUDJ0cmEwc3JLeWc4QnRIaWV0MXR2eDI1cWFwcmhPTTRpQVArcHFpVWk4Z3FBT3QvM2wrZTNjMTMzbTQ3amZNL3p2TTlsYjB3dmU1NTNYZmI4cjFQVjl3SHNLaUpMUE04N0orL2FyZzZDUU9QeGVNK1UwQnNTUjJQTXZRQ2U4bjMveHI3aWFJeTVBa0RLOS8yNWd4MUhZOHhKQU03eGZmOC9YZGY5dG9pYzVQditaNHEwdXhuQSs3N3ZYOWpYOVJBTkZ1WTI1cmIxSEp1NWpXZ1lHVE16VW1icitiNEE0TG1DVmZzQmVEcC9nYW9tUkdTTk1XYXVpTXhkejI3bnA5UHAyeHpIK1FNQVpLZlNmZGhhdTFSRWRsTFZ2NG5JMVo3bkpRczNqRWFqVzZiVDZlMkw3WFQ4K1BFSEF2Z1hnTW5XMmk5Nm52ZFlzWGFPNDF3aUlwSktwZEtoVU9nY0FML00zWlNNTWEwQWR2ZDkveC9aSHFLYmU3c0lFZGtLUUgxN2UvdDNDdUlRRnBFMUJXMzdIVWNBandaQjhJYTE5bUVBZS9aMmZGWDlyMnlzZ3V4MURWb2NvOUZvaGFwZWlHd3Zsb2ljTHlMZkF3QnI3VTRBN3ZFOHI2bSt2bjY4aUJ3UkJFRlRiOWRCTkJTWTI1amJtTnVJUm9ZeDg5QU40RllBejliVzFzNWJ1blJwRjlBenZmQkJqdU9jbGQvUTkvM25BVHdQSUZ4VFUzTk4vcnFxcXFwcUVibGVWV2VJeU84V0xseTRHTUJpQUk2cUhyUnExYXJ6SjB5WWNMbm5lVWxyN2J1cStudlhkUmM3am5PZ2lIeFpWUzhWa1RsQkVOd040SlJpSitvNHpqZUNJTGdkUUt1SVhBaGduWVJxakRrUXdHNnF1Z1lBT2pvNjVxNWV2YnFuMWxGRXhxZFNxZHlIc3RjdFg3NzhrZDRDbzZydk80NnpVM2w1K1l2R21OTjgzMzhwdXlvTW9Hc1Q0bmhRRHpCVEFBQWdBRWxFUVZRTEFOVFgxMyt0dmIxOXJZOTJxNnFxR2dBc0VKRmxBRjZLeCtPNUhxeEJqV002bmI3SWNaeWUxODdKWkhLLzV1Ym05d0FnbFVxRnd1SHdPQUFJaDhNSzREdnhlTHkxdHpnU0RSSG10bDR3dHpHM0VRMG5ZMmIwRXMvelhoZVJseVpNbUhCMmJsa1FCRDhDOEZBc0Z2dmZYalpMdGJhMmR1WitWVlZWN1NraXJ3RlluazZuamVkNXNWekRob2FHeVFDMm5qQmhRa0pFcG1WN1k2S3F1Z2pBcjFXMUk1bE1oZ0RzQkNBQ29DUWNEcThULyt4UVZZYzZqck1nRkFyZEJtQ2I3R3ZlUXBlcTZoa2kwZ2tBUzVZcytYaktsQ243V1d0dnpXOWtqTGtZd0g4c1c3YXNKL21xNnBYR21OWEdtTlVBVGdDQVdDeVdGSkhMQUR4Z2pOa3UyN1JFUk5hNk1XMU1IRnRhV3JvTDR2aDlBRThDdU1uenZBUHpYeGtQWmh4bnpKaFI3VGpPU1FCNmJxak56YzN2R1dNdWRWMzN1L2x0dytId28wRVF2RjNzK29pR0VuTWJjeHR6RzlISU1KWjZ1aEVFd2VtTzQ3em11dTZ6anVPTVY5VmpVcW5Vek1KMnJ1dnVnVXpTSzNRaGdPZURJTGpiY1p4ZFhOZnRXUkVLaGZ4WUxGWUdaRjUvK3I1Zms2MmgrNzZJZkVwRWlyNG1MS1NxbHdPNHpmZjlwZGw5L2JlcVhsMVRVL05VYTJ0cloxN1RzK0x4K05QVzJtdnpscDBZQk1HREJkZjhyT000ZDlUVzF0NlU2NzBSa1RQejZ4NXpiVDNQKzZNeFpuOEFmd0R3V1JFcENZS2d1L0FjK3hQSHhzYkdjWTdqN0ZMc0drWGtJbFc5VEZVWHVhNjdkOTV5OVgzL0x3QUdKWTZMRnk5dU04WWNtazZuUHdpSE0zOFY2dXZyU3dCOE53aUN6eUh2ejRDcVBpc2lQd1F3dXovSEp4cE16RzNNYmN4dFJNUGZtSHJvanNmanJkYmFFMFRrUVFBaFZmMW1JcEZZVnRoT1JNNEFVR3lTZytrQXBvcklCWVVya3Nua0hHUnE3TUlBSWsxTlRaOTNIR2M3Vlgyb3E2dnI1ckt5c2o0VGF2WWpwOTI3dTdzL25Wdm0rLzZ0eHBoanE2dXJyMmh0YlQwbGIvbGFOWWF1NjlZQStHd29GRG95Zi9uQ2hRdWZOY1lzbnpCaHd0RUFidW5ySEJ6SE9TdVpUTTRFRUtocW1lTTRuWVZ0K2hOSHgzRW1GNHRUVnJtSWZCWEEvdmtMc3g4Uy9TWDc0NkRGc2JHeHNTSDNjMmxwNlpFaTRpY1NpVGZ5bDZmVDZldkQ0WENyNjdvN3JtY29MNklod2R6RzNNYmNSalQ4amFtSDdycTZ1Z21xdXF1SWxBRVF4M0YycWF1cmUvNk5OOTVZbGQvTzkvM0RpbTJmL1dMOU9kLzNyeXRjNTdxdWE0ejVQd0FoRVpub09NNlJBTjRYa1MrVWxaWFZBZGh4ZmVmbXV1NEJxbnFscWg3WjNOejhRZDRxRlpIdkFuak5XdnU2NTNuWEY5dmVjWnl6VlBVMnovUGFpNnkrR3NCY1pHb1cxeXNXaTdVRGVDWDdZNFdxZGhTMjZVOGNzL1dCK3hkdUN3RFcybzlTcWRUeGlVU2l1WENkNjdxdWlEeUNvWW1qaU1nNUFNNHJYSkZJSkQ2MDF0NlRmV2c1YVgzblFEVFltTnVZMjhEY1JqVHNqWW1hN29hR2htMk5NUmRYVkZTMEF2aXNxdTZTU3FYMkFmQ1Zpb3FLLzdYV1htT3RqVzdLTVZhdlh2MTZWMWRYMVBmOXJWVDFBOS8zand1QzRFMEFkM3FlZDdTcUxnYUFEei84Y0o5WUxQWlIvcmJXMnU4NGp2T2dpRndZajhjZktOeTM1M212QXpnYXdMWEdtTXQ2bVlsc1NpcVZ1cUhZdVRtTzgxc0FmNm10clowQUFLcDZwclgyWld2dHk2cTZ2aG5lSmdMbytjSi90TWN4R28xdXBhcHZlNTczNTJMbmxrcWxyaEtSRDRxdEl4b0tvLzN2WkJaekczTWIwYWd3cW51NlhkZmRRMFF1RVpFOVZmVVpWVDJxWUxLQnFMWDIwT3hIT3o4d3hpeHpIR2RXTEJaN0s5ZGcrdlRwazhyTHk4ZW4wK2swZ0ptcVdqUnBaV3NLMysvdFhFU2tKQlFLQmN1V0xjc05EVFZSVlZPdTYzNFZtVWthVGwzZm1LK2U1OTF2cmYyMmlNeXZyS3hjQnVENmd2VkhORFkyVGpQRzdDWWlXNmxxZFh0Nyswb2c4eUVSc2owWTFsb0F1QS9BdmRsTmU2WWp6cjY2WE5QWjJmbG9hV25wVkFCdUVBUnZiNDQ0TmpRMGJCdUpSTklpc3JXcVZtdkJySExESVk2eFdPeWZBTDdhMk5qWTREaE9PWUN2SXZOYUhRQ1E3YjFhcHdlTGFMQXh0ekczYlVnY21kdUlob2RSL2RDOWV2WHFSUk1tVEhnbUNJTGplNmxWVTgvei9namdqOWx4Uyt2emt5a0FsSmVYenhLUmU4UGhNRlQxOWE2dXJxSTNwbUpFSksycTQ3T3ZibGY2dnYrQk1lWWhFZGxEVmQ4V2tYZmo4ZmpialkyTm4wa2tFbDVmKy9NODc4NlpNMmUrdUdqUm9xSmZtb3RJRFlEZkFFZ0QrTytsUzVldTdLVmRxK2Q1THdPQXRmWUR6VTdBcHFvaUlyZVdsWlVodTQ4N0ZpNWMrR3B0YlczbHBzWXhFb21jSXlLblpQZjc0S0pGaTk3cDYzcnp6bmRRNHhnS2hUNHZJdDhIMEo0ZHZZQm9XR0Z1WTI0cmhybU5pRWFMelZtS00yUXpnVWFqMFluUmFMUmlQVTFDOWZYMTQ2UFJhTEVSRGphVllQTmUrNWlaVVpWb0FERzNiVHJtTmlJaUlpSWlJaUlpSWlJaUlxTFJvYUdoWVdyaHNtZzB1bVYyd29EK0VEZC94b2grY2wxM0MvVGo5ZTJtdnZLY05tMWErWWEwcjZ1cm05RFkyRGd1OTNOOWZmMzQvbXkzcVhHTVJxTVYwV2gwZXYvUE5LTy9jU1FhYTVqYjFzYmNSa1REMVpqNGk5N1kyRGd1RW9tOFZUamtrNnJlWEZaV2RrbC85bUd0M2NGeG5KYzJkTmdvRWJuYkdITjFYKzJDSUhqU0dMTnp3ZUtRTWVZcFk4d0gwV2gweS9VZFpzcVVLWThZWXk3cjczbFZWRlI4UHhRS0xRQUFZOHhlcGFXbEwvZTF6ZWFJWXhBRWh3ZEI4RlIvYjRRNS9ZMGowVmpDM0xZdTVqWWlHcTdHeE1jYXhwaGpBSnptKzM3UDFMMHpaODZzQ29mRDc2dnFQdDNkM1luYzhwYVdsczVvTkNvZmYveHhxSEEvVlZWVlY0dklzcmEydGlzTDE3VzJ0blkyTkRSc0d3NkgxOXBPUkhZQThBY1IrVklRQkdzTkYvWFJSeDk5TUhYcTFIRkJFR3dENERrQXM3TERkNzJUU0NUYXJiVTNBV2dOZ3FCRlJPYWswK21ERW9uRUdoUVJqVWEzVk5WWFZQVUMzL2QvMjFkTXJMVmVFQVFYeHVQeFI2eTFkd0o0TndpQ254ZTJXNzE2ZFVkdWl1VU5qV050Ylcwb2xVcXQ5V2RzMHFSSmpxbytBMkJlVzF2YmMvbnJLaW9xZ3BhV2x1Nk5pZU95WmN2V21laUNhTFJqYmxzWGN4c1JEVmVqL3FIYkdMTk1STGJKWDVaT3B6L25PSTRWa1N0VXRUdHZWVG1BSTBYa202cDZnSWc0cWxvR1lKMXhWMFdrQklDb2FoY0FkSFIwYkZkUlVmR0dxcTRVa2U3QzlrVnNCK0JRWkladFBGZFZwNHJJcXdDZ3F0Y0FPQjNBVzc3di95aDdIYWNCT0RxVlNoM1YyM0JRcnV2dUxpSVBwRktwdWtXTEZuM1MyNEdibXBwMmRSem5qNzd2YjJlTW1Tb2liMnB1YksyMXI3RVV3Tm1lNTEyemtYRzhNUnUvU0RhV1hVVk9weHhBRWtBS1FJdnYrN3RhYXovYTBEaDZudmRZUDlvU2pSck1iZXRpYmlPaTRXeFVqOU9kazBxbFp1YW01VFhHTkFPb0VKSHpnaUE0SkI2UDk0eE5hNHp4QVhSN25uY29BTXlZTWFPNnRMVDB2YmEydGkxYlcxczc4L2RwalBtdGlEVDd2dC96NnRGYUM4ZHh2aFNMeFpiMGRVN1cydGNBd1BPOGg2MjFld0Y0dy9POFc0d3hUUUR1QnZBUEVZbGFhNC9JYmFPcXI0VEQ0ZGVNTVQvd2ZmK09ZdnNWa2NuaGNMam9kTDg1b1ZEb1RBQlBJak91N0tWQkVGd1hqOGZQTFd4bmpQazdnRVc1bnpjaWpsc0NnT3U2aHdDWTQvdityQ0p4K0VjUUJMUGo4ZmdMK2NzM05JNUVZeEZ6MjlxWTI0aG9PQnNURDkyRlJHUS9BSWw0UFA1WXdmSXdnSjRlaU1XTEY3Y1pZMXFxcTZ2M2JtMXRmVHl2cVNNaXN3QmNtNys5cXY2NnU3djdFMnZ0aXZVZHY2dXJhM3NBdndQd2JuYlJGMVgxUldQTVhjbGtjbTRrRXJuUzkvMWJpMjNiMU5Sa3d1RncwVm5OSE1jNVFsV2ZGNUdUb3RIb2xZVlRDZWUyVjlYWkFHNXRhR2pZVmtRTzZ1am9tQTRBMXRvVEFEUjZubmVLNjdxelJDVGtlZDR6dlYxSGYrT0l6T3ZsTzJwcmF5dnpKN1V3eHRTcjZvUlFLUFJxL3ZhYkVFZWlNWTI1amJtTmlJYXZNZm5RcmFvUGljaDhhMjFjUlBiTlMrRGhkRHBkK0pyd1ZsVTlDVURQamNsYSt5VlZYZW43L2l2NURYM2Zud3NBTlRVMVd4VWVzNnFxNmxBUithV3Ezclo0OGVKL0FmZzVBRFEyTnRZQldPTTR6dnNBUXMzTnplOFpZNXFNTVRlb2FwdUk3TlBWMWJWUFdWblo3WjduSGVVNHp2MnhXS3ltY1AvUmFEUVNCTUhoQUw0TjROdXFlanFBSHhZMGN4ekh1VjVFM2xGVk5EYzN2OWZRMEdDWExGbnljWFo5U2ZhVktVS2gwTnZwZFBvNEFPdThtdDNRT01iajhSWFcyajlYVmxZZUMrQ2F2RjBjS3lLL3pVN2x2RWx4SkNMbU51WTJJaHJPeHNUb0plRncrRlZqekdwanpHb0FPd0ZBTEJaN1MxV2ZEWUxnZ2J3aHJVcEVaSzBiVXpxZHZoMUExRnI3dWV5aUVJQ0xBVnlOWHBKMmEydHJaKzdYcEVtVG5LcXFxcHRFNVBKME9qM2I5LzB6a1huMUNRQVFrU1lBOVFEdUIzQ3d0VFlCWUtLcVBnemcxeUl5cWIyOTNWSFZodXdtWmNXT3Fhb25Ba2o1dnYrTWlQd0V3Q24xOWZWckpYYlhkUThHVUttcTErZVdaVytFVCtRUEdXYU1tYXlxajZ4WXNXS3RyLzQzSlk2cFZPcHlBT2ZPbURHakdnQ3lQVkhmVGFWU3Z5aDJQUnNhUjZLeGlMa3RnN21OaUVhQ01kSFRuVXFsZGkybzF3TUFkSFYxblYxYVd2cHFFQVEvQlhDbXFwWVVmdUNTU0NUV0dHTk9CN0Nnc2JGeE44ZHhUZ01RK0w0L1A3OWRVMVBUTmlLeVkrR3hWZlUvUmVTSUlBaStMaUxxdW01UDdaK0lmT0w3L3U4Qi9ONWErMWtBY3p6UE84b1lzMEJFdmdlZ1RWWDcvSWRSWFYzZEJGVzlVRVRPQkJERVlyRWwxdG9IeThyS3JnQndkSzVkS0JSNlFWVy9BV0N2M0xkRmpZMk5Wa1NtKzc2L3lGcTdKd0Q0dnIvY0dOTldYVjE5WEd0cmE4OU5iQlBqNkZscjd5c3BLYmwxMnJScFh5OHBLYmtOd0c5eSs5c01jVnpZVjV5SVJodm10Z3ptTmlJYUNjYkVRM2R2V2xwYXVwdWFtbzVRMVhZQUVKR3lWQ3JWV2RqTzkvMTdqVEY3aGNQaDExUzFSRlUvQXlESWJ5TWlPNHZJcVVVT013NUFTRVJPS1Z3aEloNkFoUUNRVHFmRGp1TlVaei9NS1FWd2JWZFgxK0t5c3JMbkNyY3IzTTI0Y2VOdUFmQzI1M2wzNVJaMmQzZWZGWWxFWGpmR0hPNzcvcjBBa0gxRitsSDI0eVlBUUNnVU9qa0lnbCtob0dkRlZhOUM1blhwallYckN2VTNqbTF0YldkVlZWVTlQMlhLbERkVTlaMnVycTUxUG5EYTFEZ1NFWE1id054R1JNUFBtSDdvQm9DRkN4ZitQZS9IaWtna3NzNllxSzdyMWdEWVRsV3JBYXhXMVQwQnZJZThtMU04SHY4VGdEOFZidHZZMk5nUURvZWY4MzEvLzJMSHozN2djNG1xcW9oMGlzZ0JBRktxZWtaWldka25mZlVHR1dQbUFkZzNtVXp1aXJ4WHdzM056Uis0cm51NmlDeG9hbXI2MzRVTEY3NWFaTnYvRUpIREhjZlpvWEJkUEI1L3lCaHpoYlgyY00vemZyZStjd0Q2RjhmcTZ1cGRWTFZDVmF0RlpIbEpTY25PQUY0c09PNUd4WkdJMXNiY3h0eEdSTVBMV0tucHZzdGErN0sxOW1VUjJiNVltMnpOWGtWSFIwZlBCQTNHbUoyTk1iYzRqdk02Z09XcFZHcGJBT2M0am5PRnRmYnZ4cGk1eHBqdE51WGNrc25rSDlhc1diTzlpSHdGd0l1ZTU1MnNxbWxWL2FIbmVVZUxTTkRhMnRxNWZQbnlYZkszaTBhakVXdnRkY2lNZy91MVl1UGJ4dVB4MjBUa1pzZHhublpkOXh1RjYwVmtlaEFFTnhZYkNRQ1ptKzZQVkRXVlc3Q1JjUXhaYXc4Mnhqd0o0R0VSdVQyZFRrOVYxY2NkeDNuYVd2dFhhKzEzb3RIb3hINEhqWWdBTUxjeHR4SFJTREltZXJxRElMamNjWnhjNHU1NVRXbXR2UWJBWThsazhoVlZQVVJWVjdlMHRIeG9qRGtPd0JrQWRoQ1J1d0ZZMy9kZnoyNTJlelFhdlZkVlQ4aStLcnpNR1BPWHJxNnV6N2UwdFBUVStqVTFOWDNhY1p4UEFPeURJaE5RNU9RbWVyRFdGbHVkKy84ank1WXQ2M1pkZHd0a0pscUFxdjVNVldlcjZyN3hlUHpGWWhzRGdPZDVaMXByUlVRV3VLN2JFby9INDNucm5nSHdqT3U2ZTZocVVsVVBCTkF6Zm16aDdHOGJHa2ZYZGE4U2tXOWtlN1IrMWQ3ZWZsVGVhQUxuTnpZMjNoQUtoZVlBdUFyQWZHdnROWjdubloxL3pQN0drV2dzWW01amJpT2lrV09zUEhRbjR2RjQ3aU9abmxlRHFycXRpRHdhaVVTZ3FtdHlIK3VvYWd6QS9NN096anZ6RW1tUFdDeldqa3hONExWTlRVMnpSS1FyLzZZRUFLRlE2RDRBRFFBNkFWeTBnYWVjRkpIZHJMVS9DWUxnWGdDT01XWTVnQklBdDJmUC9WSUExOFRqOGI3R2NRMDh6NXN6YytiTVgvUTIyMXYyQTZxb3FyNmZUcWZuRjJzRGJIZ2NBYndVQk1ITHlXVHlnY0w0QUVBaWtWZ0c0S3lhbXBvTHFxcXFEZzJDNFBuQ05wc1lSNkpSamJtTnVZMklhTmd3eGt6R2V2NXhVVjlmWDFKWFZ6Y0JnQXpBNFozTnZOK0JPTWQrR1dWeEpCcnhSdG5mU2VZMk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HBlWktoUGdJWVBCUVFYWVE4b0pzREJreklQcWFFK0p5S2lUYVdBNE5oajkwQW9OQUZ2dnZta1BQY2NjeHNSRFRvK2RCTUFRRTlBQkZ2aEJBZ3VnYUFNd0RWb3h5WHlNNndhNm5Nakl0cFlHbzFHWU13SkVMa0VJbVZRdlFicDlDVnk2NjNNYlVRMHFQalFUZEI1Q0VOd0toUS9CakFodXpnRjRGY0F6cGQ1V0QxMFowZEV0SEYwMXF3d2R0amhWRGpPanlIeTc5eW0raXRFSXVmTERUY3d0eEhSb0hHRytnUm9hT2s4T0JBY0Q4VTgvUHVCR3dEQ0FFNEVjSUdlaXRLaE9Uc2lvbzJqOCtZNStQU25qMGNvTksvbmdWc1Z5T1cyWlBJQ1BmVlU1allpR2pSODZCN0Q5QVJFRU9Ba0JMZ01RR1dSSmlVQTVtQVNMdEY1UmRjVEVRMDdHbzFHc0d6WlNWQmRPN2VKNVA1YkFwRTU2T3E2UkwvNVRlWTJJaG9VTEM4Wm8zUWV3Z0JPQTlicDRTNG1CY1Y4Q001bHFRa1JEV2M2YTFZWU8rNll5VzMvTGlucFRRcXE4eEdKbk10U0V5SWFhT3pwSG9OMEhod0VPQjdBUmVqN2dSc0F3dGtTbEl0WWFrSkV3NVhPbStlZ3R2WjRpRnpVandkdUFBaEQ1SGdra3hleDFJU0lCaG9mdXNlWW5wSVM2YldrcERjUkNFNWpxUWtSRFVjOUpTVWlHNTdiZ05OWWFrSkVBNDNsSldQSUJwYVU5SWFsSmtRMHJHeGdTVWx2V0dwQ1JBT0tQZDFqeEVhVWxQU0dwU1pFTkd4c1JFbEpiMWhxUWtRRGlnL2RZOEFtbEpUMGhxVW1SRFRrTnFHa3BEY3NOU0dpQWNQeWtsRk9mNDhRbWpFSHppYjNjQmVUS3pVNVcrYWhmVFB2bTRpb1Z6cDdkZ2dUSjg3WkREM2N4V1JLVFVUT2x2bnptZHVJYUxOZ1QvY29wck1Sd3V2NEw4Z20xWEN2VDY3VTVGeVdtaERSWU1rK2NQOFhIR2RUYXJqWEoxTnFvbm91UzAySWFITmhUL2NvcFRjaGduL2lKQ2d1aG1EaXdCNE0zUkQ4RXNERk1nOHJCL1JZUkRTbTZRa25SQkFFSjhGeExnWUdPcmRwTjBSK2lUVnJMcGE3N21KdUk2Sk53b2Z1VVVqbklRekJlVkNjQjZCOGtBNmJCbkE3VnVOVXVRSnJCdW1ZUkRTRzZLeFpZZFRXbmdmSEdmemMxdEZ4cXR4eEIzTWJFVzAwbHBlTU1qb2JJUWlPUVlCek1IZzNKUUFJQVRnYTQzQU9TMDJJYUhQVDJiTkRxSzA5Qm80ek5MbXRyT3djbHBvUTBhWmdUL2NvTXFnbEpiMmVCRXROaUdqekd0U1NrbDVQZ3FVbVJMUnArTkE5U2d4UlNVbHZXR3BDUkp2RkVKV1U5SWFsSmtTMDBWaGVNZ29NWVVsSmIxaHFRa1NiYkFoTFNuckRVaE1pMm1qczZSN2hoa1ZKU1c5WWFrSkVHMmxZbEpUMGhxVW1STFFSK05BOWdnMnprcExlc05TRWlEYklNQ3NwNlExTFRZaG9nN0M4WklRYWhpVWx2V0dwQ1JIMTJ6QXNLZWtOUzAySWFJUHdvWHNFMGhNUXdReWNqQUJYUXpCK3FNK25IeUlBNW1JU0x0RnpCbVJtVENJYUJUUWFqV0RpeEpQaE9GY0RJeWkzZFhWZG9zY2V5OXhHUk92RjhwSVJSdWNoRE9BMEFEL0I4TzRGS2lZTnhhK3dCbk5aYWtKRStYVFdyREIyM1BFMGlJelEzS2EvUW1mblhKYWFFRkZ2Mk5NOWd2U1VsQ2d1d3NpN0tRRkFDSUlUV0dwQ1JQbDZTa3BFUm01dUEwNWdxUWtSclE5N3VrY0luWWNTS002Q1lDNHc0a3MwdWdIOEJzQTVITldFYUd6VDJiTkxNSEhpV1JDWkM1R1JuZHRVTTdtdHZmMGNqbXBDUklYWTB6MENaRXRLVG9IZ0FnejBBL2RXTHZDcFBRRVowRDhhSlFDK0M4VWxlaGJHRGVTQmFQaFMxUW1xK24xVm5UclU1MEpEUTJmTkNtT0xMVTZCNDF3dzRBL2MwNllCdGJXQURHQmZrMGdKUkw2TGlvcEw5SmhqbU52R0tPWTI2ZzBmdW9lNVFTc3BjY0pBMDdlQWJ6MERIUE1rOExuemdjaUEzak5ZYWpLR3FXb3RnTjhCdUI3QW82cjZXVlhsbTdjeFpOQktTaHdIMkcwMzRNd3pnVGx6Z0FNUEJFcEtCdXh3WUtuSm1NYmNSdXZEUHdqRDJLQ1ZsRGhod0I0UDdIY3BVTFpGWmxtUUJGNjZHdmpMeFVCeVFMOExZcW5KR0tPcUV3RGNCMkFXTXFNL0JBQ2FBUndsSXE4UDViblI0Qmkwa2hMSEFUNzNPZUNRUTRDS2lzeXlkQnA0NmluZzRZZUI3dTRCT3pSTFRjWWU1amJxQzN1Nmg2bEJMU25aNmJETUEzZHBKYkQ0OThBcjF3SndnTS9PQVQ1ektrdE5hTE5SMVMwQnZLS0tBejdwUU9TLzdnZmVYUUZIRlkwQS9xYXFkVU45ampTd0JyV2t4TnJNQTNkNU9mRGFhOERUVDJmS1MvYmJEOWgzWDVhYTBHYlRrOXVnQjNSaFZlU3Z1QlNyOGI2alVPWTI2c0dIN21GbzBFcEtKQVRVSHc0Y2RIMm1sS1Q1ZDhEREp3SlBuZ084ZEJXUTdnYjJ2Z2o0N09sQXBHTEFUZ081VXBQeE9FL25vV3dnRDBSRFIxVnJBTndKWUtmL1d3WDgrQzlBeTNMZ2gwOERpNWNEcXFnRzhBZFYzV1dJVDVVR3lLQ1ZsSWhrSHJpLy9uV2d0QlQ0bi84Qjdyd1R1TysrVEM5M09nMTgrY3ZBL3ZzUFRxbEplZmw1K3Uxdk03ZU5Vdm01clIwZllTRnV3Ny93TG56Y2doVm9oVUtaMndnQXkwdUduVUVyS1pFUXNQT0p3TDZYWkI2NFg3c0JlUFpIUUZmMkxhZ1RCblk5RFpnMUQ0aVVBUzlmQ3p3M2I2QkxUWklBYmdkd2xzekRpb0U4RUEwdVZSMFA0QUVBZTYvdVJ2aU14NEg0KzBDZ21TUlVzd1h3MC8yQkhhb1JBSGdkd0d5K2poMWRCcTJrUkFUWWE2OU1EM2RwS2ZEY2M4Q0REd0tkblpuMWpwUHA1VDc0WUNBU3lmUitQL1RRd0phYUFFbW8zbzVrOGl4WnNJQzViUlRKejIxSmRJVC9COWZqRTd3RlJRQUFHSSt0RWNVSm1JRC9ZRzRqUG5RUEo0TTY4YzJNSTRBdjM1UXBLVm4wVytDUms0RHVWV3UzY2NMQVhqL0tmRlNKQUhqdXg4RGZMZ00wR01nekN3RGNoRXlOOStxQlBCQU5EbFdkQk9DdnF0aXByUVA0N29QQWUwVXFYTWRGZ0Z1L0NteGZCWWpnWHdCMkE3QkVSSFNRVDVrMnMwR2QrQ1lhQlk0K09sTlM4dXFyd04xMy8vdUJPOGR4TWozZEJ4NElxR1lldWg5N0xQUDdnWlBKYmVId09YTEREY3h0bzBCUGJvUHUxSTFWZUFFL1F6dVdyOU11akRMc2dYTXhIbHRESU14dFl4akxTNGFKd1M4cHVlSGZKU1dQbnJMdUF6Y0FCQ25ncnovSmxKcWt1b0M5THh5TVVoTUh3SGNCbHBxTUJxcTZJNEM3a0MwcHVlQ1o0Zy9jQUxBbUNjeDlxcWZVWkNLQVB3RFlmZkRPbGdiQ29KZVVmT01iL3k0cCtlMXYxMzNnQm9BZ0FCNTVKRk5xa2tvTlZxbEpKcmVsVWl3MUdRWHljMXM3UG9LSFc0bytjQU5BQ3AySVlYNnUxSVM1YlF4alQvY3drQzBwbVRQZ0gwMUtDSEMvQmV4L09WQTZFWWpmQ2p4MUh0RDV5ZnEzY3lMQUh1Y0FlODRGUWlYQUM1Y0RmL3Nwa0d3ZnNGTkZwdFJrUG9BTFdHb3lNcW5xT0dTKzVOOTNUVGNpNXowRnZQSi9RSG85ZlRzQ29HNFM4Sk45Z1pvcUJBQVdBVGhDUlA0K0tDZE5tNVhPbmwyQ3FxbzVVQjNZanlaRk1zTUNIblpZcG9mN2hSZUErKzhIMnZ2SVVhRVE4SVV2QUYvOFl1YjNqeitlNmZFZTZGSVRZRDY2dXk5Z3FjbklsSi9ia3VpSWVMZ1pIK0gxbnBLUzNrekVwMkJ3SE1aaksrYTJNWW9QM1VOTTV5RU14UmtRWEFoZy9JQWU3Tk1IQTRmZUJwUlZBYS8vRWZqVGQvNWR3OTBYSjVLcC85N2o3TXdIbGsrZkQ3eDA1WUNlTGpJM3AxK0RwU1lqVHZhbTlBcUFHV3U2Z2YrNkgzajNYLzNmZm53RXVPc3dZSnRLQU1BS0FLNkl2RHNRNTBvRFEyZk5DdVBUbno0REdJVGMxdGdJZk9jN21XRUJmUjlZc0tCNEQzY3hvVkNtL3Z2em44LzBlai93QVBEa2t3TjZ1c2psTnBhYWpEajV1UzJKRHZ3TmwyRU5QdWozOW1HVVl5OWNnQXBzQ1RDM2pUa3NMeGxDT2c5aEJEaDV3Qis0Y3lVbGgvd0dpSXpQMUhBL2VGei9IN2lCekxqZHoxNEF2UER6ekVQM2ZwY0F1NTA1MEtVbUVRREhBN2lZd3dtT0hOblhydmNCbU5HNkFqanJpUTE3NEFhQTFVbGd6bU9BLzA5QUZWc0FlRVJWOStBa0V5TkR0b2I3WkF6MEEzZXVwT1JiMzhxVWxMejZLbkRiYmYxLzRBWXlJNWs4OEFEd3hCT1ozeDl5Q0hEQUFRTmRhcExKYmNua3hSeE9jT1RJejIycjhUNWV3NDBiOU1BTkFDbDA0RlZjaHphOENZVXl0NDB4L0o4OFJQSktTZ2IrZ2R2OU5yRC9UemVzcEtRM3hVcE4vbm9aa09yWXZPZTlOcGFhakJDcU9obkFIY2lXbEp6MUJPRDljLzBsSmIwUkFEdFVaVVkxeVNzMStaYUlMTnlzSjAyYlZVOUp5V0E4Y08rK08vQzFyMjFZU1VsdmlwV2FQUG9va0V4dTN2TmVHMHROUm9qODNKWkVSK1ExM0lnMi9MM1BrcExlVE1BMmlPS0UvRklUNXJZeGdBL2RRMkJRUzBxMjN4ODQ0dDdNQS9lR2xwVDBwckRVNU5IVGdOaE5tK2Q4ZThkU2syRXVPeHRiRE1DT0cxTlMwcHVDVXBOL0FmaC85czQ4dk1rcWJkejNlWk11NmQ1Q2FkbTNWdFlDaXFBZ280ZzZpb002bzZJaU9qTEtpS1Bvb0l6TzkrbjRpZHRQUkVmQUZSVlFSRVZFWEhBWlJYUlVRSkVkMnJLMDdHM3BTcGMwVGRLMHlmbjljZEkyM1JCb2s3VHBlMThYbDIyVDVyeHRINTg4N3puM2VjNXdmVG0yYmVKVHBXVGdRTGpyTGxWd242NVMwaHdOVlpNUFBvRDE2MXZuZXB0SFYwM2FPSjY1N1V5VWt1Wm9vSnJvdWEwRG9Pc2xQc2FuU2tueUgrQzY5MVdYa3YyZnc1cnBMUys0b1U0MTJmS2E2bkJ5eFh3WU9RT01YdTBFcHFzbWJSZ3BaVjlncFpRa1o1dmhmOWUxVHNFTlNqV1p2UmJTQzhDbHVwcDhKcVU4VjErT2JWdjRWQ2xKU1lIcDA1VUNzbXNYdlBOT3l3dHVVSHJKWjUvQmp6K3FEaWMzM0tDT2tROEthdmxyTjQrdW1yUmhhbk1iTXJtQ1FyYnpacXNVM0tCVWt5Mjg2dTVxNHRKeld3ZEEvOFA2RUo4cUpXZmY3bFpLb21ESGtwWXBKYzFSbzVyODdtSFYwMXRYVFRvazdtWFg5NEh4SjZ3WS8vWDltU3NselZHam1qeCtNUXpvcktzbWJRMmZLaVVYWEtDVWt0RFFsaXNselZHam1reWNxSHA2NjZwSmg4UXp0MVZpTm01blNZdVVrdWFJcERzaitBdlI5TlJ6VzRDakY5MCt3bTlLeWNHMXNHcHk2OHh3TjRVV0JKZS9BS05uNnFwSkIwUktHUVZzeGEyVTNQSng4MzI0VzRQd0lGaCtMZlNLQnRSeTdEbENpRVBlRzFIbnQvQ2JVckpuRDd6K2V1dk1jRGVGd1FDVEo4UEZGK3VxU1FmRU03ZFZZV005VHpmYmg3czFNQkxLT0I0aGdpNmc1N2FBUmRkTGZJQmZsWkxWTjN1djRBYWxtbnd6RzM1OUNaeFZ1bXJTZ1hBdnUzN21xWlI0cytBR2RZRE9QOVpDYW42dGF2SWZmVG5XZi9oVktWbTgySHNGTnlqVlpOVXErUDU3OWJHdW1uUVlhbk9iaDFMaXpYSGY1cHdBQUNBQVNVUkJWSUliMUFFNlczbU5FZzdWcUNaNmJndEE5S0xieTdpVmtnZlFlQXF2dmlscGtIS3phZ3NZR2d1cDc4R2EyOEYyd210RDF1Snl3Tm9IVk45dUtXSGlRamgvRmhpOWV1aWFFWmhKQk0vS09jUjRjeUNkeGtncE93TUxnWEdsZG5qK1ozWHdqUzg0WEFMUGJvQk1GZHBKd0N2QVlOK01ybE9EbkR3NW1MUE9lc0I5dEx0M0MrN1JvMVZid1BCdzFSYnduWGVnb3NKclE5YmlkTUpISDlYMTdiN3BKcmprRWpBYXZUbXFFU0ZtWWpJOUs2ZE4wM09iai9ITWJRNHNwTE9TSXZiNlpHd0x4MGxsQldaeVFNOXRBWWwrQitWRjVHUU1ER1oyd0NrbHpTR01TalU1NzE1L3FDYi9FSFB3NmhHWk9nclBaVmVMQTI3MXNsTFNIQ1lqTFA4VDlJa0Y5T1ZZbnlJblR6WVFHenViUUZOS21rUFRsR295WVlMdlZSUDRoM2pqRFQyMytRQmZLeVhOWVNDRWNUeE1KSW1nNTdhQVFwL3A5aEp5RGtZR2NYdEFLaVhOSWF0aDdULzhwWm84cktzbTNrZEtlUlllU3NrRDMvaW40QWF3VmFzRGRCcW9KbVAxNVZqdklzZVBOeElUY3p1QnFKUTBoOHVsWnJ6OW9ackF3N3BxNG4xcWM1dGJLZG5DSzM0cHVBR2NWTEtGbHhxcUpucHVDd0Qwb3RzTGVDZ2wveVpRbFpMbThKOXE4cEN1bW5nWDk3THJTM2dvSlR2ei9IdE4yZVdOVkpPWDBaZGp2WWFIVXVMbDNPWkhwYVE1L0tXYXdFTzZhdUpkUEhOYmpWSlN3a0cvWHBPVm9vYXFpWjdiQWdEOXJxbVZrWk14TUlSSGdQOEZ2RnBwMG1jOFRQNFF3anJEb2U5ZzlSU3dGbmwxeUZQR0dBcVhMNEJ6WjBDVkZiNmFDVHZmOHZhb1RtQTVGbWFLNS9IanUzUGc0VDRjNGtkZ3VObU9kdGNYa0ZrTXJkZ1ZzRVhFaGNMaXE2RlhEQkxJQmNicWgweTBMbkx5WkFNeE1TcTNDZUhkM0hiV1dYRG5uUkFSQWZ2MnFSbHVTeHRwNWhFVXBHYTZMN3dRSEE1WXNRSisvdG03WTBxcGNwdmRQbE1zWDY3bnRsYkVNN2RWWWRWKzV0K1VrKzN2eTZvbG1Fakc4aUFSSk9pNUxRRFFaN3Bia1ZxbEJCN0Vtd1YzalZJeStVTUlpWUc5bjhLcUc5cE93UTFRYlZkTzk2OHZxUm52UDd6aVZrMjgrbDV0QUc0aGd2L1ZWWlBXdzczc3VrWkt6ajVVZ25iL041RFJoZ3B1Z0dJNzNQY2YySDRjNFpKMEE5YTZsMlAxSE5jSzFDb2xRanpvMVlLN1JpbTU4MDRJQzRPZE8rR05OOXBPd1EycVYvY0hIeWpWUkVxWU1rV3BKdDZjOFJiQ2dCQzNZREw5cjY2YXRCNjF1UTE1ZGptNTJtWmVibE1GTjRDRGNqYnpJaWZJRUJLWG50dmFPZm9mclpYd3FWSXk2Tm82cFdUM2NuWFNaR3NmZk5NYU5LV2FuSHVYcnBxMEk2U1VQWEF2dXhiYllONUdTQzN3OTFVMVRYYTV1cjRHcXNrNWZyMm9BTUNuU3NrNTV5aWxKQ3dNTm0yQzVjdGIvK0NiMXFBcDFlU2lpM1RWcEIzaG1kc2NsSlBHQ2twb20zc1ZyUlNSeGdjTlZSTTl0N1ZEZEwya0ZmQzVVbkxkQ29oSWdJUHI0S09id0Y3czFTRmJqS2RxNHJDb0dYQmROV256dUpkZE53QkR6WGEwNld2Z1VEczRKNitCYXBJUG5LOHZ4NTRaUGxkS3BrK0hxQ2pZdTFjcEpmNTB1RThGVDlXa3NsTE5nT3VxU1p2SE03ZFZZZFUyTWc4THVmNityTitrZ1dxaTU3WjJpRDdUM1VKOHA1Um9xdUMrZnFWeXVBK3VnOVh0b09BR3BacDhmUi9zZUVzZEYvK0hWeUJsS2hpQ3ZUbXFycHEwQUNsbEgyQzFsQXpMS2tONzhOdjJVWENEVWsxbWZRMXArUWlYSkJINFNrcDVqcjd6Ly9Ud3FWSlM0M0JIUnJhZmdodVVhckp5cFNxME5VMnBKcU5IcTlNc3ZZV3VtclNJMnR5R0hGWkJnYmFWMTlwRndRMUtOZG5DeTVSd1dFaGNlbTVyaCtoL3FCYmdWa3BtSWZnWEVPbTFnWVFHZzY1VHhXcG9MS1IvQ0YvZDJ6NEtiazgwSTB4NFdoMFpyeGxnM2YvQTFrV3FLUGNlVmNBYndML0VITnBKMmVoZjNNdXVTNEFKeDhzeFB2RWpiTThGVjF1U3VFK0JwRmg0K0VJWWxvQUwyQVhjS1lUWTZ1L3JhZy9JeVpPRGlZMmRCZDdPYlc2bFpNb1VwWlJzMjZabWk5dER3ZTJKd1FEWFhLT09qTmMwK1BoaitQRkgxZFBiZTZqYzVuRDhTN3o5dHA3YlRnSFAzR2JsaEhFWHl6aEJCbTFyaDhwdkUwbDNVcmlGT1BycHVhMmRvUmZkWjRoZmxaS1BwNExWUC8xRFc0elJCSmZQMTFXVE5vcjdjSWoxdUpXUzJ6K0RJMlgrdnFvekp5WVVsdFpYVFM3UUQ1azRPWDVWU3BZc2FWdWJKaytINEdCMWdJNnVtclJKUEhPYlVrcWV4WUtmZTU2MmdHQWlHTXREbnFxSm50dmFBYnBlY2diNFhTbHByd1UzUUxWTlYwM2FLTzVsMTY4OGxaTDJYSEFEbERaV1RiN1RsMk9ieCs5S1NYc3R1RUcxRDlSVmt6WkpiVzZycDVTMDM0SWJ3SUdsb1dxaTU3WjJnRjUwbnlZKzdWS1MvQWMxdzIyS2czMXIxQXkzclowcEpVM2hkTUFYTTJEYm0ycFY3K3JGY1BidFlBang1cWg2VjVPVElLWHNDaXdFeml1b1VBZmY3R2pmNzBtMUhEUERzeHRobjdwWDdRMjhBZ3p6NjBXMVFYemFwYVRtcE1ud2NIWFM1SklsN1U4cGFZcnFhbmozM2JvajR2LzhaN2pnQXIycmlSL3h6RzEyU2tobkpjVWM4UGRsdFFvVkZKREdDc3JJQWoyM3RRdjBPNkxUUU03QkNNd0Nua1JYU2xwT1E5WGttL3RoKzJKdmorcEU4aWFDQjhVYzJ2RzBXdXZodWV4YVprZTdvNTBySmMwUkV3cUxyNEkrc2JXcXlVVkNpQXgvWDFkYlFJNGZieVE1V2VVMlhTbHBPUTFWa3c4L2hBMGJ2RDJxRXluZnBMVDBRYkZxVllEOVFzOE16OXptb0VMN21YbnRmb2E3S1lLSllBd1BFa21pbnR2YU9QcE05eWtpN3lRSW1BNDhocTZVdEE0TlZaT0pMOEh3Mjd3OTQyMUFNQjM0bDV6anhkbThkb0tVTWdrUHBlUysvd1Jtd1ExS05ibm5xM3FxeWJmNklSTWc3N3d6aU9UazZRanhtSzZVdEJJTlZaT2Jib0l4WTd3OTQyMUFpT25FeFB4TFRwNnM1N2FhM09aV1NqYnpZa0FXM0tCVWsxOVo0S21hNkxtdGphTC9RVTRCT1lkUXVqSUhkS1drMWFtbm1raTQ2blU0WjdvdkR0Q1pEYndxNXhEbnpZSGFNdTVsMTVmd1VFcjJ0cUZEVGIxQmZrVTkxYVFuOENvd3dxOFg1VWZrdEdtaHVGeHpkS1hFQzNpcUpsTENMYmZBdUhIZVYwMkVtRTFzN0t2eWpqdjAzT2FobEpRUzJPMnM3WlI0cWlZZFByZTFWZlNpK3plUWN6QWl1US9CQTBDWVZ3ZnJPUmF1ZkVrcEpVZlhxMW5nUUp6aGJvaXJDdjc3TDBqN1FNMXlUM2dLaHQ3azdWR053TTFJbnU2SU05N3V3eUZXQTVlWjdSai9zUlorem1wL2JRSFBoTDFGOE5BNk9GYUtRUG1QcTZXVS9mMTlYYjVHamg5dnhHQzREMDN6Zm03cjMxL045a1pGUVdhbTZ1d1JpRFBjRFhFNlljMGEyTEpGRmR2WFhBT2pSbmw3VkpYYk5PM3BqampqN1puYnFyQWF0L0lhQmFUVDN0b0NuZ2xsSEdVYmk3Q1EzNkZ6VzF0R2Q3cFBncnlUSUxweEIvQWNYcDBGTWtDdmNURDVRelhEZmZpL1Npa0o1Qm51cGpBRXd4OFdRY29VOWZtYU8yRFBhbkJXZW5QVWF0UUt4bE1kd2ZGMjcyeFBCcFpLeVFWSFMrR3hIeUM5QTl6Yk5TUWhISjZlQU1NU1FSTWNBNllBbTRRUUxuOWZtN2VSZDk0WmhKUjNJSVNYYzV1QXBDU1lNVVBOY08vYjEzNE92bWxOakVhWU9yV3U0SDduSGRpKzNkdDl2S3VSOHQrVWxqN1ZFUnp2ZXJrTmVVRUYrZXprTFVvNTR1OUw4em1oeEhJMjA0bWpId0t0UStXMnRvNCswOTBNdmxOS0RERGdLcmgyZWNkUlNwcWpvV295U1ZkTnZFQS8xQTczOHd2Y3FrV2dLeVhOa1Y4QmN4dXJKdWY3OWFKOGdFK1ZrdUhENGZiYk80NVMwaHk2YXVJTGFuTmJqV29SNkVwSmM2aWYvLzJHcWtuQTU3YjJnRjUwTjRGUGxaSmU0MkRpaXhEVm8yTXBKYzNocVpvRWgrdXFTU3NpcFl3QlZnRVhtKzBZL3JFV3RoN3ZHRXBKY3h3b2JxU2FySkJTbnVYdjYvSVdQbFZLa3BMZ3hoc2hOclpqS1NYTjRhbWFCQWZycWtrcjRwbmJxckFhdHZJYVJleW5JeWdselZGT1RrUFZKS0J6VzN0QjEwc2E0RHVsUklPdTU4RFVyeUEwRG81dmcvZi9BTFlPT3UzWUVFTUlYUDhCSkY4SjBnVWYzUWlaLzFGRnVmY0lXTlZFU3RrYitFUkt6ajVlRG8vK0YzYm4rL3VxMmc2SkVURHZVaGdZRDVxZ0FKZ0k3QXlrNVZpZktpVzllc0c5OTZvWjdxTkg0ZVdYTzNiQjdZblJDSC85S3d3ZHFtYTkzM2dEMHROVlVlNDlBbFkxcWMxdHlMTnRuR0FIU3luaG9MOHZxODFnSW82UjNFVTBQUkZvQVpuYjJoUDZUTGNIdmxWS3JvWWJQNGJRV05qM0dYeDRyVjV3ZStLc2hJOXZnYTJ2cXplbWE5K0RrWGZxcXNrWjRONUlzeGdZbm0yR3AzNkN0QUovWDFYYklzOENUL3dFdTFWSHNYaGdLUUcwSE90enBlU3V1K3FVa2tXTDlJTGJrK3BxcGRuODlKUEtiZE9udys5K3A2c21aNEJuYnJOU3lHNldVNEorRXJvbk5vclp4VEtLMWU4bDRISmJlME12dXQzNFhTa3B6L0hxa08yU3FncGROV2tobnN1dVpYYTBmMzZyS3lYTmNhQVlIdmtlanBRRWxtcmlkNldrdE5TclE3WkxIQTVkTldraG5ybk5RWVcyamRjN3ZGTFNIT1hrc0lQRmxKTVhVTG10UGFMckplaEtTWnZIbjZxSmhTZkY4N1RMblYvdVdhQlZOVXJKZzJzaG93UHV6ejFkWWtMaHhTdnFxU1pYQTF2YTQzS3NycFMwY2Z5cG10anRUNHJseTl0M2JuTXJKVnQ1RFRQWi9yNnNOazh3RVl6bVBrL1ZwTjNtdHZaS2g1L3Bsbk1JcFJ2L3hCY0gzL1MvSENhdlVnWDNnVy9nb3h2MGd2dFVjRmJDSjdmQ3ptWHFqZWxQeTJINHJkNCt1VktwSmhITWI0K3FpZHR6WEFRTU8xNE84elpDcGw1d254S2xkbmhtUTYyQ0V3KzhBWXowNjBXZEFYTGF0RkNrL0tkUGxKTEJnK3ZhQXFhbnErSlJMN2gvbStwcVdMb1VmdmxGZlg3NzdYRGVlYjVSVFVKRDU3ZEgxY1F6dDlrNFFSb3JNS092Rko4S0RpeWs4bDVORzhWMm05dmFNeDE2cHR1dGxEeUE0REc4dmV6YSt5TFZGakNxQnh6K1FSV1J1bEp5ZWdSSHdlK2ZoNUhUd1Y0RzM5d1BPOS8yOXFqVlNCWWplTEM5Yks1MEw3dCtEd3d2czZQOTdRdFZjT3VMcnFkSGZCaThOQkdTT2lHQkxPQXlJVVNHdjYvclZKRGp4eHZwMy84Qk5PMHhoUEJ1Ymt0T1ZzVmliQ3hrWktnaVVsZEtUby9RVUxqK2V0VkcwR2FERHorc0s4UzlSelZTTHFhMDlNSDJzcm5TTTdjNXFOQTI4WUs3NE5hejIra1FRZ3puY1I5UmRHOTN1YTI5MDJHTGJqbUhZRnpjaStCeEJPRmVHMGhYU2xvWExWaHRxaHh3RlNCOXA1cElYa1h3cUppRDJac0R0UVQzNFJEOWNDc2xXV2I0bjI5MXBhUWxSSWZBdjM4UEtRbGcwTnFIYWlJblR3NG1PdnBlaEhnY0lieVkyM1NscEZVeEdPQ09POVJHVkYrcUp2QXFGUldQaXZmZWF4KzVEWG0ybFVLMjhicXVsTFNBSU1JWnhkM0VxZ04wMmtWdUN3UTZwRjRpNXhBS1BJVEdFMTR2dUd1VmtsakkvQW8rbXF3WDNDM0I1WURQcHFrWmJrL1ZSQXZ5NXFoR0JIY0R6N2R4MVNRWjk3SnJUam44di9XNlV0SlN5aXJoLzIyQTlQcXF5UVYrdmFpVElLZE5DeVVtNWlFMDdRbXZGOXcxU2tsWUdLU202a3BKUzNFNllka3krUGxuOVhtTmFtSXdlSE5VSTNBM1lXSFB0M0hWcERhM3FTNGw3K3BLU1F1cG9vTGR2RWNKaDZFZDVMWkFvY01WM2JWZFN1Qi84YlpTa2pBTXJud0pZbnJEc1EycVMwblpNYThPMlNHb3FvRHZINGIwRHlFa0VpNmRxelpaZWhjajhKZTIydFZFU2hrTkxBTXVMclZqK05mM3NPMjR2dWphR2h3cWdmLzdMeHhXWFUxU2dLWHVqVnh0aXRvdUpiN0liZDI3dzVRcEVCY0hCdzdBeXBWUXJOL2h0WmpLU3ZqMFU5aTZWU2tuMTE2ck5sbDZGeU5DL0tXdGRqWHh6RzJWbEJ0MnNKUVRaS0JudDVaajRUZzdlWXR5Y3R0MGJnc2tPcFJlNGpPbEJBR2RCOEp0MzBGNEF1U253VHNUd0hiQ2UwTjJSQXpCY09PbjBPOVNwWmVzdUJxTy9BRFMyenYvMjVacUlxWHNqanI0WmxTZUJXYXZoUXc5MUZxZG1CQjQ2VW9ZMEJrMFFUN3dleUJWQ09IM2QzK2ZLU1VBaVlud3dBTVFHUWs1T1RCL2ZzYzgydDJiR0kzd3Q3L0JvRUZxQnZ5VlYyRC9mclc2NXozYW5HcFNtOXVRbzJ3VXM1VlhkYVhFQ3dRUndYbDFYVTNhVkc0TE5Eck1UTGRQbFpLa0s1VERIZFlGTXI2RUZaUDBndHNiT0Iyd2FqTHNXS29PSExyeFl4aHhXNGRTVGR5OVZ0OEd6amxjQ25OK2dFdzkxTHhDYVNVODlnTnNQdzVBRjJBNU1NNnZGNFdQbFpJaFErQysrMVRCblpxcWlrRzk0RzU5cXF1VnJyTnhJMmlhT214b3pKZ09wWnA0NWpZTHVlemliVjBwOFJKVldOakoyNXdnRTlwUWJndEVPa1RSN1RlbEpIZWJVa3JNV1Y0ZHNrTlRvNXJzWDlQaFZCUDNUdjVhcGVTeC84TDJYSDNSMVpzY0tvRW5mbXlrbXZqdGtBbS9LU1ZIanlxbHBLVEVxME4yYUdwVWsxMjdPcHhxNHBuYktpazM3T1F0ZDBHb1p6ZHZZZUU0dTFqV1VEWFJEOUJwWlFKZUwvR3JVckw4VXJBV2VtOUluVG9NSVhEakp4MUdOWEV2dTM0ckpZTjBwY1QzTkZCTnlsR3pRajVkanZXclVySmdnYjVwMGxkME1OV2tOcmNoQitsS2llOXBvSnI0SmJjRk1nRTkwKzB6cFFRQmZjYkR6WjhycGVUUU9saDVqVjV3K3hKbnBXb2ZtUG8rYUVhNDRTTVllbU5BcWlaU3luN0E2OENBTERNOHZWNVhTbnhOYVNVOCtTUHN6Z2NnRWxnQ2pQYlYrRDVUU2dBR0RJQ1pNMVhCdlc4ZnZQYWFYbkQ3a3VwcWVQTk4yTHhacVNZelpxZ2o0d05RTmZITWJSVVVrS3AzS2ZFNVZWall6WEpLT0FSK3lHMkJUc0FXM1hJeUJwOHBKWW5ENGVvM0liYWZVa3ErbUFHbFI3dzZwRTRUT01waDdRT3c3ek1JallZckZ2aFdOYmtmazdjSGN5Kzd2Z2RjVVdKRGUrUTcrRFZiWDNUMUJ4bkY4SC9mdzBIVnRHTWs4SzR2bG1QbDVNa0dueWtsUFhyQXJiZEM1ODVLS1huM1hUaWgzK0g1SExzZFZxMVNxb25KQkRmYzRHdlZ4S2U1clpKeWJRZUxLV1F2ZW5ielBXYXkyTUZTeWprT1BzeHRIWUdBTGJvWnlGamcvL0RxbTVLQXpvUFVwc21ZdnBDWEN1OVAwZ3R1ZjJJclZxZDlabjROSVRGdzNmdlE5eEsxMGRKN0dCRk1KNUpwM2h4RVN0a0wrRmxLenM4dHgzRDdaN0MzU0g5TDhpZkhMZkRuVDJCdkljSWxTUUsyU2luUGNSL200UjJpbzhlaWFmL245Wk1tRXhQVnBzbE9uU0E3V3gxOG94ZmMvcU9pUXAzMm1aNnVlcU5Qbnc0REI2b05ycTJObERYNmloRWhwaE1iNjV2Y2hqemZ5Z25Eejh5ampHUG8yYzEvMkRqQmVwNmhsS05DNHZKTmJ1c0FCRzdSYlNBSTRVMW5YVmRLMml6K1VVMEVHbDRid0wzc3VoUVBwU1NyVFRUMTBxbDBObEpObHVIZDVkZ2dhdmJqZU12cjFaV1N0b212VkJQUFFsNFZXVDdKYlRWS1NRVUYzaHBPNXpSdzRXaW9tbmc3dHdVOGdWdDBwL01qZ3JtQXd5dXYzMlVvWFBteW11SE8zd1gvdVUrZjRXNUxPTXBoM1QvVkVmR2gwWERaYzlEL01tK041Z0pXWUdHSk4xN2NmVGpFWXVDaVVqdmFrei9DWmwxemJGTmtGTVBUUDhGaDFjeGpNUENtMXc2WktDdjdFU0htSXFYREs3T2NOVjFLT25lR3JDejQ0QU45aHJzdFliZkR4eDlEV3BwU1RhNjdUbTJ5YkcxVWJMa1FZZ1UybTlkeld5VVdiVGZ2dUpVU25iYUNtU3gyc3h3TGVlRHQzTllCQ09obEFuay9KcUo1RkpnRnJlWGI2bDFLMmhYZTcycmlCRDRDN2hOelduOTZ4cjNzK3JXVURNb3BoM3UvMG1lNDJ6SWhCbGcwQ1laMHFlMXFjakd3UXdqaGFzMXg1T1RKSm1KaUhrV0lWc3h0NkYxSzJoUGU3MnFpY3B2TmRwOVl2dHg3dVEwNXlFb1JtM2xSbitGdXcyZ0VNNGI3aWFGUFRWY1RyK1MyUUNkd1o3b0JNUjhiOEFTQ1p3QnJ5MTlRZzE0WDZFcEplNktoYW5MamFoaDhYV3VwSms3Z0hTcTV4MHNGOXlBOGxKSW5mdFFMN3JaT3BWUDluUnFvSmhlMTlqaGkxU29iVlZWUEFNOGdaU3ZrTmdGSlNicFMwcDVvcUpyY2RSZWNjMDdycUNaU3F0eG10OS9qcFlLN05yZFZVTUF1bHVrRmR4dkhoWU5kTEd1b21yUjZiZ3QwQXJyb0JoQnpzSlBEWEFUemFLbHFrakFNL3ZDcXJwUzBOenhWazVBbytQMi9JWGxpUzE5VktTVXdTenhEcTYrOVN5bmphS0NVN014cjdWRjB2TUhoMGthcXlXdFN5Z0d0UFk1NCsyMDdNQmNwNXlGbHkzSmI5KzV3ODgyNlV0TGU4RlJOUWtOaDhtUjFhbWpMVUVwSlJjVXM4YzQ3WHMxdE5VcEpNUWRhZXhnZEwyQWhyNkZxNHBYY0ZzZ0V0RjdpaVp4REdEQUh1QmNJUGUwWGlPa0xkL3lzbEpLU1E3QjBMRlRvZCtidENrTUkzTG9XZW8xVE0rRExmdy9ITm5JR08rUzlyWlFrQXQ5THlhQWlLOXoxQlJ3dGErMVJkTHhOcUFIZStpUDBqd05OWUFIR0FPbXRmY2lFdlBQT01GeXVPUWh4TDBLY2ZtN3IxQW4rK1UrSWlvTENRcGczRDhyTFcvTVNkYnlOMFFpelprSC8vbW9HZk9GQ09IQkdoYXkzbFJLVjI1Q0Q3SlN4aVJlb0lMKzFoOUh4TWhyQmpPT2ZSTklkZ2ZCYWJndEVBbjZtdXdZeEJ5dGxQQWJNQTJ5bi9vMGE5TDRRL3J3T3d1TGg2RS9LNGRZTDd2YUhzMUsxZEV4ZnBWb0kzdndsREpsOHVxcUp0NVdTSWNEN3dJQ0RKZkRJOTNyQjNWNnhPK0hoNzJEYmNRQWlnSlhBK05adXVTWGVlTU5LV2RrWjVEWUJ5Y2x3Ly8xS0tjbklVQTYzWG5DM1A2cXJWVXZIYmR1VWFqSnpKb3djZVhxcWlmZVZrdHJjVnM1eGRyQllMN2piS1M0Y2JPZE5UckFmdkpqYkFwRU9VM1NEMi9IdXlsUEFjNXlxYXBJd1RIVXBpWFVySlYvZG95c2w3UmxIT2F5ZDdWWk5JazlYTmZHMlV0SUplQU80c05TTzl2UlB1bExTM2psY0NzK3NyMVZOQmdHdkFjTmJleHl4YXBVTklaNUN5dWRPV1RYUnU1UUVGblk3ZlBUUm1hb20zbFpLYW5PYlVrcmUxWldTZG82RlBGSjVyMFkxOFZwdUN6UTY1RjNKS2FzbXVsSVN1SnkrYXVJTHBlUlhLZW1sS3lXQlJ3UFZwQUk0SDMrcUpycFNFcmljdm1yaUM2WGtWNG5zcFNzbGdVY0QxY1JydVMxUTZGQXozVFg4dG1vaW9QdDVjT3MzRU40RmNuNkZkeS9YQys1QXdsa0o3MThGK3o4SFlZUXBuOE9BcTFTSGt5YWVqWGVWa3JPQXQ0RmVSOHRnemc5NndSMW8ySjN3NlBld093OWNrbkRnWFdDTVgxU1R2bjFWVVJZWkNZY1B3NHN2NmdWM0lGR2ptdXplcmZTU2UrNkJZY09VZHRJUTd5c2x0Ym10Z254MjhiWmVjQWNZTGh6c1lDa2xIRVFpdlpiYkFvVU9XWFREYjZnbWljUGg2amNoTGdueWRzS2E2VkJ5MEMvWHFlTkZIR2FsQzJWK3BRN1F1ZklWU0w2eTRiTjhvWlM4QlZ4YVlvUEhmNEF0eDF0N0ZKMjJ3SUVTMVU1d2Z4RUF3MUF0MDN5cm12VG9BYmZlQ3ZIeFNpbFp2bHpOZE9zRUZuWTdyRmdCcWFucUFKMmJiNGFoUXhzK3l4ZEt5VnZBcFpXVXM1TmxGTEd2dFlmUmFRT1VrOE11bG1FbUM3eVkyd0tCRG44bjBrZzEwWldTamtmenFvbTNsWkp1d0M4MVNzbHRuMEpCUld1UG90UFdDREhBMi9WVmszSEFMcStySnJwUzB2Rm9Yalh4dGxLaWNwdGJLZG5JTTlncGJlMWhkTm9ZVGFnbVhzbHQ3WmtPTzlOZGc1aURsVGdlUldoejZESEdyaXNsSFpBbVZaT3JuUmhDM2dEdThxSlNzZ0lQcFVRdnVEc0dsWTFWa3cvd2xtcGlNajBLektGdlg3dXVsSFJBbWxKTmhnOTNZakM4Z2NOeGx4ZVZraFY0S0NWNndkMHhhRUkxOFVwdWE4L292d2czMGxJd0FxZjlTeUs3ZHlOdk4zeCtCK1R1NEF4Nk9PdTBWMkw2S01Va2FTSlVGRmlvdHQ4bVl2dDgzTnJEU0NsamdWWEFSY1UyakE5L0I5dHp3YVdIV29jaUtSYWVuQURKblpEQWJ1QVdJVVJhYTQ4alMwcEc0SEo5U1d4c3QxcWw1Tml4MWg1R3B5M1RxWlBxVkROMEtKak5GaW9yYnhNSkNWN05iWldZamR0WlRER1pTUFNUd2pzU2tYVG5iRzRuaWg1ZXpXM3RFYjNvQnFTVXZZRk5TSm5JaVF4WWVnSFk5TlpaSFJKRENFejlDbnBmQkpyQkJrd0FmbTJ0NVRGUHBTVFBBdE0raFJPbjNsbFpKOEFJTWNEclY4SGdlTytvSnZWeVczNCtQUGVjZnJSN1I4Vm9oSHZ2aGJQT0FrM3pYbTVEOXJKUnpFYWVwUko5UjNoSFJTT1lNVHhBREgxMDFjU0REcTJYU0NtRmxQSTg0SE5jemtTeWZvYjNydEFMN282TXN4SSt1QWIyZndwT2h3bjRGTGhLU3Rsa1c1UFR3WDA0eEFxZzE1RlNlT1E3dmVEdTZGUTY0Vi9md2M3Y2VxcEppdytacUovYlhJa2NQS2lVRXIzZzdyaFVWOE9ycjhMT25WQmQ3YlhjWmlHUEhTeldDKzRPamxKTmxyaFhPbVNyNWJiMlRvY3V1b0Vod012QUVQSjN3MWN6b2ZTb3Y2OUp4OTg0TFBETkEzRGdHNEF1d0h6ZzBwYThwSHZaOVZWZ2JMRk5IWmlTcG04WDBBR3l5Mkh1QnNoUVhVM09vaVludFl5NjNKYWRyVHBaNkFmZjZGUld3cXBWa0o0T1hzaHRsWmhKNVQxS09OenlhOVZwOTFncEpKWDNLVk5kVFZvcnQ3VnJPdXdkaDVReUh0Z0pkS1A4T0N3YUFWYTlkWmFPQjRaZ3VQMW42RFlTVk0vajg0UVFxYWY3TXU0M3BSMUE3MkliVEYwTmhkWld2bGFkZGsrd0J1OWNDMGx4QUZpQWM0VVErMC8zZGVybHR0SlNlT29wZmRPa1RuME1CdFhKcG5kdmFLWGNWb21aOVR5dGI1clVhWVRBeU85NG1DaTZRd3R5V3lEUTRXYTZQWlpkdjhQbDdNYXhqZkRPcFhyQnJkTVlwMFBwUm50WDE2Z20zMG9wcno2ZDVWajNzdXVuUU8rTUl2akhOM3JCcmRNMERwZUtqMDNaNEpKRUFKOUpLUytXVXA1U25xNmYyMXpkT0hBQTVzL1hDMjZkeGppZFNqZmF2cjFHTldsUmJpc2ppNjI4cGhmY09rMGlxV1lycjFISUhpVHl0SE5iSU5IaGZtQ2FVa3FLQXJOaGY2bkRTTFcrYWJ4bFdJdk9XRFZ4Ynl5cVZVcm1iZ2h3cGNSZWluUlcrL3NxMmpYWjVmRGN4a2FxeWJtbitPMk5sWks4UE85Y3FKOHByYTZtMnFVbnR4WmhzWnl4YXVLWjJ5b3hrOGI3QWF1VVdFdXJjZXB2cEMzR1NpRnBmTkJRTlRuVjNCWXdkQ2k5cEMwb0phL3M3Y3JTeks1TTZGckNjNk5PUDBtZC84VUlxbHdhTDUxL2dMRmR6TTArcjlvbEdQdmxDRkppSzFneUxxUFI0L05TZTdEeWNCYzBJZm5xc2pUaVE2dWFmYTJNTWhQelVuc3dOTmJLckNFNXAzU2RlMHJEdVBXbmdWeVVXTW9Mb3cveDBaSE9QTE83MTBtL1o4RjVCL2xkUWhrek55WHhTMEZVbzhjZkhYNlV1YWs5bS8zK2lUMUtlR3lFbDV6ODAxUk4zS2V4YlFkNitWTXBjVzErQmJGaktiTHZCTFRmUDNmNjMvL20rUWhYRlV4OENkRnI3RW1lV0kxcjhWaEVRZ3JpbWlXTkg5NHdENUcrRWlrMHhOU3ZFT0h4emI2VUxNcEFicHlINkRJVU1XYldLVjJuTE5nRG45eUs3SDBSMmhVdklOTS9nZzNQblB5YnJsaUE2UDA3NUZjeklldVh4bzlmK0NoeXc5eG12MTBrVDBTTWYreVVydTkwYWFDYVZBQ2poUkI3bW50K1cxQktYc25PWm1sZUhoTmlZbmd1S2VtMHYvLzhiZHVva3BLWGtwTVpHeDNkN1BPcXBXVHN0bTJrUkVTd1pPREFSby9QTzNxVWxZV0ZhTUJYdzRZUkh4emM3R3RsV0szTU8zYU1vZUhoek9yWmZHN3haRTlGQmJmdTNjdEYwZEc4a0p6TVJ3VUZQUE1iTFJnWEpDWHh1NWdZWm1aazhJdTVjZDUrdEhkdjVwN2tOU1oyNnNSamZmcWMwdldkTnFlcG1uam1ObjhwSmV0ZXlXYjkwandHVFlqaHB1ZE9QOWFlT0g4YnppckpMUzhsa3p5MitWaHpWa3VlR3J1Tkhpa1IzTEdrY2F4OU9lOG9tMWNXSWpSNDRLdGhSTVUzSDJ0NUdWYSttbmVNN2tQRHVYeldxY1ZhenA0SzNyaDFMd011aXVibUY1TFo4bEVCWHp4ejhsaTdlVUVTQTM0WHcvS1pHUno0cFhHc1hmMW9iNzZjMi94ckRKdllpVDgrNXFWWW81RnE4cHU1TGRCbzhhN2w5b0I3dCt4d1lDblMxWTNjN2ZEWlgveXFsS3pQaitheWIxS2FmR3o1Ny9hUkdOWjhFZnhibEZZYTJGRWNpVk1LNGtLcTJGTWFCa0QvU0JzaEJza1hXWEdzUEt5S0hwY1VQTDZqRnkrTVBrU3dvZWxPek1URk53QUFJQUJKUkVGVVBrc3lFOWxSSE1tTzRrajZSZHE1dXRmSk4yUVYySUlvcmxTaDVYQnA1TnVDY0o3Qmh1VVpBNDRUYW5DeHRTaVNqUVhSQkdzdS90UmJqYjI1TUpJamxsREd4SmZSTTBLZGREMGt4b3VueXpnZDhONlY4TWUzb045bEpneEJYMHNwcHdIL0ZVTFVtOTUxSHc3eGxwU3FTOGt6Njl1QVVuSjBQYTUzTG12eUlmR241WWpJeEROK2FXa3JoYndkQ09sRW11S2d3SjAvNC9vampDSEkvVjlBK2tvMWxuUWhmM2djTG44QllXem1EV3JIRWtUZURzamJnWXpyaHhodzljbkh0eFNBclZpOXZzdUJ0T1M3RHhNOXpaOWo1QXd3aHNMeHJZaXNqVWhETUdMUW45U0RPWnVoOUFpeXh4aEV0UHNOTTk1Nys0RWNMdmpudC9ESWhUQWlrWEJOOExtVThsWmdreENpZHRxdFhtNXp1VlFmN21YTC9LcVVyQzhyNDdLZE81dDhiUG1nUVNTR2hKenhhNWRXVmJIRFlzRUp4Qm1ON0tsUS84LzNEdzBseEdEZ2k2SWlWaFlVZ0JDNGdNZVBIT0dGcENTQ3RhWVhkWmZrNXJMRFltR0h4VUkvazRtck8zYys2ZmdGRGdmRlZTbzNPNlFrdjdJU3B6ejlEbWd6dW5ZbFZOUFlXbDdPUnJPWllDSDRVN3pLeVp2TlpvN1k3WXlKaXFKbmFDZ0FROExDVG51TVU4YnBoSmRlZ3R0dWc4R0RUUmdNdjUzYmtMMHM1SkhLZTM1VlNqTFdsekh2c3FaajdjN2xnNGhKUFBOWXF5aXQ0dGdPQ3k0bmhNY1p5ZG1qWXExTC8xQ0NRZ3pzL0tLSXpTc0xBSUYwd1dlUEgySEtDMGtZZzV1T3RaK1c1SEowaDRXak95eDA2V2ZpN0t0UEhtdm1BZ2NWeFNyV25BNUpXWDRsTHVmcHg5cjRHVjBKQ3RVNHNyV2N6STFtak1HQ2tYOVNzWFpvczVtaUkzYVN4a1FSMTFQRld2Y2hYb3cxbEdxeWpkY1p4cTNFMFQ5Y29EV1oyd0tWRGpIVExhVWNDcndGbkVQdURvM1Bib2Y4WGZqajRKdWFtZTZUOGZtbGFYeDdQSlkzOWpjdWhPeE9Bd0RCbWd1dFFidkxudUVPUGhpL2x6WEg0bmg4WitNNzFaWGo5L0JyWVJUejA3c1RhbkN4OEx5RExOelRuZlRTY0VaMUxtZnV1WWVKQ1c2c0IxUzdCQTlzN3NmR2dtaE1CaWVySit3aHdkVDhUVUhOYkh6RHNaT2k3Q2Y5dVd1b21lbWUyaStmRUlPTDNTVVJiQzJLNVBsUkI3a3dvUXdKek5xc25yTjAzUDdhWXR2b0Mxa3F1aGRNZkJrR1hDV0J3OEE5UW9pdmF4NTJMN3V1QUM3SUxjZnd5SGRLS2ZGWEpxbVo2VDRwVXo2SFE5OGl0NzNSNkNGUnJmNW0waEFNb3Y0dldFVDNSRnovQWE1OWF4QS9QdDc0ZGE5ZkNUbS9JbitaRDhaUXhNU0Z5RTBMRVlYcDBIMFU0dEs1RUJyVHhFVlg0L3I2QVZYNEdrMklHMWNqSWhLYS94bHJadU1iakMwNm5kb01XTTFNdDB5WkNzWVFSUDV1T0w0VmZ2ODg5TDRRcElSdlpxblo4R3VXMWhiYnd1RDlPWXZlMGZEb1JUQWlFUW5zQmY0aWhOaGNlKzJldWUzWU1ZMWx5eUE3Mit2WDFSUTFNOTBuNC9PVUZMNHRMdWFONDhjYlBXWjNGNi9CUWpUeUhudUdodkxCa0NHc0tTems4YU9OVjdOV0RoN01yMll6ODdPekNkVTBGaVlsc1RBN20zU3JsVkdSa2N6dDM1OFlZK08vVjdXVVBKQ1p5VWF6R1pPbXNYcklFQkpPY2xOUU14dmZjT3lrVXl5S2EyYTZwM2JwUW9pbXNidWlncTNsNVR6ZnZ6OFhSa2VyM0hiZ0FMK1l6U3dkTUlBaDRlRUFHSnU1YVdoVjR1TGdwcHRnK1BEZnpHMVdUaGgyc05pdGxQaitmYlJtcHZ0a3pQbzhoZlJ2aS9uaGpjYXhWbVZYMTJ3TUZnM1RHbkU5UTduN2d5RnNYMVBJWjQ4M2pyVzdWdzdtNEs5bTFzN1BKaWhVNCthRlNYeTdNSnVjZEN0OVIwVnl3OXoraE1VMGpqVm50V1RGQTVsa2JqUVRiTktZdVhvSTBRbk54MXJOYkh6RHNST1NUaTNXYW1hNngwenRnakZFSTN0M0JZZTNsblBUOC8wNTY4Sm9rUEQrckFNYytNWE1IVXNIMEgySWlqV0RUOTVJSVp3RWh2Tm40a2hxTXJjRktnRS8wKzFlZHYyR0dxWGszY3ZieEtiSjhZbWxQSG5Pa1NZZk14bGNWTGxFYllIZEZBNVg0Lzh4YkU3MXRiNFJkcEtpYkJ3d203aTYxd2xDRFM0T21rTjVaSHRmRHBoTkFQUUlyK1RMN0RnNnU3V1NMVVdSM1BqZmdkdy9KSWNyZXBUVWUxMmpKbm5xbkNQYzhNTWdDdTNCdkpEZWcyZlA5YjYvOStHUnV0bjRHcWIrTkpCTWMxM1N1WDNEZ05xUFQ2ZXdQMlBLanNHcTYrSDJud1hkUnZZRFBwWlNuaWVFU0hVdnUvNEM5RHBoYldNSDMvUVpEeGMvMmZSalFTWndWdFVXMkUwaG5JN0dYNnhTUDV5STdRdHhTVkI4QUFaY0RjWlFaUEZCeFBlUFFQRUJCQ0NqZWlBenZvUXc5K3hPemhaY3EyNUVuSDgvSXZtSytxK3JHUkVUbmtLdXVnRmhMWVJmWG9ETG5qMkRIL28wU2Y4UUFDbGR0Yk1SY3ZWVVJIRm0zWE0rdTczMlEza2FoZjJaY3JRTTd2NEMzdm9qWWtCbkJnUGZTeWxIQ3lIMjFNdHRwYVZ0NW1qMzhURXhQTm0zYjVPUG1UU05LaWxyQyt5bWNEVHhtTTN0Yi9jMW1VZ3ltVGhnczNGMTU4NkVhaG9IclZZZU9YeVlBellWanoxQ1F2anl4QWs2QndVQnNLVzhuQnZUMHJpL1owK3U2TlNwM3VzYWhlQ3BmdjI0SVQyZHdxb3FYc2pPNXRuKy9jL281ejRkUGl4VTcwRXVqNTkxNnQ2OVpOcnFFc2J0Kyt1YU81eE9ZWC9HRkJmRDY2L0RQLzhwNk4yNzJkeG1wNnpOSEh3emNId00xejdaZEt3Rm16U2NWYksyd0c2S2FrZmp4NnBzS3RiaSs1cElTREtSZjhERzJWZDNKaWhVbytDZ2xkV1BIQ2IvZ1BvN3hmWUlZZGVYSjRqb3JHTHQ4Slp5WHJreGpjdnY3OG13SytySG1zRW91TzZwZnJ4eVF6cmxoVlY4ODBJMk56enIvVmpiL0tHS05lbHg1UEhyVS9lU24xa1hhMHR1cjR1MTB5bnNXMElGK2Z6Q2ZNYnhQeUthbnZWeW05Y0g5eU1CVzNTM0JhVWswMnppNFczMVo1eHJ0SXN0UlpIY3RuNUF2Y2RHeEZsNFpIZ1dBRlA2Rm5CVno4WWF4elhmRGFIS3BmSGtPVWNZMmFuK0c2ekJQZk9kRW1jbFByU0tYR3N3QTZPdHVDUmMyNnVRYVJzR0VoTmNUYW5EU0tZNXJGN3gyanZDemxGTEtEdUxJeG9WM1FCUndVNm05Q3ZreFQzZFdYYzhsdFRpZkZMaW1uWW11cG9jbUt1TWxEcU1oQmhjeEFaWGNhZzg5RGNWa3lCTjBpK3lydkQ3K3ZkcHhBUlg4MVptQWkvdjdWNzdkVTFJUnNUVkhmSnh6QkpDVVdYekxsMnIwN1JxOGhqd2x4cWxaTTRQdmkrNDVZbE01SGNQMS8raVc3dVFPVnZnMDl2cVA1WTRBdTNDUjlUaktWTmd3RldOWDNQRk5Xb1dlY0tUMEhWay9RZUZ1aWtVQ1NuSThIaGtlUzZpODBDUUxzU2dhK0hUYVdvbTIxNnFDbGVQNGxWRzkwYVVIWVc4bmRDdzZBWkVhQlNrVElGZlg0UkQ2NUQ1cVlpRXBuVXNJcnRDcFZsdDVEU0VnQ2tXU2c3OXRtS2lCU0hpK3RWOWV1dlhFQnFEM1BFV2JINjU3bHFGQm9rajZyNnY3QmpDV25UeTEyNUZIQzZZL1EwOE1hR2VhdkwvZ0h2OHBaUmtXcTA4Zk9oUXZhL1ZhQmRiekdadTI3dTMzbU1qSWlKNHhPMGtUK25TaGFzYUZMOEExNlNsVVNVbFQvYnR5OGlJaUhxUEdZVEtIU2tSRWNRSEJaRmJXY2xBa3drWGNHM256a3pidDQ4WW81SFM2bW95YmJaNnhXdnZrQkNPVmxheTAySnBWSFFEUkJtTlRPblNoUmR6Y2xoWFVrS3F4VUpLZy9GcjZCb2NqTm5wcExTNm1oQWhpRFVhT1dTei9hWmlFcVJwOURPWmFqLy9ldmh3WW94RzNzck41ZVdjdW4weW12dDNWY014dTUyaWFoOXVUbTVhTlZHNXphMlU3T0p0bnhiY2VabFdQbnE0ZnF6VmFCZUh0NWg1ODdiNnNkWnJSQVJYUDZKaTdid3BYUmh4VmVPLytjSnIwbkJXU2E1OXNpOTlSdGIvVzJzR0ZXczlVeUtJakEraU5MZVNyZ05OU0JlTXZMWXppNmZ0SXl6R2lMVzBtdnhNVzczaXRWUHZFRTRjcmVUWVRrdWpvaHZBRkdYay9DbGQrUGJGSE5MWGxaQ1ZhcUZuU3RPeEZ0TTFHSnZaaWJXMEdtT0lJRHpXU01FaDIyOHFKb1lnalM3OTZtTHRIMThQSnl6R3lQcTNjbG4zY2wyc0NVMzlybW80Y2N5T3BjaTNHK0VsMVd6aFZjN21kay9WNUhaZ2ZhQ3FKZ0ZiZEFPSnFOMnh3eWhJVlYxS0N0SjllZ0YycDhhaGNsT1RqMVZVR3hvOTVxbHNoQWU1Q0E5cVB1WmlncXRQcW5qc0xRMWpjRXdGN3gvcVFxVlRNS1ZmSVg4Zm5FTzNzRXFDTlBmU21wQU1pbEdGczFNS1BqbmFpV3Q3TjE5TXJEdGVwd0s4c3E4N2k4Wm1Odm04VHk3WncvejA3cng3TUlIejQ4M01PL2NRNTMxeFRyT3ZXME9pcVpJdkw2djdHMTN5OWJBbW54ZG1kREYvOUVFeXpTWjZoRHRZbXBuSWg0ZWIzNWpuRmF3RjhQWGZZZUtMa0RTeEs3QVFDTW0zd0x5TnNNY2ZpeW5WZGtUSm9TWWZFbFVWcWhEMXhFUFpFTUhoRUJ6ZTZQdHEwM3RJekVrVkR3cjNRdnhnU0gwZldWMkpsaklGZWY3ZklhSWJHTlFzRUpvUk9nOVM0MGtuY3U4bnFqaHZCbmxvWFozL3R1VVZtTFNveWVkcE4zMmlGSmJkNzBLUDh4R1h6WVBGNXpWL3JUV3ZINUdJbVBwbDNlZkxMbW55ZVNJb0RDNmZyMjRhb25yQWpxVzFzK0srSXE5Q3hkVWp2NE9VQlBvQ0x3SWhIRCt1dXBRMG9XdDRFN3ZMeFNGNzB5c2pGVTA4bHVDeG1USGNhQ1M4Q2RXamhoaWo4YVNLeDE2cmxjSGg0YnhmVUVDbHk4V1VoQVQrM3FNSDNZS0RDWElYNTBZaEdPUldNNXhTOGtsaElkZkdONThqMXBYVVRUUzhrcFBEb2dFRG1uemVKeWtwek0vSzR0MzhmTTZQaW1KZS8vNmN0MzE3czY5YlEySlFFRjhPSDE3NytTWE5PTzloQmdQems1TEl0Tm5vRVJMQzBydzhQaXp3Y2N1ajhuSll1VktwSmtPSDF1WTJPeVdrc1lKU2ZIdUFYSlhkUmVHaHBtT3RzcUx4WTlFSmRiRVdHbTRrTkx6NVdBdUxNWjVVOFRpKzEwcTN3ZUZzZXIrQXFrb1g1MDlKNFBkLzcwRk10MkFNUVNyV05LT2cyeUFWYXk2blpOc25oWng3YmZPeGxyNnVMdGErZXlXSGFZdWFqclg3UGtuaG0vbFovUHh1UHYzUGorTEdlZjE1NHJ6ZmpyWG94Q0FlK0xJdTFwNjlwT2xZQ3dremNQUDhKUEl6YmNUMkNHSDkwancyZitqNzlscDJpa2xqQmNPNGhWajY5VVhWYlZPQU5KOWZqQThJNUtMN1J1QUNBRDYrRlFwT3UrOS9xL0xkNWJ1YTNhaTRhRjlYM2p0VVY5QTA1MlI3Y3UrbXBwZTFKM1F0NFo2Qnh5bDFHQmtXVzBHdXJTNmhiQ3lJWWtOKzNVN3Q2T0JxNW93NGlxVktZMDlaT0NzT2RXRnNGek5KUVkwVFhHcEpPSHRLNjRxeUxVV1JiTWlQWWx4QzQ5M1JVc0xhbkZnQXloeEdYRktRSEZVM0sxN2xFaHl4cUJzT3o2L1hkRkM1cm5kaGs1MVprajNVa1V5emlla2JCekI3cUgvOFZVRHBGS3Vud0t3c1FVaGtHTUJENi94VWNEZmt6OStwaml0TklMY3VRcVMrVi90NXMwNDJIcHMrL25OdmsrYW03RHNCTWVvZXNKZEN3akN3NU5ZOWVHd2pITnRROTl5UWFNVDRPVWlIQlZHNEI1RzJBbnFPaFpER3NTenpVeEdGSHF1TU9WdVFSemNnZW85ci9Gd3BrUWZYSWdCUldRYlNoWXhMcm51Q3F3cFJxbFN1ZWwrdjZhQXk2RHAxSFExLzlrN0pkVDl6Y1Nhc21RNWpaemZ4Vy9BTkI0cmg3MS9EbHpjalRFR29aYXFsU3lIbjFEb0tlWXZ2aGc5dmRxUGlvcHdjM3ZNb0dwdHpzajI1TjdQcG0va0pNVEhjMDcwN3BkWFZEQXNQSjlkUnB6eHRMQ3RqUTFuZDdHdTB3Y0Njdm4yeFZGZXp4MnBsUlVFQlk2T2pTV3FpMkUrMVdOaGpyY3REVzhyTDJWQmF5cmlZeHZzTnBKU3NMVmFyUjJWT0p5NGcyV01HdThybDRraGxKVFQ0ZXJ4YmRia3VQcjdKeml6Skh1cElwczNHOVAzN21YMkszVlM4UW1FaExGNE1jK2NLUWtQREFMYXlpRElmRjl3TmVlaTc0YzF1VlB6dm9oeCtlYTh1MXBwenNqMTU5OTZtWTIzUWhCZ3V1YWM3MXRKcWVnNExweXkzTHRZeU41YVJzYUV1MWt6UkJ2NDBweTkyU3pYSDkxalp0S0tBNUxIUmhDWTFqcldzVkF2SDk5VEYydUV0NVdSc0tPV3NjVTNIV3RwYUZXdTJNaWZTQlFuSmRUSGxySEpSZEVURm11ZlhJK05WckoxN1hUeEpUWFJtU1VpdWk3WDhUQnRMcCsvbml0bCtqRFdnbkJ3Mjh6SVg4NFFJSm1Jb2NCOXdwMTh2eWtzRWN0SDlFVEFWT0ljL3ZxMng1ZzdJODgvbVNRQ1QwVVZJTTBXM1VXdmRhOHEzcTJKclkwRTBSWFpWOUM0N29JcjZjS09UdWVjZVp0RytybVJiUS9ndU40WjhXOUJKWFdncFlVRzYwanNHUkZ1cGRHb2NzWVN5SUwwN1krTE5HQnJrd0hYSFl5aHdYOFBPNGdpbWJSakFndk1PSVpBa21LcklxZ2poajkrcHpXZ2ZqRmM5MHF0ZEFxTW1XWGM4aHZucDNXbUtvNWE2RzRpYWpackJtaDlYb0tKN3d4VUxJQ1JTQWc3QU9QZFNEUC82SGxMei9SVnBib0pNQ0dQVE16aFNhK1gvN1N2eUFkVEdSMnVSS25wM0xsTmpCWVVqTHAyTDNMb0l6Tmx3K0R1dzVDc0h2Qm1rbExCcGdmcTQwd0NFczFKMUR0bTBBSHFPUVdnTjlqb2NXb2VvY0wvWjV1MUVmam9OYmVJQ0pBSVJrWUFzeTRJUC9naUFOdmtEOVR4WE5XaEc1TUYxeUUzem03NlFVbzgzYktkN1ZVbnpvY2JVZ043UjhLOEx3UlJFVGJ3Rk1XMmF4anZ2UUZhVzM2N0xwR21FR0pyZWYySVVyYnRYUDk5ZGFHODBteWx5T0hBQnkzTFZqVjY0cGpHM2YzOFc1ZVNRWFZuSmR5VWw1RHNjSkptYVhtMEVGV3NMM0J0UEI1aE1WRXJKRWJ1ZEJkblpqSW1Ld3REZ1ptSmRTUWtGYm8xbXA4WEN0TDE3V1pDY2pKQ1NoSkFRc3V4Mi9waW1KdWcrR0tKeVhMV1VHSVZnWFhFeDg1djVPeDMxV0Jtbzh0aFE2amZpNHVER0d5RTB0RGEzamVST3d3NldVc0loL0pYZGdrMGFRU0ZOeDVwbWJOM2ZsemxmeFZybVJqUGxSUTZrQ3pZc1U3RVdFcTR4ZVc1Ly9yc29oK0xzU3ZaOFYwSlp2b09FcEpQSDJ0b0ZLdFlTQjVpb3JwUVVIYkd6ZGtFMi9jZEVZV2p3UnBxK3JnUnpnWXExWXpzdHZEbHRMMU1YSklPUVJDZUVjQ0xMem90L1ZMRjI5d2NxMXB6VkVvTlJrTDZ1bUcvbU54MXJKNDdXeFZyTlJrMWpzSDk3YW9TVHdEQnVKWmdJQ1J4RTlZQVBTQUs1Nk00QlpnSnZrREI4R0JOZmhzLy9Da1Y3Zit2N3ZNTFVId2ZTWEE0dHJneXE5L25FSGlWYzNMVnBaKzZ5YjFLb2Ntbk1PL2NRbytNYk81eEJtbVJYc1pxUjNsZFdkMGViVnFJK3RqazFuay9yUWI0dHFObWJnSWFzUHRxWm5jWEsvZnJyV2JsSUJBOXU2Y2RoaTRrM003cHkxOEM2MlUwcDRjMk11dTRzSm9PVFk1WVFUQVluMTMwL21OaVFhbDRZWGFjNWJNeVA0cm0wSGx6Wm81ZzdCK1RSSmJTcWRwWTczeGJNeG9KbytrVFlPYWRUT1FPaWJiVS8yeEdMYW0vVTFlVGdZRE1LajFjeGRZYmYveHVTcndRb0JPWUJOM1NOWVBUL2pJTW5mb1I5dnROK0d5RlhUMFUyRTNEQzdYblhmcDQ4RWZwZTNQVHJ2SE9aY3Jvdm13ZmRSemQ2WERNRUlmTjJxVStLOXRWdFFDeElVeDlYMjVBL1A2OEtjOE1wdHUvYXMxcTUzb0FZK1ZjVlZOOCtpQ2c5RE52ZWhGRjMxVjJmbE1odGI5YU5helJCMlRHazBZUmNlUjNTRkl1NC9JVzY1eC9iaU56NEhDUmZpWGJ1blJEZXBXNlcyNUtQeU5vSU1YMlFYYytCemdQY04rcEFtWHZUYzJSWEtEbDRhajlISzlJbERCNjhBSWFwZStkczFFRW0wK2pSWXhnMzNRVExsL3Z0SUp5cGUvYzIyd2FydUlHUFBMRlRKeTZPalczeXVaZnQya1dWbE16cjE0L1JVWTM3OUFkcEdydmMzdm8rajVucE5IZmJRSnZMeGZQSGpwSHZjQkJ5aXQwK1ZoY1dzdE9pOW9mOHRWczNKUERnd1lNY3R0dDVNemVYdTdyWFRRQklLWG5UUStNeGFSckhLaXN4Q2NGMWUvWVFhelR5Z2tkLzhvMmxwVHlYbGNXVmNYSGMyYjA3WFlLRGEyZTU4eDBPTnByTjlBa041WnlJQ0FhRWhiSExmUjFIM0FWNDErQmdEamFqOEhpVmlBaVlQQm1HRGdXUDNHYWkwK2loVEdFWHl6RGpuNXU4MTZmdWJiYm5Xa1Z4L1ZnYk5yRVRneTV1T3RhZXUyd1h6aXJKRGZQNjBXOTA0MWd6Qm1rYzI2VmlMWGRmWGF4bHA2bFljOWhjL09mNVk1anpIUmhEVGkzV3RxNHU1TmhPOVRjZS85ZHVTQWtySHp4STRXRTdQNzZaeTRTNzZzZmFqMi9XeFZxd1NhUDRXQ1ZCSnNITDErMGhMTmJJbEJmcVlpMWpZeW4vZVM2TFlWZkdjZkdkM1lucUVsdzd5MjNPZDVDNTBVem5QcUgwUGllQ3hBRmhITnVscnFQb2lJcXY2SzdCRkJ6MFE2d0JJY1F3bEp1SW96K28zRFlMMk8yWGkvRUJBWHNpcFJCQ0NpRitCYTVCTStUU2N5emM5SmtxbHZ6QVlZdUpRK1ZOL3l0MTFMLzNDZElrUmlHWnRHNG9rOVlOcGFMYVFHU1FrOGlndW8xaEpxT3I5bXNQYmVuTHBIVkQrU2t2bWxDRGl4RnhGajYvTkkzUEwwMGowVlJKcDVBcUhoNm1rcVJCU0FiSFdPdTkxc25JS0RPeGNJOUtCb05qS2hpZldNYUVycVdjSGFjUzBwTE1STGFmcU51TUlZRWNhekFYZEZFM0RhUGp5M24vb24xa21NTW9jUVF4dEVFdjdiaVFhcklxUWxsenJCTlN3ckM0Q2lLTVRqTE1ZZHpZVjNrYTRVWW5QY01yR1JSZHdhak9Ga1oxTXJQcWlQbzdyam9TVDVqQnliaUVNaUpPNHNDM0tsb3czTEFLQnY0UkRNRjJZREtxQ0xwZUNMS1M0MkR1cGRESkQvY0NOWWpTdzRpU1EwMyt3MTYvcjY0d0JDbmYrdjFKOFA0a1JGVUZJaVFTRVJKWjl5U2pxZlpyOHR1SDFIT1AvcVQ2V2llT1VHMEhwM3lPakVoRW1qb2hmdmR3ellzajRnZERjQ1NuZ2l6S1FQNjZVSDBjUHhqNmpFZjBtNEJNUEZ0OWJjY1M1SEVQcjFGS0tNOUI5bFFtR2QxSEk2NTdIMDVrSU93bDBHVm8vUUZNY1FoekZ1eGZnNVFTa1RnTWdpTVFKeklRUTI5VUx4a1VEbEU5b2ZNZ1JQZFJ5RzZqa09tcjFQZnZXUVZCWWRCckhDS2s2UTFRclUyUUJ2L3ZVaGpkSFF3YU51QW1ZQUZ3RFpxV1MvLytjUGZkcWxqeUE0ZnRkZzQxODYrMFFkRWRwR2tZaFdCU2FpcVRVbE9wY0xtSU5CcUo5TkErVEFaRDdkY2VPbmlRU2FtcC9GUmFTcWltTVNJaWdzOVRVdmc4SllYRW9DQTZHWTA4ckE1MXdTQUVnOFBENjczV3ljaXdXbG5vbnVVZUhCYkcrSmdZSnNUR2NyYjc5N2drTjVmdEhwdFRKWkJUV2NrRjdodUMwWkdSdkQ5NE1CazJHeVhWMVF3TnI3OG5JaTRvaUt6S1N0YWNPSUdVa21FUkVVUVlER1RZYk56WXBRdWdadWQ3aG9Rd0tDeU1VVkZSaklxTVpKVmJ4MWxWV0VpWXBqRXVPcHFJVS95WldvekJBRE5td0lnUllEVFd6MjJJckNoNk1KSVpoTkM0VVBVRmhZZnRGQjVxK3ArMXRINnNHWU0wREViQmdrbXBMSmlVaXFQQ2hTblNpQ215N25jWmJETFVmdTNEaHc2eVlGSXErMzhxSlNoVW85ZUlDR1o5bnNLc3oxT0lUZ3dpb3BPUnF4NVdzYVlaQk4wSGh4TWFlV3AvbDd3TUsyc1hxbGpyTmppTWdlTmpHRHdobHQ1bnExajdhVWt1UjdaN3hKcUVrcHhLa2k5UXYrZStveU81Ni8zQjVHWFlxQ2lwcHNmUStyRVdFUmRFY1ZZbE85ZW9XT3M1TElMUUNBUDVHVFpHMzZoaUxTUmNJNjVuQ04wR2hkRnZWQlI5UjBXeWVaV0t0UzJyQ2drTzB6aHJYRFNoRWI2Yml4VVlHY2xmNmN3Z0JGcE5idnNxVURkUlFtRFBkQU1naERnaXBmd0RRcnhEcCtUQlRQMVM0OU5wN3FQZnZidEVGaGRjeGFLeG1iVjlwQjB1RFh1MUlDcllpWlRLa3g0YVc0RW1JSzBrbkh4YjNZeTNCQ3hWYWhuTjlSdVhhWFVhc0ZRWmNMalVGRUNSUFloZkN5T3hWQnV4Vmh0d3VMVGE5bnNHQVgwaTdPd3BEY1BoT1BrOVY1NHRtSHMzOWNkYWJjQW9YRHcyNG1qdGJQMmpJNDV4MHcrRGNMZzBabS91eCtJTE11Z2ZaVWNUTUR5dWdpbjlDdGhZb082MGUwVlUxdW90RFR1akRJcXhNaURheXY2eU1EWVZSakttU3ptWlpoTnBKV0cxZjUzMDBuRFNTOE9aUFRTYmEzc1g4ZGlPM2h3cU54RWY2bUI5ZmpSYmlpS1pNZUE0OFNGTnRMVnJiU0s2cXMyVGZjWkw0RGh3bnhEaUovZWpXVkxLQzRUZ294NVJuTHZrR3JUL1dRZjdpM3kwR0d1S1U1c05hL3BJdXh6SUtqdUVSQUVTOGxOVkVTbzBLRWlyMVVJQWxlVWRhdlpEdWx3bmJlQXZxcXpxdVRWdEJLMUZ5T3hmRVZVV3FMS3E5b0x1allaQ00wQk1IeWpjVS9mODVyRGtJZjl6TDZMS2l0U01pSXNlUTdnRFRsejBLUEtqbXhCT0IzTHRiTGg2TVNLdVAwTFRrQW5ERVNsVElHdWplbTVNTCtRdXBiZUlwUHFkVVVUOElGeWRCaUJPN0lmc1RkQnpESnpJVkRQejdtVjlVWmdPaGVuSzN4NTBMZnozTVVUSklXUllQT0xvZXVXWGo1d0JZZkZlUCtpZ2F3UThOcjYyVC9jUlZDL2JuOTBQMStXMmhJVEJ6SnlwOGZiYlBwbnhqak1hV1hUV1diVjlwQjFTWW5jNmlUSWFrVktTV2xIQjBQQndOQ0ZJcTZpbzFVTEFuZHVjNnFiZjlSdGRQNnd1RnhhbnM3YU5ZRkZWRmIrYXpWaGNMcXd1Rnc0cGE5dnZHWVNnVDJnb2V5b3FjUHpHRWZGNURnZjNabVJnZGJrd0FvLzE2Vk1iYTQvMjdzMU5lL2Jna0pMWkJ3NndlTUFBK29lRm9RbkI4SWdJcGlRa3NORjlxbVN2MEZDV3VYL2ZWOFRGMVJ0alVIZzRBMHdtOXR0c2JES2JHUk1kVGFiTlJwckZVcGZickZiU3JWWm1heHJYZHU3TVk0Y1BjOGh1Sno0b2lQVmxaV3dwTDJkRzE2N0UrNkxvam81V1NzbFpaeldmMnhBZmhSTi83bGdlMHJieE9tYXk4WFoyQzQ4emN0dWlzMnI3U0RzZEVvZmRpU2xLeFZwMmFnVTlob1lqTkVGT1dnVmwrUjZ4SnNGdWNjZmFiN3lST3F3dTdCWW5UbmNid2ZLaUtnNzlhcWJTNHNKaGRWSHRrTFh0OXpTRG9IT2ZVSEwyVkZEdE9IbXNsZVU1V0g1dkJnNnJDODBJZjN5c0x0YXVmclEzcjkyMGgycUg1SVBaQi9qTDRnRWs5QTlEMHdROWgwZHcvcFFFTWplcVdPdlVLNVFOeTFTc3BWeFJQOWE2RFFvbmNZQ0p2UDAyRG00eWt6UW1tdnhNRzlscGx0by9UMDY2bFp4MEsxZk0xaGg1YldjK2Vld3doWWZzUk1ZSGtiRytqTU5ieWhrL295c1I4YjRwQzAxMFlqaTMxZlRwYnBqYkFwYUFuZWx1d0U2VWxMK1hyaVBocWplaGMrTWpYVnViSlptSjNQVnpNbTlsSnJEbVdDY21yaDNLNnhuZENETzZlSFJISCs3WmxNeXU0Z2oybDRYeHQxK1NtWnZhazVMS2xnZjhydUp3bnQ3ZG00Vjd1bU91TW1KM2Ftd3RVbmZVZHFmR2EvdTZjZFN0WnpUSGtmSVFabXhNcW0zRmQ4K2c0L1c4Nzk0Umxjd2NwSmEvekZWRzd2NGxpZjFsYW1wMzlwQnNvb1ByWnRMTHF3eDhuUk5IVjFNbG96bzNWbUltOVZTNnc2ZkgxT3gxVVdVUUlHbzk4a2s5VDdEK3lwMXNMb3pnK3Y4T0lyMDBuSlRZQ2o2N0pKMXBTWG5ZblJvTDkvVGd3YTM5R3IxMnEyTHFEQk5mVXIybzFiTHJmY0Rubms4UlFtUUIwNEVkM1NQaC95NkNsSk0wL1doTjVQWWw4TVZkeUoxdndmNDF1TjZkQ050ZVJ3U0hJYjkvRkw2NlJ4MEtkV0kvZlBrMzVJYTVTRnZqOXBDblBXN2VMc1Q2cDJIVFFrU2xHYXJ0eU9OYjFZUFZkdGo2bW1vUGVMTFhLRG1DNi9NWmRhMzRSdDFUcndlMmlPbU5HRDFUZlZ4cFJuNTVON0pJOVpZVlkyZERTTjJHSVZsWkRnZStSa1owaFc2akdvMGxCa3hTSCt6N1ZQM1hXcVI2aWJzOWNzNmFCSDlaajh6ZWpQendlbFdFSjZRZ3Bud0dJNmFwTGpHL0xrU3VmZkEwZjFPblI0OUlkU0xsMmVxTXJHeFVEbHZmNEdsMXVhMTNiN2oxVmtnODg5TkZUNVVsdWJuY2xaSEJXN201ckNrcVl1S3VYYnllbTB1WXdjQ2podzl6VDJZbXV5d1c5bHV0L0Mwamc3bEhqMUpTZGVhbjdOYXd5MkxoNldQSFdKaWRqZG5weE81eXNkVmRBTnRkTGw0N2ZweWo3bzJNelhIRVptUEd2bjIxcmZqdTZkNjlYZy9zM2lZVE05MWFpZG5wNU82TURQYTdGWmJaUFhzUzdWRUFsMWRYODNWeE1WMkRneG5WaEJJenlYM0M1YWRGS3E2THFxcEFpRnFQZkZLblRxdy8rMncybTgxY241Wkd1dFZLU25nNG53MGR5clRFUk93dUZ3dHpjbmp3b0plVnBvaUltb054NEJSeVd4aWRHYzV0eE5KMGoreXJQdDdhQUFBZ0FFbEVRVlRXNUtjbHVTeTdLNFAxYitXeVkwMFIvNTY0aXg5ZXp5VWt6TURIang1bStUMlpITnRsSVcrL2xXVi95K0RMdVVlcEtHbDVyR1h0c3ZENTA4ZFl1ekFibTlsSmxkM0Y0YTBxMXFyc0xyNS83VGduanA0ODFncVAySGhyeHI3YVZueVgzTk85WGcvc3pyMU5YREpUeFpyTjdPU2R1elBJM2E5aTdZclpQVEZGMThXYXJieWExSytMaWVrYVROOVJqV050eENRVmE5cy9WYkZXWGxRRmlGcVBmTVNrVGp5OC9td09iVGJ6OHZWcDVLUmI2WkVTenQ4L0c4cTRhWWxVMlYxOHV6Q0hsUTk2WDU4TEk1NWgzRUlua3FINTNCYVFkSWlpMjYyYS9JSlNUUXA4b1pya1dvUDVNaXNPa1B5K1d3bERZeXR3dURUVzVzUmdyZGE0d08wdHJ6N2FtYk03V1JnVVk4WHVOTlRPQ0h0eS8rYiszUExUUUc3NWFTQlY3dG5zZWFrOWFyOTJ3RnkvZ080YldjbWYrK2N4Ni8remQ5N2hVVlhwQTM3UHRQUmU2VVVGUVVvbUFXa2kyRkRVdFdEWnRSZFVRQlRSdGF5TnhZSnJyeWpvb3Z1ejc2THIydHU2cm10WFNoQVFHMUtraG9UMG5wbDdmbi9jU1ptUTBESjNKcFA1M3VmeDhXRXk5NTZUNGZMZGI4NTU3L2NOM2t5eXE0RmtWd056Y240RHpJb2xueDIvZ2pFWnB2NXg4N0RmZUdUVXIwMnI2Z3I0ZW9kWlEzeHp0WG5lazNzWGNmNkJ1NVlTT3VlQUhSeVJiU1p0UlhVdUx2NThBS3VLWXptZzFVT1paakt1T2FuM1RyeGE4WE9adjNjeHFYc3hDczNhOGhpcUd4Uy9WWm5qcnZkVk9LbjEyb2kyR3h5ZVZRWW94bWFXOGZDb1g0bXlhNjRjdkpVN2NqZmdzaG1jMUVaZDg0QmhjN1NsbEx5dWxOb2x1aXVsVm1HcUp0c09Tb1U3ajRSMGkzc042SXB0OE1zN2FFQWRNQWt5aDVpcndyOStpSzZ2UnZVMjlRdTk1cCtvYm03SUdHUTJ3L0U5OE9qSEIxZWpYenNYL2RxNTRPdjBxTCs0dCtrMVhielcvL2RONlljZWZqNk1ubzJPVGtaSEo2TW16REdQaTBveUU5aWVZOHczajc4Wk5mbVJwbFYxbEVKditocjkrZ1dvY3ZQbW9BZWVqQzNuL0YybXBZYWRnKzVydXVlcXVnajl4c1ZtbFpQVVZnMG1pbjR5RjNjR25tVFc2dDc1cy8vUCswOUNvNkI0TFVaZHRkbndDRlBKQWN3dkNvNW82SE80bVl6M0dvczY3bUdVSXdvMTZrbzQ4ZzZ6UmZ3ZTJ0TjNCS2NON2p4cUY2WGtQNjIzWGYxam0yMUhNRlNUYlhWMXZMTnpKMmpOcE5SVWhzVEZVYTgxSCs3Y1NiWFh5emlmdC96UHdrTGNDUWtNaW8ybFZ1dW1GZUdXWEwxMkxlZXVXY081YTliUTRGdWR2dmUzMzVwZVcxdnQzd3VnWDB3TTUyZGxNYnRuVDVMdGRwTHRkdWI0Nm44bjJlMTg1bll6eHBmODN0eW5ENDhjZUdEVHFyb0N2aTRyNDRJZmZtQ3piK1g5NUxRMHp1KzJhNGZnYzdLek9jSlh2YVRJNCtIaUgzOWtWV1VsQjdScVVQTlRkVFZvelVscGFYaTE1dWRXODUyVWtvSUMxdGJVVU8zeDhKdlAwVjd2KzMrdFlSQnRzM0Y0VWhJb3hkakVSQjQrNkNDaTdIYXU3Tm1UTy9yMXc2WFVIdHZUZHdpYnJTMmxaUGV4RGJVdGtaNjRtVW9VdTFiSUNCU2wyK3I0N3AyZGdHYklwRlI2RG9uRFU2OVovZUZPNnFxOUhEVE9ISHZwUHd2cDQwNmcrNkJZR21wMTA0cHdTMTYrZWkxUG5ydUdKODlkZzdmQnZOYmV2ZmUzcHRjSzF2ci8zV1gwaTJIYytWbE1tdDJUMkdRN3NjbDJUcDVqWG1zeFNYWnUrc3pOZ1dQTWErMTNOL2ZobkVjT2JGcFZSOEhhcjh2NDZ3VS9VTExadk5iY0o2ZHgyUG03WG10ano4bG0wQkhtdFZaWjVPSHBpMzlrMDZwS3NnN3d2OWEyLzFRTmFISk9Tc1B3YXJiLzdEL2ZJWk5TVUFvSzF0WlFWKzFoNTIvbU5WYTQzdngvUTYyQk05ckd3TU9UQU1XQll4TTU1K0dEY0ViWk9lYktua3k1b3g4T2w5cGplL3FPb3JEalptcHJwV1NYMk5aVjZmSjZTVXVVVXIvNnRtT2ZKZTJnZzYxVVRaNzRzVHNlYmVQbzdpVWNsR1JlOUQxaTY5aFNIY1VuMjVPWjFLT0UrMWYzNUl1Q1JFcnI3SngvUUFFM0x1dkhLeHN5T08rQUFtSWN6ZGRmWXhmSmxteXFhbitsZWxCeWRWUDk3VmMzWmxEblZmU0thLzVHL3NpYUhxd3FqU2ZHN3VYRHJTa3Mram1ielZYbVEyNEpUaTgvbDhkUTVUR1Q4S082bFhEVHNOL2FIZXMyOTBhMmZobkZUMld4REUycDR1RGtYVHZDakVpdjVOMWpWdlBlNWxSR3YrMXVlajNhYnY2TzZkRWVYcHp3SXdNU2EvaGtlekoxWGhzajB5dm9GbFBIbTV2UytXaHJDa3VLRXVnZFYwZVUzVlFmYmwzZUI2MEJwVEEwWk1YVTg4R1dGQ2EyOHdCcWg0akxNcXVVdEsyVXRJbFBheHFyRks5MlR5RG5oU25ZWjc5dm9XcXk1QW1VNFlIK1I2UFN6TEo0UmtJUFZNVVcyUGdKSERESmZLQngweGZvbWxJWWZqNThkQ09zZVFVOS9EeHd0TGpHV2lUVmpmcUVLdCsweTJ0TmY4NFloTW93NjIrejVsVzBwdzZWMUt2NTkvem1FZFNPVmVaRGpyOStpRjYrQ01vM20rZHhKWmhKY2IyNXVxUDdIZFhzZzdlQk91STI5SnRiVFQwa2MyaWJPMWFxeHdnNDUxMzQ1VDFZTkxyNUJ3N3ozNHlLUzRmVFhvUzBBYWdObjRDM0RucU1STWQzUS8zMHB0bU1aOHNTVTFPeFJ3RUs0K05iUVd1VU12VWI0ckxRdjM2QTZqZXgzYm51TDlueGNPY1JNQ1N6VGFXa1RmeGlXMWJXd1ZhcUprOXMzWW9IT0RvMXRhblVYUStYaXkzMTlYeFNXc3FrMUZUdTM3U0pMOHJLS0cxbzRQenNiRzVjdDQ1WENnczVMeXVMbUJhVlR0YTJhR0xUNks1dDJzMUs5YUM0dUtiNjI2OFdGbEpuR1BTS2JvNkZqMnplektxcUttSnNOajRzTG1iUnRtMXM5cDB2d2VIZzU1b2FxbnpKL1ZISnlVMCtlRnZjMXJjdlczLzZpWjlxYWhnYUg4L0JiWFNFSEpHWXlMdkRodkZlY1RHalc5VHJqdlk5eUpudWN2SGlvRUVNaUkzbGs5SlM2clJtWkVJQzNWd3UzdHk1azQ5S1NsaXlZZ1c5bzZPSlVzcU1iZXZXTmYzYk1iUW15K1hpZytKaUpyYnpBR3FIU0V5RU04OXNUeWxwazZiWWhubzFsdlNjOGR4cy81YkhMRkZOUG41aUs0WUhEams2bFd4ZnFidVVIaTVLdHRUejR5ZWxESm1VeXZ2M2IrS1hMOHFvS20xZzNQblp2SExqT3BhOFVzalk4N0p3eFRSZmE0MWRKSDIvQlFERm05cS8xcm9QaW11cXY3MzAxVUlhNmd6U2VqVmZhLzkrWkRPYlYxWGhqTEd4K3NOaS9yZG9HeVdiemZQRkpEZ28rTG1HK2lyeldodDhWSEtURDk0V3A5eldsNUt0UDdIOXB4cDZEbzJuMjhHN1htdjlSaVJ5emJ2RFdQbGVNWGVNYnI3V25OSG10WmFRN21MYWk0UElIaERMajUrVTRxblQ5QnVaUUhJM0YvbHY3dVQ3ajBwWXQyUUZhYjJqY1VRcGxJSi8zcnF1NmEvTU1EU0pXUzVXZjFETW9Ja1dYR3RBTktua01wVVUra1dVVXRLU2lFcTZmU3pIckdxeWdHNTVBemwrUHJ3OUE0cC8zdE54KzhTRTdGSitLSTNoOG9PYm4wQythdkFXR2d6RnFJd0tFcHhlSGpoMEhRTVNxMG1POG5KVXR4SW1kVTlpZEdZRnNRNkRLTHZCb25FLzdXYUVadVo5MTd0cFZYaDMyTkJOWFN2VG94bzRyVzlSVXdrL216SlhuRE5qR3BqY3M0U1NlaWVicTF4Y08yUXp0dDJJcTNGT2cvbWoxekx2dTk3YzV0N1ExSGluTlVrdUwzbnB6VjBrNHh4ZUxoblFuQkFNVERJRDRvREVhckpqNnBpUVhjcFovUXVaMG5jbmIvNld5cEtpQk5aWG1sMHRHMTN4MXJoYmRLa01HTkVwY1BROTVnbzM3QVN1Qjk3ZW0wTjlONmZwd1B6MFdFYmRlQmpjWTFYam5ENFQwSVUvb0VaZTNqeis2S3ZNVW5jOVI1a1BSVTU2d0V3MFk1TFIvWTVDSHpBSjFYTzArV0NnUFFwT1dyUlhRK2xQNXpXdkN1L3VmY29HamVYOVl0TlJnMDh6Ry9LVWJ3SmxRL2VmaEMwK0V3NmFETFVsNkxMTnFMSFhvblpUZVVLNTR1RDQrZkRaUE5URTI4eUhRTnQ2WDNRU3VudHpCMDN0akVQbFhkTDg4M1N6SVlWT0cyQTJ5ZWt6d1d6b00yZ0srcWMzWWNzU0tGbVAwdDRtVjd6cDJNWnpkbk1UYUxMajRkb3hNTXcwUkRZQVZ3S2Y3L2FnWnBwalc1OCtBem5yTEhqeFJRaHdjNVVKU1VuOFVGWEY1ZDI3TjcxMlZjK2VOR2pOcU1SRUVod09Iamp3UUFiRXhKRHNkSEpVY2pLVFVsSVluWmhJck4xT2xNM0dvbmFhejdSbTNzYU5UYXZDdThOR2M5ZktkS2VUMHpJeXlISzUyRlJiaTAwcEpxV2trT2x5TVRrdGpSS1BoODIxdFZ6YnV6ZTIzWlRsaTNNNG1EOWdBUE0yYnVTMnZuMXh0bk5kSmptZDVDVTBQeWdjWjdOeFNZdlBacUR2UzhLQW1CaXluVTRtSkNkelZsWVdVekl5ZUxPb2lDVVZGYXl2cmNVTFRhNTRhOXhXN0Z6RXhzS1VLZVlLZHdkaVd6UkpvNFp4RHF0NE9lQjF2QWRPU0dMckQxVWNlWG56NTNuTVZUM3hObWdPR0pWSVRJS0RQenh3SU5rRFlvaExkakxvcUdTR1RFcmhnTkdKUk1YYWNVVFp1SGpSM2wxcmI4M2IyTFFxdkR2TXNHWmVOL0hwVGthY2xrRmlsb3ZpVGJVb20yTElwQlFTTTEwTW01eEdWWW1INHMyMVRMNjJON2JkM0VpajR4eWNOMzhBYjgzYnlLbTM5Y1hoYlB0YWkwMXkwamV2K1ZxTGlyTXg0WkxtejZiYlFQTmF5eG9RUTFLMms0TW5KRFA2ckN6eXBtU1EvMllSNjVkVVVMUytGdTJseVJWdlRlUERuWUVtbWxRTzRVeFM2QS83SHR1NkRLRXR6aGhDdE5ZSEFGK2lkU2JGYTgwT2RyVWQ5MXVGOXRIYVZFVWNOdDF1Y2c1bVBlNjBLQS94dTZtdzRqVkFvOUMrODJyTURwdXRhNFozQ0pzRHpuNFgraDBKTm5zdGNDencrYjV1ZzJtdGV3TmZhazJQYlpWd3diK2dKRFRWbVNJS3JiV3BpdGdjN1NibkFMcDBJeW8yRFZ6dDMyeTA0VVdoelhOcURXanp2SzFyaG5jQXB3MFduR0FtM0RaRkRUQUJXS3FVMnFmbFE3L1l0bU1IM0gwM3ROSWVoTUNpdGFiV01IQW8xVzV5RHJDeHBvWTBsNHY0ZHVxYUEzZ05BNjJVV1E3VGQyNkhVcnZVRE84UU5odGNlU1VjZkREWWJCMlBiZWdlTmV6a2MrNm1ubDJmMnhFQ2g5YWFobG9EbTBPMW01d0RGRzJzSVQ3TlJYVDhicTQxcndGYStlS2FlVzZiUSsxU003eWpLT3lNNFJwUzZOK29sT3hYYk9zS1JHelNEYUMxSGdFOEN4ek1wcTlzdkhIaHJ2Nm5FSmswS2lWRC90QnkyL1cxL1QyZDFqb0xlQWZJMlZHSi9ZOGZtblc4SXk3aUNHM1NQUUZ1bndnNTNacVVrdDhycFpiczcvbjhZdHU2ZGFacVVsQ3dwOE9FU0tCUktSazVNdUN4cllZUysxS2VvSXhOU0hRVHdLeFM0dWJpbGxWS09oVGJ3cDJJZUpCeU56UnV4LzVDajBOaDhueElhTHNib2hCQk9HTDNXeWxwRDZWVUFUQWRXSm9aYjFhbEdCaWFrdkZDSnlNN0htNFl0NHRTc3JTRHAyMk9iWDM3bXBVcDJtaHJMa1FZTHRkK0t5WHQwVEsyeFpEQ01NNGppZEMyRlJjNkI5R2tNcFN6V3lzbEhZMXRZVTFFcjNRRGFLMFZNQVQ0R01PYnpyWmw4UHl4VUZlNnAwT0Zyb2h5d09rdnc4Q1R3ZTZzQTA0QlBsSktlZlowNko3d1hXc0RnUDhhbW03clMyRGFXMUM2KzZwVFFoZkdZWU5Iam9NUjNadXFsRXpHM09iZnUrNVZ1OEUvdGhucGJOd0lqendDTmJzKzdDeEVBRFliWEhLSm1YRGI3WmJGTm8zdVZzbFd2dUpCNnJIZ09Sc2hMRkRZT1pRclNPZmdScVVrWUxFdG5JbjBsZTdHa2x1cmdNblk3R3ZvY2FqbW5IY2hiVUNvcHlZRW03Z3NtUEk4REQ1ZFkzZHVBYzVXU3IwZmlKc1NORjFyUHdIdTBscCs3cHNDTDUwR2c5TGwyMjhrMGowQkZwNEFoL2FFeW5xS2FtbzRRaW4xdjBEZGxQeGptMjBOL2ZwcFpzMkNyQ0FWamhjNkQ0bUpjUEhGa0plbnNkc3RqVzBlYW45T29Edmp1WVVrZWlQUkxmS0lJWTB4WEVNR2cvRlNYOVJBVFVCald6Z1Q4VWwzQ3hxM1l6ZUthaEtCK0NzbGxRUmcyN1ZONW1xSCt5bEd6SHlIN0I4S29WRTFHWm9aOEpHRVRreXZ4R2FsWkdzRjNQZ3hTWWM5eThpZUQrbzlseUhhZDVwam02Z21rWWUvVW1KWmJQdXZudXRZeGxNajF2Sk9kaFdGTktvbXdXaWdJM1FlWXNsb1VrcnFLR2M5SHlldDR0bVJYK29IcllodFlZZDhCVzJCYjRzc0IvaFFWSk1JWWxlbDVBemd2VUN0QWpVeWVLNTJSV2R4R1lxL0tFVjhueVI0OG5lUUdnTy9sY0lsYjRwcUVnazRiUEQ0OFpDVERRMEd6SG9QOHJlQkFRMWE4MkJGUFhldG5hWGFydWUxbi9qSE5sRk5Jb1pkbFJKTFl0dGlQZGZWajZ6TEZPb3ZHaDF2WURDY2MzQ1JTQlVGZk1sOW9wcEVBQW83bzdpS05BN0N3TU4zUEkrWGVtellHMEEvNktIK3J0RnFWa0JqVzdnaEs5MHQ4RzJSNVFPL3cyYi9sUjZIYXM1NkU1TDZobnBxZ2xYRXBNTEpUemNxSllYQWhVcXB0d0o5VXdLSXl1WVBLTzVVaW5pQWpXVnc3bXV3dGhoNko4TUxVNkIvc253VDdzcGt4TUw4NHlHM094Uld3K1h2d1BKdFpwMEhCVTRGc3hPZFhNTVpPbkMxQ0drZDIyeS8wcStmWnVaTVNFc0w1REJDWnlJdURzNC92MUVwc1RTMjlTUDdEd3AxSjZqNEdrb29aQldmTW84S3RoQlBGdU81bVhoMjdjWW9kQjJpU0dJVVY1SE9BR29wNVdzZVlpdmZVc1VPTk5vSnpMYmp2R2F4UGlPZ3NTM2NrUHQ3RzJpdGJaaDFKSi9COFBabC9jZnd4a1ZRc1NYVVV4TUNpU01XVG5nQ2h2d2VITkVWbUUvZ3Y2cVVxZy9rTUhsUGFxZldUQUdlVW9yRTFqOC9NQld1SHdlNTNjd3lndmQrRGlzRDI4OUU2QVQwU29Scng4S1lYdkJiR2R6N0JYemJSa2pSbWdhdG1WTm5NSC9OVEJYUTVVSC8yR2IwNWNjZjRkbG5vVlIyODdvVUxoZWNmVGFNR0FGT3AyV3hiYWwrMHFuUVV6UThwZEdKTlJUN3lnV2E1YjRUNk1GUXppS1ZneWpqTjFiek1pV3NDK1FVaEU1QUxCa000UTlrTUpncWRyQ2FseW5peDZhZng5T05PTEt3WVdzQVBhY0NZLzRSYW1aRWJuMUkwdDBPb3BwMGNmeVZrbnJnZElLZ2xMVDN2cDZKc09pa1p0WGt5dmRnVzBTR3BLNkowMmF1Y09ka2cxZkQ5TGRoVlVIN2xZeTFxQ2JDL3VLdmxGZ1cyMW9ySlZVVVVzRVdXbC9Wc1dRd2p1dWFWSk52ZUlRYWlnTTVGU0dFdEZSS05BWmY4UUFsckdmWDZ5Q1RCTHBod3hIUnFvbm9KZTBncWtrWHhsOHBLUUttV3JQdHFsVnJwYVE5TnBmN3F5YUxUaExWcEt1UUVRdC9QY2xVU25iV3dNeDNZT1Z1RW03d1YwMEd6OVd1UU01SFZKTXVqTDlTWWxsczB4clZVaW1wWmllVmJLV3RxN3FhUWovVlpDelhpMnJTUllnaWliRmNSem9EcUtPY3Izbll0NVBSMW5Xd2cwcTJ0MUpONWdZMHRvVURrblR2bVc4eG4vemZTcTh4Y1B4akVDOEJJMnh4eE1DUmQ4SGdNd0JxZ0p1QVZ3TTl6T0M1MnBYN0ZCY29lRXdwa3ZibW1LSnF1UDEvc01aWDFXVE9CTE9jb0JDK2RFOHdxNVFNeVlRdDVYRDM1N0JpKzk0ZHF4UlJLRzZLenVLbWdmZm9CQXVtMXh6Yit2YzNxNW9rN2RXbEtuUkduRTQ0NVJSVEtiRXd0aTNXYzEzTGVlb0NCWTlwZEZJMVJaU3pHVTM3SGVUcktPTTducVdVRGNTUXpIQXVJSWsrZ1o2YUVFUmlTUE5WS2VsSE5VV3M0a1dLV2J2Ylk2b29vSkp0R0JoUkNuVlRQN0p1K2x6ZlkwVnM2N1RJUXRwZTROdU96UU0rd1BDbWltb1NwdXlxbEp3RnZHbUZVdUxLWnBaTk1WZEIzTDRlM3p2SlZCR3k0MFUxQ1dkYUt5VXozNEh2Q3NEWTErN1lHbytoZWFLaWdWc3RVazE4c2MxSUZkVWtUTmxWS2JFa3RpM1djMTM5eVo0RmFxN0dpR3RQS1dtUE9ESVp6V3lpU1JYVkpJeHByWlI4emNPK2hIdnZyb05HMVVSaDl5ajBFeDRhYm8wVTFVUld1dmNDMzNic1V1QWtiUGIxVGFwSllzOVFUMDNZVzZLUzIxSktYck5LS2JFcjV1eFB3ZzNtUTNZWHZ3SHJTcHBWazROUzVSdHlPSkVWNTYrVVRIMEQ4cmZ2UjhJTm9IQW9HOU10VkUxOHNjMjJ2a2sxU1VrSjVEQ0NsY1RFdEtXVUJEeTJOU29sb09ab2ROenVsSkwycUdJSG4zTVBsV3h0VWswU2tINFk0VVEwS1g1S3lSZmNTekcvc0MvWFFhTnFBdG9CdHVtUnBKcEkwcjF2ZkExY0NXeWoxeGc0OWlGUlRjSUJlelJNbkJ0VXBRVG8wSlpaYTlYa3RvbWltb1FMM1h3Tmoxb3FKVDhVZGV5Y0Nsd1dxeWJOc2ExL2Z6ampERkZOd2dHbkUzNzN1eUFySlViQzNpZ2w3VkZIR1N0YXFDWTVYQ1NxU1pnUVF4ckRPTmRQS1NsajQzNmRxNG9DS3RpS2djY1ZTYXFKTEo3dEkxcHJPM0FZOERxR0o1bU5uOEUvVG9XNnNsQlBUV2dMWlljVEY4S3djOEVSM1FCTUJmNFI2TkpaQno2cW8rSmRYTG0vU2tsYktNeHlnZzhkQjVseDhNdE91T1lES0tnS3hOa0ZLN0FydUc4U2pPMWxybXBmOHdFczJXTHFKUUhCcDVyb1d2Njg0bW9WVUwvTkw3WjV2Y21zWFFzTEZvaHEwbGxSQ3M0NUIwYVBCcWZUc3RqMnJuNDBLaFBYbFkxS1NhWFB5OTJYbGMxZFVTVFNnNUhNSkpwa3l0bk1FcDZnbHBKQVRWc0lPRFpHTUoxTWhnQ2FKVHhPRVQvdTF4ZXZsc1NRVGlJOW1sUVRPN1YvZHF1cnU2eTdLeXZkKzRoU3lxdVUraDl3SWpiSGIvUTdRblBXVzVEUVBkUlRFMW9UbFFnblBnbTVsMmdjMFNYQXhVcXA1d045VXdLdDRsMU03WWhTMHVaWmdWK0s0Y0xYemFvbUI2WEJNeWREL3hUNXR0d1p5WWcxTzR5TzcyUHVWRXg5QTc3ZUhNQ0VHNXBVRTFzTU4xdWdtalRITnJ2OU53WU9ORlVUYVJuZitZaU9oblBQaGZIak5VNm5aYkZOYTFRbXJxbitTc2wyT3Bad0EyaksyY3puM0UwRlcwbWlGK080Z1hqa1B0b1pNYXVVL0pGc2hsRkhHVjl3TDRXczZYRENEVkJEa1o5cTRpWG01cTZzbWtqU3ZmOThEVnhOazJyeUlNUmxoWHBPUWlQMmFEaDhEZ3c5Rzh4dDF6OWp3Yllyd1BBRjVOZ1Zkd01KSGI0WHRVRlJOY3o1YjdOcWN2c1Jwcm9nZEI1NkpjSk40ODJISnJlVXc1MmZkbHdwYVkwR3RBYWxjUUd6bzdMNVEyQkhhS0k1dGpXcUpvbTc5SFFTUW9YREFTZWVDSWNlQ2hiSHRxVXN5TkdvdTRHRUdvcXBZRE1FSU5GcXBJNHk4bm1tU1RWeGN4RXA5QS9ZK1lXT0Uwc0d3emlYVkE2a21pSlc4dngrS3lYdDBWalZSR080Tk13Mm54M29ta2pTdlo4b3BiekFHOERaMkJ5bEhEd0ZwcndBcmk2dkpIVitsTjBzN1RqeWNuREdOR0IyWTN0S0tWVnIwWWhPcmMzRlo2MDZ2Z2JVRm11TFlkNm5VRkFKQTlMZ3h2SG15cW9RZXV6SzdDZzZwaGZVZTAySHU2MU9reDFGWVJvRm1QOVgyc0NTMVNDLzJHYTNsK0oydzhVWFExU1VGY01KKzRKU1ptbkhDUlBBNWJJOHRqbkJxZEJtYkF0Z3N0MlNDcmF3a2hlb29ZUkVlaktVYzRqYXV5cXJndVhZZkowbUQ4SEF3eXBlb3BBZkxCbkphTHErbEZJWXN0SXQ3RXFMN2RoVHNEc0w2SCswNXZldlFhdzg4Ull5bkxFdytURlRLWEhHVkFEVGZkdXVkVllOK2QxMGxxQzRGYWhWV0tkKy9GSnNWalhaVkc2NjNvdE9naDd5SFMra0pFWEJFeWZBNkY1UVhnZVh2V1VxSmZ0VnBXUXYwZWJwRjFWNmVONnFNZnhqbTcyQVFZTTBNMlpBL0c1N1BBbFc0bktaQ2ZmNDhScVhLeWl4YlRqVGx5alVyUnBxWTBrbm5oNVlFZUhLMmN3WDNFTTFoU1RTZzNGY1R5eHlIdzBsVHVJWXpXd3lPUVFQMVh6Si9SU3lCaXVXbFdMSjlIbmR5Z0FXN2NCaldXd0xOWkowQjRiUGdjdUJiZlNkQ01mUEY5VWtGTmlqWWVMdGtITWhtTnV1TndNdldUNnVVcnA0R3dzTnVFdER0WlZEN2FpQ0cvNXQxbnZ1bmdqM0hBTkRNOFh4RGdXOUVtSHVSTWpyRGh0TFRRVm85UTdMaC9VQ3oxWENMV3RuV1pkc3RhQTV0ZzBZQUdlZEphcEpLSEE0NEtTVFlPeFlDR0pzVTBycGNyWXRWSENYUWxYSGtrNGNXVmdSY1dvcFpTbFBVc3hhWWtramoybWltb1NJV0RMSTRVTFNHVWdsQlQ0RmFMMGxZMFdUU2dMZEFKc1hlRTdCTGNlcldjR0liU0ZCN3RVQnd2L0ovNFprTnY0UC9qRUY2aXRDUGJYSW9MRkt5ZEJ6R3BXU3FjQmlLMWVCV25QZ296b3EwY21seXNaZGRMQms0SjdvbndLUFRqYXJtcXd0TmhQeFRSSFJXcUJ6RU91RWU0NkdrVDNNWmVkWjc4SHliZGF1Y0tQeGFNWDhCaSszcjdwY0JhM013eTVWVFg3KzJheHFVdGRsNzR1ZGk4WXFKYU5HTlNvbFFZOXR2K2hIbzhweFhtcGd1OHNzR2JpRGluMnMwYjIzeE5PTlVjd2ltbVFxMk1wU0ZsSk5ZY0RIRWRyR1RoUjVYRVk2Z3dETk56ektUbjdHbWhYdURCTG9qZzI3UjZQbVIrRzlmWmk2dkV1WHNKR2tPOEJvclNjQS93QXlXZmVSNHA5blFYV0FuNmdTL0hIR3dqSDN3OGdaR3FnRVppdWxuZ25KWExSV3VVOXhLWnBIbGNKU0NUWXpEaGFjYUs2NEZsVEM5TGRoaTN6SHM1eWtLSGpnV0JpZURTVTFabGxBcTFlNHRjYlFpb2NxNnJnNVNDdmNiY3loUld6NzRRZkZva1ZRS2ExU0xjWGxndE5PZzRrVFF4N2J0TlpxQ1U5ZGFrTS9xaUhLN0VhNUdTdVNzV2lTR2NNMXhKRkpOY1Y4ellOVUkvZFJxM0VTeHdobWtNYUIxRlBKdHp4dTJRcTN2MUtpSHRwQjNjMWRlWVc3RWRGTEFzL253RFhBRHZwTWdFbjNpK050SmZZb09Pd21HSDQrUUMxd0ovQnl5T2FqbEM2djQxa045MkJ1QTF2R2ppcTQrVDltVlpPc2VKaDNGQndzbDVxbE5EYStHWjRObTh2aGp2OEZUeW54ZUprWHFvVGJSM05zR3pBQVRqOWRIRzhyY1RqZ3VPTmd6QmpvQkxGTkthVlRxSHNXdUVlaGFrekh1eHRXcVNiTFdVUXBHNGdsRlRlWGtFVHZnSThqTk5QWStDYU5BNm1pa085NHpyS0VPNFowUDZYRWhYZGVKQ1RjSUN2ZGx0QzJhbklxMU11cVVFQlJOck1PZHdpVmt2Ym8remNkblZyUGRPRE9RTmJ1Ym92K0tYRHZNZEE3U1ZRVEsybXBsTlI0NExvUHU2NVMwdTUwUkRVSkRwMUFLV21QOWZwdjBjWFVUOWR3cDRFUlYwMlJaU3ZlOFhSakJOT0pJMU5VRXd0cHFaUjRxV01wQ3kxVVNqSkpvRnRFS1NVdGthVGJRdnkyWTM5OFEvSFdKYUthQkFwbnJQblE1TmcvaG56YnRWMjBWdTRubVdhREIxSEVXRGxVdXE4eFM2TnFjdms3a25nSGt1Um91SDlTczFJeSszMXpoOEZpdkFZOEhFcWxwRDM4WXR1S0ZZcm5ueGZWSkZDNFhHWnI5MG1UT20xczAxcXJaVHc1VGNPRENoVlR5UTdMRXUvR3hpek5xc2xEa25nSEVDZnhqR0I2azFMeURZOEZ2QTUzSTdGa2tFZ3ZGTW9MUEJ3cFNrbExSQyt4bHVidDJJTW1pMm9TS0JxVmtyekxBT29JdFZMU0hrcnBpbnIrWmlodVIxdXJtaFJWKzZzbTl4d2pxa21nNkJZUHQwMDBFKzR0UHFVa1NBbjNVNTFBS1dtUDV0ZzJaSWlvSm9HaVVTazUvSERveExGTkthV1RxUCtiUXQydTBaYXFKbldVK2FrbUk1Z3Vxa21BaUNHTkhDNGt6ZGY0NWp1ZXN5emhqaUd0OFJyeEFrOUZrbExTRWxucHRoaXR0UU9ZQlB3RGIzMDh2N3dIcjUwRERWV2hubHA0b213dzZVSEluUXF1ZUEvbWpmOXBwWlNscGZvNndvR1A2cWdFRnhjcHhmMVdxaVlLR0pnT2Z6bmFyTis5cHRCTXhPWGh5djBueGdGM0hBbUg5WVk2TDl6Nk1YeTVDVHpXOUFreDBYZ01lRURYY1BlS3ExV3BoU04xQ0wvWTV2SEVzM28xUFAwMDFBZTBFM25rb0pUWi9mT3d3eUFxS2l4aTJ5LzYwYWd5WEJlQnV0OVVUUXFwWUF1QlgvRldKTkdMWEM0bGxuUksyVWcraStUaHlnNWdKNG9jTGlLTFlSZzBrTS9UN09CN05ONkFqK1d2bFBDQWc1cTczZXJxVGh2YnJFU1M3aUNodFo0Q1BBMGtzZVpWeFp0VG9VNzIvL2NKbXdzbS9obkczNlNCZW1DdVV1cnVVRTlyYjNFdjFOT0RvWnBreDhQVEo1dlZUYmFXd3lWdlFtR252VzEzWG1JYzhQQnhrTnNkcWh0ZzludVF2OTN5WWIwR1BKeWZ3ZzJjcVFKLzk3TUF2OWkyYkpuaXVlZWcxcXJtcjEwVXU5MXM3WDc4OFdFWjI1YnFoZE1iVlpOcUNpbGpFMWFvSmpHa01vN3JpU2FaYW5ieUJmZFNSMW5BeCtucTJJbGlKRE5KWndBZTZ2aVcrUlR6aXlWanhaRkZnbG1seEFzOHZJNlVHODVVWjRaRmJMTUMwVXVDeDF2QUxLQ1FnU2ZCNUVkRk5ka1g3RkV3WVE0Y2VpV1kyNjYzQWZORE82bDlJMWlxeVRVT0F2UUFBQ0FBU1VSQlZQWkt1T285K0tFUXVpWEFJNVBOQmpyQzN0TXJFZTQrMmt5NHQ1VERuLzRkdElUN0tZK1hlZUdTY1B0b2ptM0RoNXRkRTBVMTJYc2NEampoQkRqeVNBalQyTlpTTlRFMWdteXNXTk9yb2RqbkhQOUdMR21NWXBZMDBObEhZc2trbDB0Slp3RFZGTEdNcHl4THVGdGNDMDFLU1NRbjNDQXIzVUZGYSswRUpnTXZpbXF5RDdTdGxEeWpsQXE3RDI3d1l1MktMdVpNQlkranNMUzEzK0FNdU9zbzZKNEFQKzgwcTVxSWFySm5ZaHhtd2oycVo3TlM4c1Z2NExXeVNnazBHQVozVkx0NCtLZXBLdXorbHZ4aW02Z21lMC9iU2tsWXhyYnY5V0pYRmNWbjJ1QnhqVTZzWWFkbEs5NUo5Q0dQUzRraGpYSTJzNHduUlRYWkMreEVrY3VsWkRDNGhWS3lHazNnZmJrNHNva25DeHVPQmpEdWlNZjE4TUZxYXRqRnRrQWpTWGNJOE51Ty9mNFZVeldSenBWdEUrWktTWHZrTHRUbktuZ3EyS3JKeFcvQVRrdlgyY09iVUNrbEd1NWNuc0lkWWJiQ3ZRdTdxQ2JQUGl2bEJOc2p6SldTOXZoV0x6eFh3VlBCVjAzdW9RNVJOdHNqVkVxSmhqdlhrM0pIcEs5d055SjZTV2g0RzdnZUtHYmc3K0RvdXlFNk9kUno2bnpZbkREMmp6QnlKcGczcFh1QngwTTdxY0JRbThyaVlLa20xN3dQUHhaQjkwU3prK0tBTkN0SERGK3k0K0QySTVxVmtscy9EcDVTVWdvUGhYdkM3YU01dGcwYkJsT21RSXlsM3l2REU3c2RqamtHampnQ3VsaHNpeU4xY1V2VkpJSHVXS1dhZk12alRhckpDQzRua1o0Qkg2Y3JFRU1xT1Z6VXBKVGs4N1JsQ1hjc0dYNUtpWUtISk9GdVJsYTZRNFQvZG14ZFBEKy9EZjg2RHp5eURHbWk0Smg3SVc4YVJDV0U5YlpyZXdSVE5SbVFaamJRNlo1Z0p1QnovZ3NiSXZMWjhiWkppb0kvVDRDeHZpb2xmL28zZkx0RmxKTDlZUmZWWk9WS2VPWVphR2dJOWRRNkIwcVpYMFlPUHh5aW83dGtiQXVtYXBKSVQwWXduUmpTS09NM1Z2QTNLckgrMjNLNDRDU080VnhBSmtNd2FHQVpUMUhFRDZLVWhBaEp1a09NMzNic3FwY1ZiMDhUMWNUbWhNTnZnUWx6dXRTMmEzdmtMdFRub2xob2RlZktscXJKRmw5Vmt5S3Bha0tNQXg0NkZ2SjZCRlVwOFdpWTF4V1VrdmJ3aTIxTGxwZ05kQ0pkTmJIYjRmamo0Y1FUSXlLMmZhc1hubXRETFFUaWdxV2FWRkhFbDl3blZVMEFPeTVHY2tXd2xSS1Bobm1pbExTTjZDV2hwM2s3ZHRDcHBtcml0RFQzNnVRb0dQTkhHRFVMdXRpMmEzdlVwckpZS1c0T3FtcVNBSTlORnRVa093NytjcFNaY0FkVktkRTgyb1dVa3Zab2ptMDVPZWJxcnNzVjZqbUZscU9QYnF4U0VoR3hMWTdVeGFCdWJxbWFLQXZTanBhcVNSenBqR0pXeEtzbU1hU1N5MlZCVjBvMCtsRlJTdHBIa3U0UW81U3FCNTRGcnNBUlhVWE94WERzdytDSUR2WFVRb0NDdzI2RXcyNkE2R1F2TUJlNFQ2bXVzL1hlRm12T1ZQVTFXMW1nNFRLMHRVOEMvYndUN3ZrY05wYkJBYWx3L1Rqb25XVGxpSjJYUkJkY05ScEc5NEt5V25qNGE3UHhqYVZvUElabVhwMlhQNiticHJyMFVweGZiSE02cXhnM0RuNy9lM0E2UXoyMTBEQjVzdGx0TWpZMlltTGJJZXJNK25Wc1hhRGhNb1VxanlPVFJIcGh4U1o3T1p0WnhjdFVzcDBFdW5NSVp4RkhaTlpLZFJMTElFNGpnOEhVVThVYVhtVUgzMXN5Vmp6ZGZGK203QjZGbmhlTDk4OGoxTFF1SGRzNmd1Z2xuWWlJVmsyYWxSSXdhOVYyNlczWDlnaVdhcElWWjZvbVdmR1JxWnEwVkVxcTZtSFdlN0N5d1BKaHZkcmdudVVGL0ptNXltUDVhSjJJaUZaTm1wVVNpT0RZRml6VkpKb1V4bkU5TWFSRXBHcmlyNVRVOGcyUFVzSTZTOGFLSTR0RWVxTEJDOFk5bFJUOCtRZzFONkppMjc0aUs5MmRpOGJ0MklySVVrMzhsQkl2RWJEdDJoNjFxU3pXbWptQXBkKzJDcXJnaW5mOVZaUEJHVmFPMkhub2tlQ3ZsUHpwb3lBbDNKcjVSalQzUlZyQzdhTTV0a1dhYXRLc2xFUjBiSXNqZGJFWFBVZERoWldxU1MwbGZNTWpmcXBKRW4wQ1BrNW5KSlowUDZWa0dVOVpsbkEzS2lVYXZBbzkzMEgwZlpKdzd4bEp1anNSTGJaanI0d2MxV1FYcGVSMkltRGJ0VDNXbktucTYxS1pEMHpYbWtvcng5cFFHbm1xU2FJTHJobmpyNVFzMldMeG9Cb1BpbHVybk55NjRpSVZrVFZqL0dKYkpLa20va3BKUk1lMlE5U1o5Zkdremxjd1hhRXFHMVVUS3hMdlNyYjdxU1pESWtBMWNSTExZTTd3VTBxSytOR1NzZnlWRW5WclBNNWIzZXFpaUl4dCs0cm9KWjBVcmZYdmdXZUFXTDU3RHQ2NkRMeGRiVHZXbDNBZk5RL01WYURibFZLM2gzaFNuWWJjQmZwQ3BYZ2lHQTEwWHBnQ3lkSHdXeG1jL3krbzdJS05CRzNBbzhmRDZKN2dNV0RHMjBGcWZHTnd6L0laNm1iTFJ3b1QvR0xiMTEvRDg4K0Rwd3N1a0UyZURLZWNBaExiZHVGYnZlQkNoWHBDb1dKcUtLYVVEVmhWMVdROE4rTWlua3AyOERuejhGQWI4SEZDajJJVXM4aGdNQm92WC9HUVpROU5OaWJjalVySlNEVkRZdHMrSUN2ZG5aZC9BYk9CY2c0NUU0NTlzSXVwSmdyRzNRRGpyZ1B6cG5RWDhGQm81OVM1cUUzakplQmFzRlpJM0Y1cE90MHJDNkJuSXZ6MWQ2WnEwcFcra2ZkSWdBZVBOVnU3Ynl5RDJlOEhyZkhOZmNyR3ZaYVBGRjQweDdhOFBMTU5lbGRUVFk0OUZpWk5Bb2x0YlJKSDJrdktGOXVpU1NhUkhwWlZOZm1TK3loaEhmRmtNSmJydXB4cUVrczZJNWxKQm9Pb29zRFNzb0N4WkJKSGxrOHA0VDZGVFdMYlB0S1Y3cXRkRHEyMUMvZ0RzSUNHMmxoV3ZnRHZYd21lY1ArbTdsdmhIbmRkUzZYa29VamRkdDBkZ3hkclYwd0pwd01MZ1FRcnh6bzRIZTQ4MGxSTTFoVEN2RS9obDJJclJ3d082VEZ3NDNnWTE5dGN3Zi96ZitIcnpSWTN2dEY0c0RHbjBzNzhydFQ0SmxENHg3YUdXTDc1QnY3Kzk2N1JRR2Z5WkRQaGJsWktKTGExd2ZkNnNhdUdrdE0xTEFRam9ZWml5dGxrU2RPV0pIcmpaaXB4WkZMS1JsYnlQQlZZN1pWWlR4U0pET1VjTWhtS2h4cFc4RGNLV1dOUjQ1dHV4SlBwVTBwc2MrS3h6NWZHTi91T0pOMWhnTmI2WE9DdlFIVDRxeWFpbE93UDdvWDZkQnM4WjdWcTBqTVJucDhDQ1M3ekljTnpYZ3R2MWNRR1BIRWlqT2dlWEtVRXhhM0xMbE4vc1h5a01NY3Z0blVGMVVTVWtuMW1pVjU0T3ZDYzFhcEpMQm1NNXlhY3hGSkZJWjl4WjVpckpvclJYRTA2QXkxWFN1TG9ScUpQS1ZHb1cwZW95eVMyN1NlaWw0UUhyd0EzQWxVY2NpWWNkUmM0TE0yOXJHUFVMQmg3TFlBQlBPTDdUOWdETnNVYkJFRTEyVndPMDk0eTYzbDNTNENGSjhLQnFlSDU3VHdyRHU0NUJ2SzZtd3JOdFI4R1R5bXBhZUF4eTBmcUdqVEh0cnc4TTJFTjE0Y3JqendTamprR0pMYnRFd3IxaHI5cVlzM0RsZFVVOGhVUFVNNW00a2huTkg4a2dSNEJIeWNZUkpOQ0h0Tklad0ExRkxPRUJSWW0zR1pyOTBhbEpJWUdpVzBkSUJ6dnBSR0oxam9LT0FkNExEeFZFeitseE1EMEhPOVhxbXMzQ0Fra3dWUk5CbWZBTFllYkNYYzRxaVl0bFpLU1dyanJVN1B4alNnbG5RLy8yQmFtcWttelVpS3hiVDhJcm1yU2grR2NUd0xkdzFJMWFhbVUxRlBCS2w1a0I2c3RWRXF5VU5oRUtRa1FrblNIR2J1cUpwZUNOd3oyL3crN3FWRXBNWUM3bEZLM2huaEdZWXQ3b1Q1ZEtmN1A2Z1k2M1JQZ3hkT2FWWk56WDRPS01MalVSQ2tKVDNaUlRaNTdEcnhoMEVtNldTbVIyTlpCbHVpRnB5dlUvd0Z4MWxZMVNlTndibW1obXN6RFEwM0F4d2s4b3BTRU82S1hoQi8rcXNuNFd6cC9IZS9jeTFvckpRK0Vka0xoalUzeGhqYVloY1dxeWRZS2Y5WGttWk9oZjRxVkkzYWNyRGg0K0xobXBlU0dmd2N0NGI1ZGxKSU80NithSEg5ODUxZE54bzl2clpSSWJPc0FDdldHeHBpRm4ycGlEL2c0TmV6MFUwM0djUVB4ZEF2NE9JRWttaFFPOVhXYXJLR1lwVHhwVWNLdFdpa2w2blpSU2dLSEpOMWhobEtxRG5nU3VBbEhkQTFqcm9ZajdnQjdaeXk1cFdEVVZYRGtuUkNUMG5oVHVsT3B5R3dRRWlpV1RWTU5kUVc4QUZ5T3haMHJmOWtKOTM0QjYwcWdiN0xaUUtkUEoyMmdreG9OVjQwMnl3THVyRFliMzN5eHllSkJmWTF2YWhwNGNNMU1aV2t6bzY2T1gyeHpPbXM0K21nNDZTU3pqWHBuNUtpajRPU1RJUzVPWWx1QUdLR21OYXlud0JmYmJCV3hwSkZFYjBzYzczSzJzSnFYcVdBcjhXVDdHdWhrQlh5Y1FPQWlnVUdjVGpxRHFLT2NOYnpLRGxaYk1sWTgzWWduMjZlVXFGdGphSGp3RURWVFlsdUFFTDBralBGdHh5NENvc2gvQnQ2ZURrWW44aUJGS2JHY1lLb21MMHlCeENpemdjNjUvNFRxVGxSa1FnRUxSQ25wTXZqRnRpKytnQmRmN0Z5cWlTZ2xsaE1LMWFTU0FqNWpIbDQ2VjNXdzBWd2pTa2tYUVZhNnc1dFhnTnVBS29hY0JZZmYzSGxVRS9kVUdITU5tRGVscDVCdFYwdG9WRTAwRkZvNXp0WUt1T2gxVXpYcG1RaC9Pd1VHcEZvNTR0N1RMZDVzZk5Pb2xBU3A4VTJ0S0NXVzBoemJSbzdzWEtySnVIRXRsUktKYlJiUlFqVXB0Rm8xK1p5N0tXY3o4V1F5amh0SXBHZkF4OWtmb2tsbEpET2JsQkxyR3QvNEtTVzFvcFJZaHlUZFlZeHZPL1lSNENhY01UV00rV1BuVUUxR3pqVExHc2FtTlc2NzNpTGJydGJRcUpvb21JbkZxc25Hc21iVnBIOEsvT213MEtzbUtkRnc5V2dZMDZ0Wktmblc2a0lFR284QnQ0aFNZaDErc2MzbDZqeXF5Y1NKNWdwM3MxSWlzYzBpV3FnbU02MVdUYW9vYUZKTkV1ak9FTTRPdVdyaUpKNURPSU1NRG1sU1NncjV3Wkt4L0pVU2JoR2x4RHBFTCtrQ2FLMXR3RlRnTVF4dkZFc1h3Z2V6d1FqQi92K29XWERNZldCM0daZ3JRRGNwcFRxUmlOQjF5Vm1vVDdiQjMxQWtLd3YvYmZkTGhtZE9nWGluV1VadzZodFFFNEsvWVFYY1B3bkc5d0ZEdzlYdm01MG1yYW9LcUVFcnFEUGdsdnhwU2xZM2c0Qi9iRE9pK04vL1lQRmlNQUpmSG0yUEhIa2tuSFlhT0J3UzI0TE1FcjN3WkFWL0E1VmNTNWtxWlowbEpmTGk2Y1k0cnNkQkRPVnM1a3Z1QzVscU1vSVpaREVNMEh6TDR4U3loc0JITjBVQ1BZZ25TMnVvVTNETENEVk5ZcHVGeUVwM0YwQXBaUURQQWJkaHMxZmh2aGdPRDBGVkUvZFVPSHhPWThMOUZLYnJLRGVsSUdGWHZLczExd0k3clJ4bmZTbGMrQy80b2NpczQvMS9QdFVrbU4vZ0c1V1N3L3VhNnN2czkrRXJDeE51QURUMWh1YmVPZzlQV2ptTTBJeC9iTE5WTVc0Y25IQkM4RldUY2VQZ3hCTWJFMjZKYlVGR29kN1Y2R3VCblZFa2trQlBTMVNUU3JiNVZKUGZTS0puU0ZTVFJxVWttK0hVc0pOdm1VOGgzMk5Gd2gxSEZyR2tBN3Blb2UrTndTT3h6V0lrNmU0aWhGdzFFYVVrNURTcUp0cmdTcTJ4ZEd0d1l4bmMvYm0vYW5KUWtCenZ6RGgvcGVUQnI2eFhTclRHb3hWenE1M2NMMHBKY0FtNWFpSktTY2hwVkUwMHhwVUtLcTFXVFZieW9wOXFFcXpFTzRwa1A2WGtleFpicnBUWXNIbEF6WTNIZWI4b0pkWWpla2tYSXlTcWlTZ2xuWTdoQy9TeGRodC9CNUtDcFpxc0s0RUxYN2RXTlZIQUk4ZkI2RjdCVTByUTFHdTRMbis2a2dlTFFraElWQk5SU2pvZDMrZ0Z4OXF4L1IxSU1sV1Q5V2dDWDltbXBXcFN3VmErNEI3TFZaTkR1WklNQmhNc3BRUjBQWERkQ0RWZFlsdVFrSlh1TG9adk8vWjU0RjVzOWhyY0Y4R1lhOEVlWmMyQVE4Nkd3MjhGdTB2N3hyMWJia3FoNTdzQy9tTVlYSS9HMHVidDYwdmg0dGZoMXhMb2x3SlBuMnpkdzVYcHNYRHZNVENtTnhSV3c3VWZCa2NwMFlwN3ZSVThZK1V3d3A3eGoyMjJtcVlxSWc2SE5RT09IR21xTEE2SHhMWk9SRFVGL3pFd3J0Zm80aWdTTGF0cVVzazJ2dUJlS3RsS0l0MFp5M1dXUFZ3WlJTSjVUQ09UUTZpampDVXNzRXdwaWFkYmsxSUM2dDZkVkVoc0N5S3kwdDFGMFZySEFwY0FkMU5mR2NQU2hmRHh6WUZ0R1Q5eUpreVlBM0daamR1dTg1UlNsdnJFd3Q0emVMRjJSWlV5UlJuOFZTbmlMUjBydzFSTUJxWERxZ0pUUGZrNWdPbCtaaHhjTzhaMHVBdXI0YjR2NFBQZnpOVnVxL0FwSmJkV08zajhwNm5LMHNvd3d0N2pGOXRxYTJQNDlGTjQvZlhBMXZHZU9ORk11Qk1USmJaMVFyN1hpMTNWbEU1UkdIL1Y2UGhhU2kycjQ1MUVINFp4RG9uMHBvUjFyT1lseXRrY3NQTkhrY3dRZms4V3c2bWpsTlg4blFKV1ljWHZFazkzNHNoc1ZFcHVqY2Z4K01GcXFzUzJJQ0pKZHhmR3R4MTdDYVpxNHVLcisrSGpXd0tqbXVSZUFzYy9Ma3BKR0RCOGdUN1dZZU1sRFNsV3FpWjlrdURaVXlIT3A1cGM5SHBnR3VpMFZrcXVmQmVXYmcxQ2xSTE45YUtVZEU3OFk1dmg0c01QNFkwM0FxT2FISFlZbkhXV0tDVmhnRTgxZVFsSXFhRlVsYkhla3FvbWNXUXhuaHV4RXgxdzFhU2xVdklOajFMRVQxZ1IzUkxvMmFKS2liNWVsSkxRSUhwSkY2YkZkdXo5Mk95MWpKd1pHTlZreU5tTkQybkt0bXNZOEYwQi8vRm9yckphTmRsWUJwZThDUnZLVE5Ya2hkTTZycHFreDVvSmQwdWxaSW1GQ1RjQW1ub1V0NHRTMG5ueGoyMjJXaVpPREl4cU1uS2srWkNtS0NWaGdhbWE2S3MwdWppNlNUVUp2RzVVUlFGZmNCOVZiQ2VSN296bjVnNnJKbEVrY2loWCtpa2xSZnlJMVVxSlF0MHVTa25va0tTN2k2T1VxZ0h1QnU3Q0ZWL1ArQnZoc0J2QnRwOGx0M0l1Z2tuM1FYeTJBZndWdUVFcFpXa3lKM1NRdWNyVHNKM0Yyc1lWVmxjMVdWc01mL25NWE9udW5RUTNqamVybSt3UDZiRXdlNVM1d3IyakNoNzZDcjdhRk5qNXRxYXhTa2xOQTQrdHZFNVZXVHVhMEJIOFlsdDBkRDJUSjhOeHgrMS9WWk14WStEMDB5RXBTV0pibUhDRW11dlp3UGJGWUx0Q29TcGpTQ1dSWGxpeG9WZkJscWFxSnZGa01aUnppS2ZiZnAwcmlrUUdjem9aREthV1VyN25GWi9ESFhnUzZFWWNXVTFWU21Kb2VPeFlkWjNFdGhBaGVrbUU0TnVPL1NOdzUzNnJKczFLaVFZV0FGZkpLbEI0RVN6VnBGK3kyU3ArZjFXVGxrcUpCcTU0UjVRU29XMzhZOXQrcWliTlNvbkV0akNscFdwU1I3a3E0VmZMR3VnY3hnMGRVazJhbFJMNGhrY3NVMG9TNlVVY21hS1VkQ0prcFR0QzhHM0hQc0V1cXNsZTF2SDJWMHBlQkc2WG0xTDQwYVNhd0hZcngxbGZDdWUrNXErYTlFL2V1Mk16NDVxVmtwMDFjTlY3UVZCS29FcVVrdkRFUDdhMVVFMzJkc1hiWHltUjJCYW1OS29td0hZWENaYXBKcFZzNDFQbStha21lN3ZpSFVWeUM2V2tuRzk1ekhLbFJFR1ZLQ1dkQjFucGpqQzAxZ25BYk9BVzZzcGRmSEVmZkg0MzZOM2NZM0l1Z2lQdmhJVHVCdkEzek9ZUWxpWnRnb1hNMVk2aG1Semp0UEYzcFVpMGNxamNibkQ5T0xOejVYZmI0WTVQWWNOdTJvcWt4OEwxWTJGaVB6UGhmdmdyK1BCWGF4TnVyZkdndUdKSENzOXRQbFBWV0RpVVlDRitzYTJteGx6eGZ2LzkzYTk0anhsak5yNUpUcGJZMWdYNHI1N3JpQ2Z6R0xEOUhYUmlMZVdVc2c0cklrZ3FCekdVczBpZ0I4WDh5bmM4UjlWdTFqS2lTR1FJWjVGTkRuV1VzNFpYMmNwU1MrYVdTRTlpU0VlWlNza1YyYVE4MTB1ZEtiR3RFeUJKZHdTaXRYWUNmd0p1eFZQbjVOTTc0Zk8vZ0c2ajVOYXc4K0dFSjhBVnA0Rm5nWmxLcWVyZ3psaXdncHdGZXB6ZHhwdFdxaVlLT0RnZEZwd0lzVTc0ZmdkTWZ4dnEycmpVRkdZZDd2RjlRQ200NGQvdzJVYndXcFJ4TnlrbGlwbjVseWxaQmVvQytNYzJqNU4zM21rLzhSNDlHczQrRzZLaUpMWjFNWmJvQmVNVXRqZHBVazNXV2RCQVI1RkViOFp3TlhhaUtHRURYL01RQm0yWDVjMWpHbGtNUjZGWXhwTVVzTklDL1VXUlNNOG1wY1NPbXBtckxwUFkxb2tRdlNRQ1VVbzFBQThCODNGRTFUUDJPaGd4SFd5dHR1SU9QaFdPL2t0and2MGFadWtzdVNsMUVWWjh6TmRXcXlZYStLRUlMdmdYYkttQUlWbG1XY0h1cmFxR3AwVEQvWlBNRmU3eU92ampCL0RKQnVzU2JoOVZLRzR2Y2ZLU3BhTUlRY00vdGpucW1UUUpEajhjYksxdWRUazVjT3FwalFtM3hMWXV4bm8rL3RwZk5lbHRnV3FpS1dNam4vRVhxaWtpbFg0Y3hwK0lJYzN2WFU3aUdjRU11dUhHUXpWTGVJTHRyTEFrNFU2Z3U1OVNVb1pUWWxzblExYTZJeGkvN2RqYVVoZGZQdENzbW9oU0Voa0VVVFVaa2dtM0hHNnFKaXUydzcyK0Jqclo4WERONkdhbDVKN1A0WDhiUkNrUjloKy8yRlpkN2VMZi8yNWU4UmFsSkNMd1YwMUlyS1hNTXRVa21YNE01endTNk1GTzFyS2FsNmxnTTlHa2NnaG5OQ2tscTNtWjdYeG55UndTNlVrc0dZQVNwYVFUSTBsM2hPUGJqcjBSdUFWUG5aUFA1a0haUmpqK0NYREZBVHdIekpCVm9LNU56Z0k5em1iamRTRE55cW9tZzFxb0pqOFd3YlMzNFk2SmNGZ2ZjTmpNT3R5ZmJyU3UwNlFHamFaVzI3aENsSkt1alg5czg2a214Y1dOU2dsSWJJc0lmS3JKNjBDYWRhcUoyYm15VVRVcFl4TmY4UUJ1TGlLVFlkaXdzNVFGRmlYY0xaVVNYV3ZIZG9Vb0paMFhTYnFGeGxXaE80QVpRTXR5SnYvQzlCeTNoV1JpUXZBNFE5dmRSM0dxRFI1RGtXM2xVUDJTNGFIam9Ic0MySHdScUtRV2J2OEVQdnZOeXBGQlF5VXdwOWpGZ2cwWHFWcHJSeE5DamNRMlliRSt3OTZQbzA1VjhKaUc3QnBLcUdBekJnMEJIeXVlYmh6S1RGOGpHak80MVZQQmR6eEhBU3NEUHA3Q1JqemRHbHU3Vnhvd3B4TFhnaVBVUlJMYk9pbmlkQXNvcFNxQXVjQWowQlNKRmdPejVLWVVJYnlpdlBuYmVkMmp1ZFRxQmpyclMrSDIvOEd2SmVhZmQxVEIvVi9BNTFZbjNCb1BjSzBrM0pHRHhEYmhUUFdLdDVMdHJ5djBwUW9xWTBnaGlUNVlzZVpZeVRaVzhDemxiQUdnbGxKVzh3OEtXQlh3c2NCczdSNUhKcUE4Qmx5YkxnbDNwMGRXdW9VbXROWXU0RHdnQTNoVXRsMGprNXdGZXFMZHhqK3RybXJTUHdVdUd3R0xWMFArZG11VkVsL2pteXZ5cDZ1bnJSbEY2TXhJYkJNQWx1Z0ZFOEgyVDJWeFZaTUV1akdBMzdHQi83S1RYN0JXS2FFTzlCVWoxWFNKYldHQUpOMkNJUGl6V051SEYzTzZRM0UvMERQVTB3a0FaV2p1TEtqbThjM1h5RU9UZ2hDcExOYUw3WDBwUGwyaDdnZmQwMHJWeENwYUtpVUtXeG5vTyt1cGZueXN1a1ppV3hnZ1NiY2dDTHN5Vnp1R1ozR1VYZkdxVXNUditZQk9pMWNiek5oUnd3dVNjQXVDOEY4OTE1RkkxbEVhOWFxRytEcktLV0VkV05BeTNnb1M2VTBzYVlETmE4T1lVVWZOQzVKd2h3K1NkQXVDMEM3QlVFMnNvRkVwMFFhemw4OVFUNFo2UG9JZ2RDNWFxaWIxVktsaWZyYWdkbllnTVp2eHhKS3VOZFRaTUdibnFSa1MyOElNZVpCU0VJUjJXZkV4bjNsaEtwcU5vWjdMUHFFcE5UVFhGeGZ3YktpbklnaEM1Mk05SDMrbVlDcm9qVTVpU2FJUE5weWhubGFiS0d3azBJTVlVZ0ZkcXREWGwxTWdzUzBNQ1p1VkswRVFRb1JQTlhIWWVBVklDUFYwOWdKUlNnUkIyQ09OcW9tQjdSVXdFcHBWRTJ0YjRlNHJvcFIwSFNUcEZnUmhyeGl5VUkrSVVuelFXVldUcGlvbEJwZmx6MURQaDNvK2dpQ0VCOS9vaFNOc3FBOU0xYVJTRmZOTEoxRk5GSW4wSW80TVg1VVM0N0tSYW9iRXRqQkc5QkpCRVBhSzFkTloxcWxWRTU5U1lyUHg5MUJQUlJDRThPRlFwaTlyVmszaVNLWmZ5RlVUaGMzWDJqMk5ScVZFbVMzdGhUQkdrbTVCRVBZU3BWZHM0MjJ2WmpwUUVlclp0TUtMNW9iQ2FoWXRtNmJDcC82WElBZ2hSeWwwQmR2ZVZ1anBvQ3FpU0NLSjNvUnlReStCSHI3T2xqYXZRdDlRVC9XaUVXcWF4TFl3cDlOdEVRdUMwUGtac2xDUGNDbmVBOUpDcVpwbzBFcFRhMmltaVZJaUNFSkgrVVl2SEdGSHZRZWtoVVkxYWFtVTZGclEwMFFwNlRySVNyY2dDUHZNNnVrc1EzTmV5RlVUVGFsWE1VdVVFa0VRQXNHaFRGOW1vTTlycVpyWWNRVmxiSVc5bFZLaVpvbFMwcldRcEZzUWhQMUE2ZVhiK1NqRXFva1h6UTJsTGw0UXBVUVFoRUNnRkxxSzdSKzFWRTBTZzZTYXRGWktLbkM5SUVwSjEwTDBFa0VRT2tTd1ZSTlJTZ1JCQ0FiQlUwMUVLWWtVWktWYkVJUU8wYWlhS1BnbEtBTnFDa1VwRVFUQmFocFZFdzIvV0tXYXRGSktDa1VwNmRwSTBpMElRZ2N4VlpNR2d4a2FxaXdlekdzWVhDOUtpU0FJVnRPb210Z3daaWhVbFJXcVNVdWxCSXpyUlNucDJvaGVJZ2hDd01oNVhJKzAyWGtEUlhZZ1ZSTU5HazA1TUczNWRQV1BRSjFYRUFSaGIvaFdQejVTWVg5RG9iSWJxRkhGL0l5Qlo3L1BwN0NSUkY5aVNORWFYVzZEYVhscXVzUzJMbzZzZEF1Q0VEQldYTTVTUTNFcDhHdEFUNndwTkJUWEtzVnJBVDJ2SUFqQ1hqQ1N5NWNxMUtYQXIwNWlTS0xQZnFzbUNqc0o5Q0NhWkh4S3liVWFKYkV0QXBDa1d4Q0V3S0dVWHJHTkQ3d2VabXFvRE5CWlJTa1JCQ0drS0tWMEJkcytBTTlNQlpVZFVVMmFsUklsU2ttRUlYcUpJQWlXY01oQ1BUZ0tQdHBmMWNTbmxGUjQ0YUx2cHNzcWtDQUluWVBsZXVGZ0wzeTByNnBKSzZXa1FzTkZoNnJwRXRzaUNGbnBGZ1RCRXI2ZnJ0WjBVRFVwMG5ERGQ5dDVQWkR6RWdSQjZBaTVhdnFhbHFySjNsUTFNYXVVOVBJcEpSUVpjTU5JdGt0c2l6QWs2UllFd1RJNm9KcDR0ZWJHd21xZVphNEtaZzltUVJDRVBkSlNOWEdSc0VmVkpJRWV4SkFLS0s4WGZhT1g2bWVWbWl1eExjSVF2VVFRQk1zNVpLRWVISzM0UUVPUDNha21HalJRNXRWTUZhVkVFSVRPem5LOWNMQ0IrZ0RvVVUrMUt1RVhQOVdrcFZJQ2xCbm9xYUtVUkM2eTBpMElndVY4UDEydE1UUVhzbWZWcE1pQTJhS1VDSUlRRHVTcTZXdHM2QXVCWDEzRWtrUmY3RVFCWU1QaHA1UUFzMFVwaVd3azZSWUVJU2prcC9LSndsODEwWURXemUvUm1oc3I2L2k3S0NXQ0lJUUxibEkvQVh4VlRSS2JWSk5HcFVTaDBPZ2JrNmo3dXlnbGtZM29KWUlnQkpXaFQrcWhUczE3S0xvM3FTYWFja056Y2Y0TTljOFFUMDhRQkdHL1dLcWZIQXI2UFZEZGFjcXZkTGxHWHp4U3paRFlKc2hLdHlBSXdXWFZOTFhLZ0l1QUh3SFFiTmN3TzcrQWY0VjJab0lnQ1B2UENEVnRsVzRaMjlEYkRaZzlnZ0tKYlFJZ1NiY2dDQ0ZneFgvNDJQQndnZGE4NVlXcFN2R0NLQ1dDSUlRNzYvblB4d2FlQ3hUNkxRMVRiYWdYUkNrUkJFRVFCRUVRQkVFUUJFRVFCRUVRQkVFUUJFRVFCRUVRQkVFUUJFRVFCRUVRQkVFUUJFRVFCRUVRQkVFUUJFRVFCRUVRQkVFUUJFRVFCRUVRQkVFUUJFRVFCRUVRQkVFUUJFRVFCRUVRQkVFUUJFRVFCRUVRQkVFUUJFRVFCRUVRQkVFUUJFRVFCRUVRQkVFUUJFRVFCRUVRQkVFUUJFRVFCRUVRQkVFUUJFRVFCRUVRQkVFUUJFRVFCRUVRQkVFUUJFRVFCRUVRQkVFUUJFR0lXUEx5OHB3ZE9iNW56NTR4Ky9MK2dRTUhKZ3diTml5dThjK0RCdytPMzV2amhnd1prdFg2dGJ5OHZQVEJnd2U3OW5Kb2xaT1RrN09YNzIwaUp5Y25HYkR0NlgyUjhqbm01ZVhGNXVYbEhiejNNeFdFNEJNcC94NlJ1QVpJWExPS1BWNGdnaURzRzRaaC9OdnRkbzlvOWJMZDdYWi81SGE3Qy9MeTh0SjNjN2pLek14OHgrMTIvMlZ2eDR1TmpiM2NicmYvSDREYjdUNDhLaXJxNnowZE0yellzRGluMC9scmJtNXVYc3ZYdGRaL2pZNk9ucmMzNCtibTVoNWdzOW0rYW4yT1BhR1Vlc250ZGorMHAvZDE1SE4wdTkwWm1abVpQN25kN3BQMmRsNmgraHdOd3pqZE1JeVA5dlptS0FpaFFPTGE3cEc0NW8vRXRiWlJvWjZBSUhRVjh2THkwZzNENkFGOEFrejBlcjFlWVAzS2xTdXJjM056bndRMkdJYXhSaWsxMit2MW5yQnk1Y3FxOXM2anRmNUdhMzFMZm43K3kzc2FOemMzZDdsaEdMZXVXTEhpbmR6YzNCZUFqWVpoM05mNmZaV1ZsVFZyMTY2dEEzQzczZWNCcy9MejgwYzIvbnpvMEtFcERvZGp1OWI2aVByNitwV05yNjlaczZZMkx5OVBtN1lZR0FBQUlBQkpSRUZVN2R5NTA5NzZuQ2twS1E4cHBUWVhGeGMvMFBwbkd6WnNxQjB5WkVndmg4UGhkNXhTNmdEZ0ZhWFU4WVpoYkcvNXM2S2lvb0tzckt5NFFIeU9icmQ3akZMcUxjTXd4cXhZc2VLWDNYNklCT2R6UFBEQUErMGVqOGN2N3FhbHBkbTAxaDhEYzR1TGl6OXArYlBZMkZoanpabzE5WHVhdXlCWWhjUTFmeVN1U1Z6ckNKSjBDMEtBeU0zTlBSRzRRV3VkcFpUNkZrQnIvVEJ3TmZCcmZuNytIQUMzMnowTE9OZmo4ZnhoMWFwVjY5bzZWMDVPemxpbDFPc2VqMmZncWxXclN0b2JjL2p3NFlmYWJMYlg4dlB6KzdqZDdpeWwxQzlhYTkzNmZVcXBLT0M2NWN1WFAreDJ1emNycFhxMC9Mblg2eDF2czlseWxWTDNhNjFiQnNNWTRQZEtxWE8wMXNjb3BXeGE2MmlndW8weFhJRFNXdGNCMU5UVTlJbU5qZjFKYTEydWxOcWJBTnNIT0JWd0VMalA4VWFsMUpINStmbkg3RzdnSUg2T0MzMmZuOVAzV2RhMU1aMFlvQUh3QUd2eTgvTVAzZDNjQmNGS0pLNUpYSk80RmpnY29aNkFJSFFWbGk5Zi9uWnVidTdod0UvTGx5OS8ydTEyRHdkZUFyWXFwZkp5YzNQUGJIeXYxdm9iaDhPeDFPMTJYNVdmbi85OFcrZFRTbVU0SEk3cmdSdmJHOU51dC84UitEZmdCZTR5REdQK2loVXJibWo5UHJmYi9UT3dxdkhQSG85bjZNcVZLMWY3ZnJZYWlGVkszV2dZeGlrclZxeDR0OFZ4K1VEOTh1WExUd1U0NUpCRFVxT2lvallWRnhlbmI5aXdvYmJWR0M4cnBWYm41K2MzYlQvbTV1WmlzOW1PWDdaczJZKzcrK3g4NzEwS2dmMGNiVGFiQW83T3pjMDlkdm55NVIrME4zWVFQOGQwZ0p5Y25GT0EyZm41K1JQYitCeTJHb1p4eG9vVks3N1l3MGNtQ0pZamNVM2lHaExYQW9ZazNZSVFXSTdUV24vcGRydGZiR2hvK0pQVDZYd2dQei8vbWJiZU9IejRjTGZENGRqZTFzOXNOdHVaV3V0UGxWSXo4dkx5SGxpMmJGbFJXOGRycmM4QW5oa3laRWd2cGRRSk5UVTFCd1BrNXVaZUJneGJ2bno1RlRrNU9ST1ZVdmJseTVkLzNONmtsVkpIQVN0WHJGanhmcXZYSFVEVHlzYjMzMzlmN0hhNzE2U21wazdZc0dGRHkyQnZVMHBOQkI1cGVieldlbEY5ZlgxSmJtNXVhWHRqQTlUVjFmVUgvZ0ZzOUwwVWtNOVJhMzJtVXVxLy9IOTc5eDRlVjFYdkRmejdXM3N5bWFSdFNsSmE0RmdrUitKSlRkT1p2ZFlBM2hEQjIvR0dpcGFMaXUrcm9pS0t5bDFFRUx5aEhBSEJBeDRCd1hKUlVZdWlnSXJJUlZRc3ZNN2V1OU0wRkMwd0h2b3FVQWpZUzVwSlp2YnYvU016T2RQSnBFbmJOT1dGNytkNThqeGs3YlgyNWZlUTM5N2RhNisxZ0M4Q2FIaHoyaDF4eEdnWDgvVmRYVjF0YTlldTNWQXR0TmIycU9vY3ovTWVtT2dZUkxzQjgxb041cld4Y3VhMTdjU0JsRVRUSkoxT2R3UFliSXg1WEVTOHZyNit4d0JrckxYZjluMy9LOWJhUC9iMDlDU2RjemNDZ0RIbVo3bGM3aC8xKzhsbXMwMnF1aFRBbHdIY3Fxb25OemljTWNaY0xpS1BBa0JmWDk5anc4UERiczJhTlU5WHRpY3IzWDN3UE8rUk9JNlBBekN1VzdGS1ZXOFJrVTg0NTZLNmdUeUpjcmxjMzFWNGphcWVVRnZnbkh1cnFtNElndUQrMnZJd0RNL3M2K3Q3WW1CZ1lPLzZuOG8rU3FwNjllclZxLzhaQk1FM2dpQjRjTHJpYUszdEVaR1hEZzRPSHFtcWUvbSszNmdyZHJmRU1ZcWlaMFhrbDIxdGJSK3UyOFdIUmVTSHVWeHVaS0pqRU0wazVqWG1OZWExNmNPSGJxSnBJaUlaQUQwQWZnYmdjT2RjSHNCY1ZiMFZ3SGRGWk43ZzRLQlIxZDVLazFTai9hanE4UUJLWVJqZUpTSmZBWEJpVDAvUDNyVjFmTjgvSEVDYnFsNWVMZXZyNjN2TVd2dWIydW11ckxYelZmVzJaNTk5ZHFzUjY0bEU0Z0ZyN1NacjdTWUFMd09BWEM3M3NLcmVIY2Z4elRYVFdpVkZaS3ViVTdsY3ZnNUExam4zbWtxUkIrQkxBTDZKQ1JKM29WQVlxdjdNbXpmUHRMZTNYeUVpRjVUTDVTUERNRHdWbzkyZjB4cEhBRjlTMVp2V3JGbnp0S3FlTHlMbm8yNGN5KzZNWTZsVXVnREFaeGN2WHR3QkFKVzNVUjhwbFVyZm11QjZpR1ljOHhyejJ2YkVrWGx0Mi9qUVRUUk5WcTVjK2VNZ0NPWmlkTkRNTFVFUXBBRkFSRDR1SXVlcDZxUi9iOTNkM1hOVTlSd1JPUnRBWFBsbThCZXBWT3JDMm5xZTUvMVJSTjVYTzVBbm5VNDdFVmtVUmRIWXQzbGhHSzVYMVlHT2pvN2phdHVYU3FXRHdqQ2NIWWJoYkFBUFZzdUx4ZUxwQUdiSGNmeDFBRkRWWlAxZ29jcW8rcE1CTEV1bjB3dDgzLzhpZ0RnTXd5dHI2MlV5bVJmNXZuOW8vWStxSGkwaVI4VngvR2tSMGRwdDF0ck1kTVF4blU2L0hNRGJqVEZmck1SckdZQjV2dTl2RllmZEhNY0F3RTNKWlBLYWhRc1h0aVNUeVdzQmZLLzZMU1hSY3dIekd2UGFkc2FSZVcwYitFMDMwVFFybDhzSlkweEhaVkJKTTRCTGk4WGk2bFFxZGM4a1RXWFdyRmxYQTNna0NJTHZWd3VIaDRkUGEycHFldEJhdXpRTXcrVUFVUGtXOHFuS3dCd0FnT2Q1bjR6aitMOVE4M1lGQUZUMVlnQ1hBUGhPL2JaNi9mMzl3NWxNNWloVkhRUUFFVW1WU3FXaCtucGhHQzYzMWg2U1NDVCtyS3BKVlgwNWdIaXJpeEU1UUVRKzFlQXdzd0I0SW5MaXVBQ0lCQUJXQWpzZXh5VkxsclI3bm5jOWdFdHl1ZHpEQUpETDVVYWNjeWVJeUkreTJlemROZVc3Tlk0REF3T250YmUzMzd0Z3dZS0hWUFhSWXJFNGJwQVQwWE1CODFybFlwalhtTmQyQWgrNmlhWkpaWERLVjFWVlJXUklSTjZJMFcvN1RrbWxVczlNOWliRFduc2VnTmVOakl3Y2hKcnV6TDYrdmlkODN6OVpSSlpsTXBuL1hybHk1YmpCS05iYWZ4R1JwY2FZL2V1M1JWRjBpN1gyUXVmYzBpQUlmalRaZGF4Y3VmSXZOYisyTmpVMWJhbXY0L3QrSjREOVZMVUR3Q1pWUFJqQVk2aTVRVVZSOUhNQVA2OXZtMDZuZXhPSnhEMWhHTDZoMGZGM0pvN1piTFlwanVPZkFIaHE0OGFONTladUM0TGdkdWZjeitJNHZpV2J6UjdTYUJEWFRNZXhvNlBqUUZWdFZkVU9FVm1mVENZUEFIRGZaUHNtbWluTWE4eHJ0WmpYZGc0L0x5R2FKaU1qSXovWnZIbnpTMFRrSFFEdUM0TGdrNnBhVnRYUEIwRndySWpFaFVKaGFQMzY5UWZXdHN0bXMwM091Y3N3T29mcnV4dk56UnBGMGJVaWNwVXg1azdmOTk5WHYxMUVGc1Z4L0oxR0NSZWpONHd2cUdxcFdwQklKTDd2bkZ2aG5Gc2hJaTlwZEQyVjcvWmF0MnpaTXJaSWc3WDJBR3Z0MWNhWUJ3R3NMNVZLK3dJNHd4aHpvWFB1TDliYU02MjErMDB4WkEzdGFCeDdlM3YzVXRVN0Fldy9Nakp5UkhXaGgxb0RBd01uQUhnMmp1UDdHcTA0TjBOeDlKeHpoMXRyN3dCd3E0aGNWeTZYOTFMVjI0MHhkenJuZnUrYysxQTJtNTA3MVpnUjdTck1hOHhyamE2SGVXM0g4RTAzMFRTcEx2YmduR3UwdWZxM0p1dldyUnYyZlg4UGpDNFNBRlg5RDFVOVVsVmZGMFhSaEc4RGdpQTQxVGtuSXJMTTkvMytLSXFpbW0xM0Fiakw5LzFYcStxSXFyNEZ3Tmdjc3ZVcndNVnhmSUV4cG5vVEhPdnlkYzVkQXVEWEl5TWo5NnZxdTFSMVUzOS8vNVBXMnVNQW5BSmdmeEg1QVFBWGhtSDFXNy9yc3Ruc2NsWDlXS1hiOVd2VzJ0OFZpOFUzMWE0NmxzbGsvczBZOHd5QXc5QmdFWXFkaktNa2s4bGZxV3JKR1BPcXZyNitKeG8xTGhRS1E2bFU2dkNXbHBibHFucFROcHZ0eWVWeVkrZXlxK1BvKy83Rkl2Syt5bHV0L3hvY0hEeW1aa2FCczlMcDlMYzl6enNKd01VQXJuVE9YUklFd2VrVHhZcG9WMk5lWTE2YkxJN01hMVBIaDI2aVhXdEVSRjdwblB0S0hNZkxBUmhyN1hvQVNRRFhBWUNxbmcvZ2tpaUsvcmF0SFFHSWd5QTRhY21TSmQrYWFLVXlZOHluQVdSVjlmRnl1WHhsb3pvQUVNZHhQb3FpNnVJSFk5MkRxcnF2aVB5cXFha0pxcnBaUkU0RkVLdHFEc0NWUTBORE45UWswekdWQkg4SmdFc3ptY3loSWxLc1grYlg4N3liQVBRQ0dBSndidjArSmpGWkhMVmNMbi9nNmFlZmZtVGR1blhqdWp0clZjNy9EZGJhaGJVM3BscTdLbzRBL2hUSDhZcVJrWkdiR3kyRG5NL24xd0U0cmJPejgrejI5dllqNGppK2Q5TElFTTA4NXJVSzVqWG1OU0o2N3BQSnErd2ExdHI1Mk1ZL3VIdDZlcExkM2QxenNHdk8wVXp6Zmwrb2NTUjZMbnFoL2oweXJ4RVJFUkVSRVJIUkM4Q2lSWXZtVGFWZXpZSURPMlRod29VdDIxTy84a2JEcTJuclRhR1pWTnB0Slp2TjdvTXB2dm5JWnJQNzFDK0tNUlZUaktQQlRnNFFuNGs0ZG5kM3oybDBuRXdtODZMdE9UYlI3c0s4TnI0dTh4cnoybVE0ZXduUkx0VFQwek83cGFXbDMxcjdubTNWNit6c1RNVngvQmpxdXZWNmVucjJ0dFkrWXEzOUE3YVIvSDNmUDNUQmdnVVBaYlBaY1ZOQ2JjTjF6cm1QQThEOCtmTlBkODVkT2xrRDMvZGZLeUlQOXZUMEpHdUtFM0Vjci9SOS82MVRPYWlxZnJXNXVmbUs3VGpQS2NjeGs4bTgxamszYmpvdjU5enJyTFVicmJWZjIxYjdtWXJqckZtelRsMndZTUdQYTh1c3RSblA4eDVkc21SSiszWWNtMmpHTWErTng3ekd2RFlWL0NhSGFKcGtzOW1tY3JrODdsLzBJdkllQU1lVnkrVzNHV08yV2s0NGlxSy9XV3RmTENLdlVkVVR5dVh5OFFDUXorZjdzdGxzZFluZ2N3RWNycXJsTUF4UG0rajR6cm1UQVh4b2FHam9nRWFEV1dvdFdyUm9Ya3RMUzJGNGVIaS8xYXRYUDJ1dGZRVEFDYXI2cC9xNlVSUnRSR1hSQkd2dDFTSXlVRHZ5M1BmOXQ0bklkYXE2Ly9EdzhOaTBVLzM5L1pzN096dWI2L2ZYMGRHeFVGVi9XUzZYWDdkaHc0YXRwckFxRkFxbGJEWXJPeGpIbHdFNFhrUzBWQ3A5RjhEbWZENy9xSE11cmFwWGwwcWxveE9KeEEycStoOVJGTjA4VVd4bUlvN091YlZ4SEg4bWlxTGJhbzc3RFFBdkd4b2FPcVphMXRMU0VrODBLSXBvSmpDdk1hOHhyMDBmUG5RVFRaUEs0Z2dSZ0xXVDFSMWRIMEgrYldCZ29LV2pvK05UcXZwUkVYa0N3TjhBb0ZRcW5lTjUzbzBBemd2RDhGY0FFczY1NzZ2cVVMRlkvR1IvZi8rbVJ2dDF6dDBPNE40Z0NMNjZyZU03NTg1UVZSdUc0WHVkYys4R2NLT3FOa3JFcmFycWpER2JBUHkxYmxzNUNJS0VjKzZuQU42aXFtT3JtWW5JTEZWOUk0Q2JLNytuS3ZQQWx1cjJBUkdaQldCUVZSWEFGZVZ5K1hzN0dNZHZBM2lQcXQ0aElrT3ErbEFjeDM4d3hseXNxa2RFVVZUbzdlM2RLNWxNL2diQXNpQUlMa0hOWWgxMThka2xjUVJ3Z0RIbXFycHJ1SFBqeG8xdmEydHJlMVJWMjJyaTRxbnF3MkVZOWs0V0I2SmRoWG1OZVEzTWE5T0dEOTFFMHlTZFR2ZDZudmZiTUF3bi9hNnZwNmRuZGlxVjJqZ3dNTkJTS0JTR3JMVVBHR1BlbTh2bEhuYk9IYTJqUy9PdUZwRVhWOXVvcWdCWUlTSnZHaGtaZWRPcVZhdFcxZS9YV3ZzYkFLL2NzbVZMWjZNcHNBQ2dxNnVydWEydDdhOXhISi9qZWQ0UDRqaGVEZUF6bFp2Z21ON2UzbjJUeWVUcURSczJMR3hyYTFzQVlFVVFCSHNDUURhYjNWTlZIeStWU2dkNW52ZTdjcm04Zno2ZmY3S3liYTZxUHJ0aHc0YTVhOWV1M1FDTXplLzZiQkFFNTlYRnJEdVJTQVJEUTBQdDFiY3ZPeHJIUkNLUm5ETm5UaFNHNFVzcXNmaTZpQ3dGc0I1QWJkZm1lbFdOUldUV3dNREF3WVZDWWR3eXhyc3Fqck5ueno1S1JONGNodUhTeW5HV0F2ZzRnRjhDT0NZTXc0T3E3WHpmZjZjeDV0d2dDQnBPN0VzMEU1alhtTmNtaXlQejJ0UnhubTZpYWRMVTFQUjBITWZYWkRLWmd6M1B1M1dpZXFyYVh5d1dEd1Z3ZWFGUUtLWFQ2UVVBWnFucWU1eHp6MkwwcmREU01BekhkZVVCZ0hQdXphdFdyVnBkWDE2NVlSeXFxbjlzYVdrNUhjQ1pqZHEzdGJXZEFHQmZZMHk1WEM0ZkpTTC9xQ1pVNTl6MUFHNE5ndUJIeVdUeU9BREwxNjVkdThFNXQ2RFJ2aEtKeERHcWVrRStuMTlmTGR1OGVYT2l0YlVWcFZKcDdNMUlITWQzR0dQT0JyRFZ6Y2tZODNvQXY2L3Q3dHpST0ZwcjN3N2dkbXZ0YmVWeStSUUFoYUdob1lQNysvc2ZiM1RxbVV6bWRZMXVUTHN5anI3dlQzUTVSd1BZYXJFSUVVa0EyR1kzTU5HdXhydzJpbm1OZVcwNjhLR2JhSnJrY3JsL0FEZ0xnT25zN056cWJVWmJXNXRualBtY2lIeENWUyt2Sk9NVEFjRHp2SGNEdUtXeW1wY0p3L0IyYSswZmZOKy9SMFQyQXJBQndISVJPVmhWNzFmVjl3SDRkZjN4S3dueWdYSzUvUEZFSW5ILzRzV0wvMlAxNnRVRHRYV3kyZXcrY1J4L0FVQkJSQkJGMFkzVzJydXIyMVcxUlVTYUt2djdwYXIrYzF2WEhBVEJHZGJhOXpybmJncUNZQ21BT0pGSUpBQ2dVQ2lNSmRZb2ltNjMxbDdoKzc1ZnUrS2NNZWJEY1J4ZlBCMXhyTHo5V1FiZ3BLYW1KaWtXaTdlbFVxbWJmZC8vclRIR1Y5WHZpY2crQVBwVjlWV3EydWltdFZ2aUdJYmhLNjIxbDFscnMyRVlYbHk1bm9TcWpsdnltV2dtTWE4eHIrMW9ISm5YeHVQc0pVVFRMeTRVQ2tQVm43YTJ0bjA4ejd2TEdQTmFWWFZSRkgyL3RyS0lMQUh3WVFDZkJmQlY1OXlWSXRJRzRMc0FiZ2N3VjBUbUF0aFBWWTJJSk9zUDJOblptUktSendHNEpwL1BQNlNxdHlXVHliUHE2Nm5xR1FCdUFwQ3JGSldOTWNQVzJxaDI1TDV6N3MyZTU1MlN6K2NmcW1rK3oxcTd5VnE3S1k3alFyVnc0OGFOUDFYVmhjNjVyMWVLa2dCR01McFNXVlZKVmI4aEl0K29PY2E3QWN6ZnRHblRUZE1SUjFYdFZkV3JBTHcyanVNN201cWFQcXFxR3dCOFYxWFhpRWlMcWk1VTFRNFJTVlRldU14NEhFWGtYZFU0aXNqMTFXc3RsVW9YaXNoWnpybTNWNDZSQlBDQ3ZUblJjdzd6R3ZQYWhIRmtYcHNhdnVrbW1pYVpUR2F4aUl5YjYxVkVqZ0F3RzhDbkFIVDZ2dDlacyszUklBZytDZUNUMXRvek1mcDk0SGVzdFg4UmtmTUFMQUR3OThtTzNkN2UvaGtSMlJRRXdYVUFZSXo1c3FybXJMWFhoR0hZWDYxWEtwVnVMSlZLcTV1Ym01ZFZ5K0k0L3Q4QVZ2ZjM5dzliYXdFQUd6WnN1Syt0cmUzR0pVdVdMS241eHZMcE1BeTMrdllSQU5hdVhWdGNzbVRKTVlsRVlxVno3dmNpMGgvSDhianV3eWlLTHJmV2ZzaGFlK3JJeU1pUEFWd1d4L0VKYTlldTNTb0I3MmdjcXdOem5ITy9Oc2FjVkM2WGg0d3hId1J3bm9pa0FVVDErOXdkY1ZUVm14dDgrNGhWcTFZOTR2ditDY2FZRzlMcGRDK0FwSWk4WUx0aDZibUJlWTE1YlNweFpGNmJHajUwRTAwVFk4eDdBQnhTWHk0aUMxVzFYVlhQRXRsNjdMS3FmZytWa2YwQUVpS3l2M1B1M3dGc0dSb2FPck81dWZrZ0FPL1kxbkY5M3o5UVJNNEY4RzVVUnRIbmNyazExdHB2aWNqMVhWMWRyNnJlQVBMNS9QMEFVRTJlR08zdE9oN0EvNjdkWitWN3grODFOVFdkQWVBRGsxMzdxbFdySHJIV3Z1bkpKNStNNXMyYjl4TFA4OFo5VXdpZ1pJeDVqNnJlMzlUVWRKS3FYaHRGMGJpNVozY3lqcUtxbnFvZUpDS0RxcnE2V0N5ZTJkemNmRko5bTNyUGhUaEdVZlFUNTl6VCtYeCtuWE11cGFxTjRrZzBZNWpYbU5mQXZEWnQrTkJOTkUzQ01QeFNvM0xuM0lrQURxMitCV2l3L1h1cStrNk1KdGEvcXVvNkVXbEpwVklYQXBpdnFvOU5kTXhNSnZNaUViazVqdVB2UkZHMDFmZVF6enp6ekJmYjI5dmZPV2ZPbkdVQWprVmxMdFZhMXRwM2k4aUdJQWpHRFc0cWxVcmZTaVFTL2VsMCtuUGJ2UENLNmdDcFBmZmNzMVZWdHpTb1lsVDFFQjJkRHFzRHdMOWFhL2NMdy9CdmRmdlowVGl1VWRYNWxXbThCakg2ZldodktwVzZVRlY3QWZSTmRPN1BwVGdHUVhCWDVUOWJSYVJSSElsbURQTWE4eHJ6MnZUaE45MUV1NW1JbkZVc0Z2Y0djQUdBYTZJb3VoVEFZQkFFeDViTDVTOERRQkFFZHd3TkRaMVMyeTZUeVJ4a2pGa2hJbUVVUmVNV2x5Z1VDa1BHbU1ORjVBM1cybHQ2ZTN2M2FuRDQvVlQxb2tibmxjL25Id1h3ZFZXdFRrczExem0zd2ptM1FsWEhEWGlxdVo2NUlySzUrbnQzZC9jYzU5enh6cm5WQU00V2tRK3E2a3RWTlNFaWYzWE8zV2l0ZmN2T0xoYzlQRHo4eGtvMzhlK05NWjlWMVY4QnlBVkJjQ3lBNVFCUUxCYS9FSWJoejJyYjdZWTRIbGFOSTREeko3cWVPSTducXVybWliWVRQWmN4cnpHdk5mSkN6MnQ4MDAyMEMzUjFkVFhQbmozN3hTTHlyS3ErQ3NDRXEyOVZSclhYZHVtTjhUd3ZpZEdCTzlMZjN6L3MrLzRlQUVyWmJIWWZWYjBId0kxRFEwTWZ4OWFEZTJyMy9YQTZuZjczUkNMeHM2YW1wc3NBSEZtN1BRekRpeFl1WE5oaXJUMUVSRlJWRHdCd2JYVjdFQVJmQkFEblhCZUF6UUJPcW15YUMrQTJBRmk0Y0dITC9QbnpyeENSUzBWa2JSekhSNnZxSXowOVBYczNOemYvcDRpOFZWVUxxbnFSNTNuWDVuSzVrY28rbGxwckR4Q1IwMFRrRjZxNnhWcjc0VEFNbCs5SUhQdjYraVo4Y3dZZ0djZHgzTi9mSDJQMGpjNGVxcnB1cHVQbysvN0xSV1FsUm1jeGdLb2VKaUt2QndCcjdXdEY1REFBTnd3UEQyODB4cndWd0kzYnVDYWlHY1c4eHJ6V0tJN01hMVBIaDI2aVhXRHUzTGx6NGpoK1NFWS91SHNLby9PVmJvK2k3L3NmQlhCTUhNZi9hYTA5RU1CdkFFZ2N4OGRIVWZRUDMvZGZHMFhSLzVsc1IvbDhQbGk4ZUxGTnBWTGp1ZzhCSUpWS3hTSnlwYXA2QUhJREF3TjNUTENyVWhBRUs0Q3hBVWNBZ0hYcjFtMlpQMy8rMndCOG9GSzJUa1NPN08vdmY5eGF1d0xBdDhJdy9IMmpIWVpoK0djQXg2VFQ2UVdlNTcyOS9tM056c1JSUkZSRWhwMXpsNmlxTFpmTHk2eTFwMkYwTm9XeTUza0g1M0s1R1kranFnNkVZYmdDQUt5MUN3RzhIZ0JLcGRKQVUxUFR1UURPVFNhVFVOVUh0bXpaY3ZWVXI1ZG9WMk5lWTE1alhpT2k1N0xwL29ScmQ2MGk2MVVXdTVoUVoyZG5xcWVuWi9ZdU92NTB4bkczcmNTN2NPSENsc3BidllsSU5wdHQ3ZXpzVE0zWVNSRnRQK2ExNmNHOFJrUkVSRVJFUkVSRVJFUkVSRVJFUkVSRVJEUkRuSE5wQU43MnRsdTBhTkc4eWVyczdIUlVBQkxidTQ5c05ydFA5Yis3dTd2blRMSE5ucWo3ZmpHYnpiWk84aDNnVm5Zd2psNDJtNTA3aGZPYjhUajI5UFRzWGYzdnFjYVI2TG1DZVkxNXJSSG10VzNqUE4xRXUxWkNWWmM3NXo2OVBZMHltY3hCcmEydEQxV210SnBRSE1kblcydFByUzkzenAzbm5CdXNyQUkzSWVmYzUrTTQvazFYVjFmelZNNnJwNmNucWFvUFpqS1p4UUF3YTlhc24xZVcvTjJtT0k2WFcydFByaTBybDhzZkZaR0paaFNvdDBOeGRNNmRHc2Z4YnlZYndEUFRjVXluMHk5UHBWSWhSZ2R5eldwdGJTM1UzdlNKbnVPWTE4QzhWbzk1YlhLN2JiUXIwZk9RMTluWk9lNnR3QjU3N1BFZUVUbjJtV2VlT2FKK1c2RlFHTzd1N3A3VjB0SXk3dTJQaUh4RFJEYkZjZnpGclE3aWVjVW5ubmppMlk2T2p2MDl6N3RTVlMrUDQzZ2xnQ2Z6K2Z5VDF0b1BBRGd5anVQVGpERTNxK283b3lqNjZ3VG5iSnh6eXdHc0Q0TGcrTWt1MEZyN0RnRG5oR0Y0WU9YR0dhanFvc3BLYWJYbnFMbGM3cDhBa00xbVg2eXFEdzRPRHI1NHpabzFUOWZzNi84QVdGNHNGaSt2bGcwUEQ0K3NYYnUydENOeHROYk9VOVZadGVWeEhEZDdubmNyZ0l2cUY3NG9sOHYvZk9hWlo0WjJSeHg5MzcvWUdGTU9ndUIwMy9jL0lpSWZxS3pldDVVNGprZnkrZndMZGlFSmVrNWdYdnVmYzJSZTJ3Ym10Y254b1p0b21saHJUd0h3SlFBUWtWa0FCclU2Nld1RmlIaXEyb3pLWWdpcWVxd3haaUZHVi9ENisyVEhVTlZaSXZKL1JlVDljUnhmSUNKdkJIQkxaZHZOSXJLdnFyNXA0OGFONzFxN2RtM1I5LzFYaWNpMXF2cUpLSW9hdm4zeGZYOFBFVmtUeC9IU2xTdFgvbUdTYS95bGlQdzhDSUlyckxYZkVwR1BxdXBXODd0VzVwNGRDWUpnRCtmY0RRRGVYM2NONTFRV2pRZ0JiS2xwbHdSd3BhbytzaU54RkpGakFSd3NJczlPSVk3ekFWeGxqTGxxcHVPNGNPSENsZ1VMRmp4V0twVmVuYy9uLzJLdERRRTBldk9YQVBEck1BemZOZG4xRU8wcXpHdGoxOGk4eHJ5MjAvalFUYlFMV0dzalZUMHBpcUo3YXN1ZGM4ZXI2dEl3RE45WVUzWWlnSU9ESURobXN2MDY1OTRPNE93Z0NGN2grLzVialRIdkRZTGdBNHNYTCs1SUpwUExSR1FQVmQxSFJNWnVHS3JhSnlJSHF1cHRZUmgrb242ZlhWMWR6VzF0YlU4QzZBK0M0SlVUSFR1VHlTdzJ4cXdDOEsrcW1oU1Ird0YwaDJHNHZyYWU3L3Z2TjhaOFBBaUMxMVJ1VGl1Q0lMaXNjdjZYcWVyakFBNFNrVFZCRUp4UmMyM2ZqT05Zb3lnYVd4WjZlK0pvclYwTzRMZGhHSDVuc2poYWF5OEVVQXJEOE15WmpxTzE5Z1FBWjRSaCtLKys3MzlRUkU0SXcvRGxEZXBkQmVEeE1BelBtZXg2aUdZQzh4cnoyamFPemJ3MkJWeVJrbWdYcUh6VDkrOEE3cW5iOUhvQWQ5WVdxR3BlUkRaYmE4OFVrVE8zc2RzcnkrWHl0Y2FZbndCQVpUbmRXNTF6YTBYa1phcjZCeEg1WmhBRUkvVU5zOW5zbnVWeStTV05kanA3OXV5M0FQZ25nUG5PdVRjSFFmRHJSdldNTVY4VkVTbVZTbVhQODg0QThKL1ZHNU8xdGdEZ1ZXRVkvcjN5bHVpcWlTNUNSUFlHMERNNE9QaWh1amdrUkdSelhkMHB4eEhBcitJNGZzZzVkeXVBZ3ljNnZxcityMHFzNHNwMXpWZ2NzOWxzcTZxZWc4cWJMQkU1UzBRK0RnRE91WmNCdURFSWdreFBUODlzRVRrcWp1UE1STmRCTk5PWTE1alhtTmQyRGgrNmlYYU5hd0RjM2RYVmRkN2F0V3VMd05nU3cyOHp4cHhXV3pFTXczc0IzQXNnMGRuWmVVbnR0dmIyOWc0UnVWeFZGNHZJajFhdVhMa2F3R29BUmxYZnRuSGp4clBtekpselFSQUVJODY1djZucWozM2ZYMjJNZVl1SXZGMVZ6eGVSaytJNC9nR0FFeHVkcURIbWZYRWNYd2VnSUNMbkFCaVhWSzIxYndId1NsWGREQUJidG13NWM5T21UV1BmTzRySTdGS3BWQjJZZmRuNjlldHZteWd3cXZxNE1lWmxMUzB0OTFsclB4Mkc0WjhxbXhJQWlqc1J4NnNCb0tlbjU5MkRnNE5iRFJKdmIyL3ZCYkJNUk5ZQitGTVVSZFczV0RNYXgzSzVmSzR4WnF6cmVXUms1UFY5ZlgyUEFVQ3BWUElTaWNRc0FFZ2tFZ3JnUTFFVUZTYUtJOUZ1d0x3MkFlWTE1cldwNE93bFJMdEFFQVFQaXNpZjVzeVpjM3ExTEk3akx3QzRKWmZML2ZjRXpVcUZRbUdvK3RQZTNuNndpUHdad1BweXVXeURJTWhWSy9iMjlzNEhzTStjT1hQeUlyS3c4a1ltcTZxckFIeFhWYmVNakl4NEFGNEdvQWxBTXBGSWpQdDdyMHhYZFlReFpwbm5lZGNDZUZHbHE3ZmUrYXA2aW9nTUFjQ2FOV3VlWHJCZ3dldWRjOWZVVnJMV2ZnbkF2NnhidDI0c0FhdnFSZGJhVGRiYVRRQStCZ0M1WEc1RVJMNEc0R1pyN1g2VnFra1IyZXJtdENOeDdPL3ZINjZMNHljQTNBSGdpaUFJM2xMYmJUeVRjVnk4ZUhHSE1lWUVBR00zMWI2K3ZzZXN0ZWY3dnYrUjJycUpST0pYY1J3LzB1ajZpSFlYNWpYbU5lYTFuY00zM1VTN1NCekhKeHRqL3V6Ny90M0dtTm1xK29GU3FiU2t2cDd2KzYvR2FPS3JkdzZBZStNNC9vRXg1a0RmOThjMmVKNFg1bks1RkREYUJScUdZV2ZsTzdwUGlNaUxSYVJoVjJFOVZiMEF3TFZoR0s2dDdPdkxxdnJOenM3TzN4WUtoYUdhcXFkRlVYU25jKzdTbXJMajR6aitSZDAxMzIyTXViNnJxK3VLNmhzY0VUbTE5dHZIYXQwZ0NINXFyWDBEZ0o4QWVJV0lKT000SHE0L3g2bkVNWjFPenpMR0hOam9Ha1hrWEZYOW1xcXU4bjMvdFRYbEdvYmg3d0RNU0J4WHIxNDlZSzA5b2x3dVA1RklqS2JlbnA2ZUpJQ1B4SEg4R3RUOFA2Q3FkNHZJNXdFY09aWGpFODBVNWpYbU5lYTFIY2VIYnFKZEpJcWlnblB1WXlMeUN3Q2VxcjQvbjgrdnE2OG5JcWNBYUxUUXdTSUFlNG5JMmZVYlJrWkdUc0xvZDNZSkFFMlpUT1pOeHBqOVZQV1dZckY0VlNxVm1qU3BWZ1k2dldwNGVQamZxbVZoR0Y1anJmMXdSMGZIaFlWQzRjU2E4cTIrTS9SOXZ4UEFLenpQTzdxMmZPWEtsWGRiYTlkb0gxQVJBQUFRS1VsRVFWVFBtVFBuV0FCWFQzWU94cGpUUmtaR2xnQ0lWVFZsakJtcXJ6T1ZPQnBqNWplS1UwV0xpTHdUd0J0cUN5dURpWDVYK1hYRzRwaE9wM3VydnpjM054OHRJbUUrbjMrb3RyeGNMbCtlU0NRS3Z1Ky9kQnZUZVJITk9PWTE1alhtdFIzSGgyNmlYYVM3dTN1T3FoNGtJaWtBWW93NXNMdTcrOTZISG5wb1kyMjlNQXpmMDZoOVpkVDZQV0VZWGxhL3pmZDkzMXI3ZndGNElqTFhHSE0wZ01kRjVOOVRxVlEzZ0pkdTY5eDgzMytqcWw2a3FrZjM5ZlU5VWJOSlJlUWpBUDdzbkhzd0NJTExHN1UzeHB5bXF0Y0dRVERZWVBNM0FaeUowZThXdHltWHl3MEN1TC95YTZ1cWJxbXZNNVU0VnI0UmZFTjlXd0J3emoxVktwVSttcy9uKytxMytiN3ZpOGh0MkQxeEZCRTVBOERuNmpmazgva25uWE0zVmg1Y1R0aldPUkROSk9ZMTVqVXdyKzB3ZnROTk5NMTZlM3YzdGRaK3FiVzF0UURnRmFwNllLbFVPZ3pBTzFwYlcvL2JPWGVKY3k2N004Zll0R25UZzhWaU1SdUc0ZDZxK2tRWWhzZkZjZnhYQURjRVFYQ3NxcTRHZ0NlZmZQS3dYQzczVkcxYjU5eUhqREcvRUpGem9paTZ1WDdmUVJBOENPQllBSmRhYTc4MndXcGtDMHFsMHJjYm5ac3g1b2NBZnRmVjFUVUhBRlQxVk9mY0N1ZmNDbFhkMWlwdmN3R01qZkovdnNjeG04M3VyYXFQQkVId3kwYm5WaXFWTGhhUkp4cHRJNXBwei9lL3h3cm1OZWExWFlwdnVvbW1pZS83cnhhUnI0ckl3YXA2bDZvZVU3ZmdRTlk1ZDBSbDRNNW5yTFhyakRHSDVuSzVoNnNWRmkxYU5LK2xwV1YydVZ3dUExaWlxZzBUVitXN3dzY25PaGNSU1hxZUY2OWJ0NjQ2UGRSY1ZTMzV2djlPakM3VThLbHR6ZnNhQk1IUG5ITWZGSkVyMjlyYTFnRzR2Rzc3VWVsMGVxRzE5cFVpc3JlcWRnd09EbTRBUmdjVG9mSVd3emtIQURjQldGNXBPcllrY2FYN2N2UFEwTkN2bXB1Yjl3TGd4M0g4eUhURXNiZTNkOSttcHFheWlPeWpxaDFhdDdMY2N5R091Vnp1SHdEZW1VNm5lNDB4TFFEZWlkR3VkUUJBNVEzV3VMZFlSRE9KZVkxNWJYdml5THkyYlh6b0pwb21telp0V2pWbnpweTc0amorNkFUZnEya1FCRDhGOE5QSzNLVTl0UWtWQUZwYVdnNFZrZVdKUkFLcSttQ3hXR3g0YzJwRVJNcXFPcnZTZmJzaERNTW5yTFczaU1pclZmVVJFZmxiRkVXUHBOUHBsK2Z6K1dDeS9RVkJjTU9TSlV2dVc3VnFWY1BSNWlMU0NlQjdBTW9BdnJ4Mjdkb05FOVFyQkVHd0FnQ2NjMDlvWlJFMlZSVVJ1U2FWU3FHeWordFhybHo1UUZkWFY5dk94ckdwcWVrTUVUbXhzdDlmckZxMTZ0SEpycmZtZkdjMGpwN252VWxFUGdGZ3NES0RBZEZ6QnZNYTgxb2p6R3RFOUh3eW5aOSs3YmFWWjdQWjdOeHNOdHU2alNwZVQwL1A3R3cyMjJpV2c1MGxtTjVyNXdxK1JEdUhlVzNuTWE4UkVSRVJFUkVSRVJFUkVSRVJQWC8wOXZidVZWK1d6V2IzckN3YU1CWGkxNjRhTVVXKzcrK0JLWFRoN215MzU4S0ZDMXUycDM1M2QvZWNkRG85cS9wN1QwL1A3S20wMjlrNFpyUFoxbXcydTJqcVp6cHFxbkVrZWlGaFh0c2E4eHB0THdhZmFKcWwwK2xaVFUxTkQ5ZFArNlNxVjZWU3FhOU9aUi9PdWYyTk1YL2EzcW1qUk9RSDF0cHZUbFl2anVNN3JMVUgxQlY3MXRyZldtdWZ5R2F6ZTI3ck1Bc1dMTGpOV3Z1MXFaNVhhMnZySnp6UFd3WUExdHBEbXB1YlYweldaanJpR01meDBqaU9menZWbTJIVlZPTkk5RUxCdkRZZTh4cHRMMzVBVHpUTnJMVWZBUERwTUF6SGx1OWRzbVJKZXlLUmVGeFZEeHNlSHM1WHkvdjcrNGV5MmF3OC9mVFRYdjErMnR2YnZ5a2k2d1lHQmk2cTMxWW9GSVo2ZTN2M1RTUVNXN1VUa2YwQi9FUkUzaHJIOFZaVFJqMzExRk5QN0xYWFhyUGlPSDRSZ0hzQUhGcVp3dXZSZkQ0LzZKeTdBa0FoanVOK0VUbXBYQzYvTFovUGIwWUQyV3gyVDFXOVgxWFBEc1B3aDVQRnhEa1h4SEY4VGhSRnR6bm5iZ0R3dHppT3YxRmZiOU9tVFZ1cXl5eHZieHk3dXJxOFVxbTBWVTZiTjIrZVVkVzdBSnczTURCd1QrMjIxdGJXdUwrL2YzaEg0cmh1M2JweGkxMFFQWjh4cjQzSHZFYmJpdy9kUk5QSVdydE9SRjVVVzFZdWwxOWpqSEVpY3FHcUR0ZHNhZ0Z3dElpOFgxWGZLQ0pHVlZNQXhzMjlLaUpKQUtLcVJRRFlzbVhMZnEydHJRK3A2Z1lSR2E2djM4QitBSTdBNkRTaG4xWFZ2VVRrQVFCUTFVc0FuQXpnNFRBTXYxQzVqazhET0xaVUtoMHowWlJRdnUrL1NrUnVMcFZLM2F0V3JYcG1vZ05uTXBtRGpERS9EY053UDJ2dFhpTHlWNjNPcjdYMU5UWURPRDBJZ2t0Mk1JN2ZxY1N2cVJMTFlvUFRhUUV3QXFBRW9EOE13NE9jYzA5dGJ4eURJUGoxRk9vU1BTOHdyNDNIdkVZN2d2TjBFMDJ6VXFtMHBMbzByN1cyRDBDcmlId3VqdU4zUlZFME5qK3R0VFlFTUJ3RXdSRUFzSGp4NG83bTV1YkhCZ1lHOWl3VUNrTzErN1RXL2xCRStzSXdIT3QrZE03QkdQUFdYQzYzWnJKemNzNzlHUUNDSUxqVk9YY0lnSWVDSUxqYVdwc0I4QU1BZnhlUnJIUHVxR29iVmIwL2tVajgyVnI3bVRBTXIyKzBYeEdabjBna0dpNzVXK1Y1M3FrQTdzRG8zTExueDNGOFdSUkZuNjJ2WjYzOUM0QlYxZDkzSUk1N0FvRHYrKzhDY0ZJWWhvYzJpTVBmNHpnK01vcWlQOWFXYjI4Y2lWNW9tTmUyeHJ4R080SVAzVVM3bUlpOEhrQStpcUpmMTVVbkFJeTloVmk5ZXZXQXRiYS9vNlBqdFlWQzRmYWFxa1pFRGdWd2FXMTdWZjN1OFBEd004NjVaN2QxL0dLeCtCSUFQd0x3dDByUm0xWDFQbXZ0OTBkR1JzNXNhbXE2S0F6RGF4cTF6V1F5TnBGSU5Gelp6Qmh6bEtyZUt5SW5aTFBaaStxWEU2NjJWOVVqQVZ6VDI5dTdyNGk4YmN1V0xZc0F3RG4zTVFEcElBaE85SDMvVUJIeGdpQzRhNkxybUdvY01kckZmSDFYVjFkYjdjSVcxdG9lVlozamVkNER0ZTEzSW81RUwxak1hOHhydFAzNDBFMjBpNm5xTFNKeXBYTXVFcEhYMVNUeFJMbGNydThxdkVaVlR3QXdkbk55enIxVlZUZUVZWGgvYmNVd0RNOEVnTTdPenIzcmo5bmUzbjZFaVB5bnFsNjdldlhxZndMNEJnQ2swK2x1QUp1Tk1ZOEQ4UHI2K2g2ejFtYXN0ZDlXMVFFUk9heFlMQjZXU3FXdUM0TGdHR1BNejNLNVhHZjkvclBaYkZNY3gwc0JmQkRBQjFYMVpBQ2ZyNnRtakRHWGk4aWpxb3ErdnI3SGVudDczWm8xYTU2dWJFOVd1azNoZWQ0ajVYTDVPQURqdW1lM040NVJGRDNyblB0bFcxdmJod0ZjVXJPTEQ0dklEeXZMT2U5VUhJbGU2SmpYbU5kbyszSDJFcUpwbGtna0hyRFdickxXYmdMd01nREk1WElQcStyZGNSemZYRE90VlZKRXRybzVsY3ZsNndCa25YT3ZxUlI1QUw0RTRKdVlJSEVYQ29XaDZzKzhlZk5NZTN2N0ZTSnlRYmxjUGpJTXcxTXgydjBKQUJDUkRJQWVBRDhEY0xoekxnOWdycXJlQ3VDN0lqSnZjSERRcUdwdnBVbXEwVEZWOVhnQXBUQU03eEtScndBNHNhZW5aNnZrN3Z2KzRRRGFWUFh5YWxubFp2aWIybW5EckxYelZmVzJaNTk5ZHF1Ui96c1R4MUtwZEFHQXp5NWV2TGdEQUNwdm96NVNLcFcrMWVoNnRqZU9SQzgwekd1am1OZG9aL0JOTjlFMEs1VktCOVY5c3djQUtCYUxwemMzTno4UXgvSFhBWnlxcXNuNlFTNzVmSDZ6dGZaa0FNdlM2ZlFyalRHZkJoQ0hZWGhsYmIxTUp2TWlFWGxwL2JGVjlWOUY1S2c0anQ4ckl1cjcvdGozZnlMeVRCaUdQd2J3WStmY0t3Q2NGQVRCTWRiYVpTTHljUUFEcWpycFA4Uzd1N3ZucU9vNUluSXFnRGlYeTYxeHp2MGlsVXBkQ09EWWFqM1A4LzZvcXU4RGNFaDFmRkU2blhZaXNpZ013MVhPdVlNQklBekQ5ZGJhZ1k2T2p1TUtoY0xZald3bjR4ZzQ1MjVLSnBQWExGeTQ4TDNKWlBKYUFOK3I3bThhNHJoeXNqZ1JQWjh3cjQxaVhxT2R3WWR1b2huUzM5OC9uTWxramxMVlFRQVFrVlNwVkJxcXJ4ZUc0WEpyN1NHSlJPTFBxcHBVMVpjRGlHdnJpTWdCSXZLcEJvZVpCY0FUa1JQck40aElBR0FsQUpUTDVZUXhwcU15T0tjWndLWEZZbkYxS3BXNnA3NWQvVzVtelpwMU5ZQkhnaUQ0ZnJWd2VIajR0S2FtcGdldHRVdkRNRndPQUpWdTBxY3FBNXdBQUo3bmZUS080LzlDM2RzVlZiMFlvMTJtMzZuZlZtK3FjUndZR0RpdHZiMzkzZ1VMRmp5a3FvOFdpOFZ4ZzV4Mk5vNUVMM1RNYTh4ck5IVjg2Q2FhUVN0WHJ2eEx6YSt0VFUxTjQrWkY5WDIvRThCK3F0b0JZSk9xSGd6Z01kVGNvS0lvK2ptQW45ZTNUYWZUdllsRTRwNHdETi9RNlBpVlFUNWZWVlVWa1NFUmVTT0FrcXFla2txbG5wbnNqWkMxOWp3QXJ4c1pHVGtJTmQzQ2ZYMTlUL2krZjdLSUxNdGtNdis5Y3VYS0J4cTAvUmNSV1dxTTJiOStXeFJGdDFockwzVE9MUTJDNEVmYk9nZGdhbkhzNk9nNFVGVmJWYlZEUk5Zbms4a0RBTnhYZDl3ZGlpTVIvUS9tTmVZMW1ocCswMDAwelJLSnhQZWRjeXVjY3l0RTVDV042bFMrMjJ2ZHNtWEwyQ0lOMXRvRHJMVlhHMk1lQkxDK1ZDcnRDK0FNWTh5RnpybS9XR3ZQdE5idXR6UG5Oakl5OHBQTm16ZS9SRVRlQWVDK0lBZytxYXBsVmYxOEVBVEhpa2hjS0JTRzFxOWZmMkJ0dTJ3MjIrU2N1d3lqYytHK3U5RWN0MUVVWFNzaVZ4bGo3dlI5LzMzMTIwVmtVUnpIMzJrMEd3QkdiN3hmVU5WU3RXQUg0K2c1NXc2MzF0NEI0RllSdWE1Y0x1K2xxcmNiWSs1MHp2M2VPZmVoYkRZN2Q4cEJJeUxtTmVZMW1nWjgwMDAwemVJNHZzQVlVMDNlWTEyVnpybExBUHg2WkdUa2ZsVjlsNnB1NnUvdmY5SmFleHlBVXdEc0x5SS9BT0RDTUh5dzB1eTZiRGE3WEZVL1Z1a3UvSnExOW5mRll2Rk4vZjM5WTkvN1pUS1pmelBHUEFQZ01EUlloS0txdXRpRGM2N1I1bW8ra0hYcjFnMzd2cjhIUmhkYmdLcitoNm9lcWFxdmk2TG92a2FOQVNBSWdsT2RjeUlpeTN6Zjc0K2lLS3JaZGhlQXUzemZmN1dxanFqcVd3Q016U0ZidndMYzlzYlI5LzJMUmVSOWxiZGEvelU0T0hoTXpZd0NaNlhUNlc5N25uY1NnSXNCWE9tY3V5UUlndE5yanpuVk9CSzkwREN2TWEvUnp1TkROOUUwaStNNEgwVlJkYURNV1BlZ3F1NHJJcjlxYW1xQ3FtNnVEdGhSMVJ5QUs0ZUdobTZvU2FaamNybmNJRWEvQzd3MGs4a2NLaUxGMmhzVEFIaWVkeE9BWGdCREFNN2R6bE1lRVpGWE91ZStFc2Z4Y2dER1dyc2VRQkxBZFpWelB4L0FKVkVVVFRhWGF4d0V3VWxMbGl6NTFrUXJ2bFVHVVdWVjlmRnl1WHhsb3pyQTlzY1J3Si9pT0Y0eE1qSnljMzE4QUNDZno2OERjRnBuWitmWjdlM3RSOFJ4Zkc5OW5aMk1JOUh6RnZNYTh4b1IwWE9LdFhZK3R2R1AyWjZlbm1SM2QvY2NBTElMRG0rbWViKzc0aHluNUhrV1I2TC9yejNQL2g2WjE0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qK3YvWC9BRndPQVJxc0szNnBBQUFBQUVsRlRrU3VRbUNDIiwKCSJUaGVtZSIgOiAiIiwKCSJUeXBlIiA6ICJmbG93IiwKCSJWZXJzaW9uIiA6ICIiCn0K"/>
    </extobj>
    <extobj name="ECB019B1-382A-4266-B25C-5B523AA43C14-4">
      <extobjdata type="ECB019B1-382A-4266-B25C-5B523AA43C14" data="ewoJIkZpbGVJZCIgOiAiMjcyNDgyNDE0NTY0IiwKCSJHcm91cElkIiA6ICI0OTQwODIyMTkiLAoJIkltYWdlIiA6ICJpVkJPUncwS0dnb0FBQUFOU1VoRVVnQUFBODBBQUFHd0NBWUFBQUNUbFlmREFBQUFBWE5TUjBJQXJzNGM2UUFBSUFCSlJFRlVlSnpzM1hsOEpGZDk3LzNQcWVxOXRXc2t6YTdaOS9GNGJJODNqSTNCQ3dZNzJJRFpRb0FBd1hGTXpBVEljNVBjZXhQZjNEd2tyMXlDQVJzZUV3Z0dBcmtZREJnRHhzWTJYckE5dG1lOHpMNXZtbjIwUzcxM1Y1M25qNVkwWGQybEdZMjJrdFMvOSt1VnZPaWpidmxJODlXcE9uVTJ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WNTa3BieXVRRG5RV3Z1QVB3SVdBWWJIMVJsclBjQ3pTcWtkWGxka3FwRWNpZEVnT1JKalFYSWxSa295SkVhVDVFbU1OdWswandPdDlZK0FqM2hkajNHVUJTNVNTbTN6dWlKVGllUklqQWJKa1JnTGtpc3hVcEloTVpva1QySzBUZlVuTDU3VFdsOUxlZjNSQXZpQmU3WFdJYThyTWxWSWpzUm9rQnlKc1NDNUVpTWxHUktqU2ZJa3hvSjBtc2RRMzlTUVAvTzZIaDVaQ2F6eHVoSlRnZVJJY2pRYUpFZVNvN0VndVpKY2paUmtTREkwbWlSUGtxZXg0dk82QWxQY0VtQmRZVUVzMjBIYVRucFVuYkZWN1cvRVovajdYellCMTJxdE55cWxiQStyTlJXVTVLZ3pteVZwV1I1VloydzFCQUw0allIbmVaS2owVk9Tb3hPOW1saGFlMVNkc1RXM3hpQjQ1Z29uT1JvN3BlMVQ1aVFwSys1UmRjYld0T0JzL0Vhdy82WGthblNVWk9oME9rTThsL09vT21OclpqaEVVSzV4WTZra1Q4YzZEOUdiN1BLb09tTnJmc05TZ3Y1dy8wdkoweGlTVHZNWTBWb3I0RXBnYm45WnhrcnhmT3RQeU5vcDd5bzJocFpWWGNHU3lrdFJTa0YrRnNQTndMZUJkazhyTm9tNTVTaHRXZno4NUNsUzl0UnNEeStycnViaTZpckowU2h5eTFFOG8vbVhaOUxFTTk3VmF5emR1dExrM2N0OGtxTXg1TjQrSmZqRmtYOGpaVS9OVHZPbDliZHdjZTA3SlZlanhDMURDY3ZpNndjUEVaK2kxN2liR3FaeC9iUjZ5ZEFZY010VExOM0RQeno4cC9TbXBtYW4rWU9YMzhWdGwzeEs4alFPWkhyMjJBa0M3d01DL1FYSGtydW5iSWNaNEhoaUx4bm5LUG82aXA3MmlmTldrcU05aWNTVTdUQUQ3Q3Y5K1NSSEkxZVNvMWVQV0ZPMnd3eXc2YWhOelBuelNZNUdYMG11OXNZMlRka09NOEQrM3RkSldiSENJc25WeUpSazZJM3VuaW5iWVFiWTNOTkwzRGxUVERJMGVrcnk5TktleDZkc2h4bmc1WDFQMHB2c0xDeVNQSTBSNlRTUG5ZWEEyL3RmNU93TXh4SjdQS3pPMkV0WVBYUmtUaFFXQllBdmVsU2RxY0tSbzZ4dHN5K2U4TEE2WTY4M2wrTmtPbDFZSkRrYU9VZU9Vam5OeGlOVGMzcC92N2E0Wm4rNzQ4WmJjalQ2aXRxbk5IdDdObmxZbmJIWGsydm5aT3BnWVpIa2FtUWNHVXJiTnEvMzlIaFluYkhYa2MxeUtPRVlZSkFNalI3bnRTNmI0S1U5VDNoWW5iRjN1dWNZZTA1dUtTeVNQSTBSNlRTUGdiN3BJZjlBMzVNdXJUVmRtZFBFY2gzZVZteU01WFNHMWxRTGxuYXNRM3FIMXZvaXIrbzBtYm5sNkhRbVEyYzI2MjNGeGxoR2E0NGtVK1JzeDFwYnlkRXd1ZVhvY0tmTmlkNnB1WmE1WHlvSE8wN1paQzNKMFZod2JaOVNoK25LbnZLMlltTXNhNmM0a3RoSnpuYTB3NUtyWVhETDBKRmtpdFBwS1R3RkJralpOcnZqY2JMTzBYVEowQWk1NWVuQXFSMGM2enprYmNYR1dESVRaOHVSVjhqa0hJTU5rcWN4SUozbXNiRWN1TFgvaFViVG1tNlpzaHVBRlRxWk9ramFLaGtKWGErMU5yMm96eVJYbENNNG1reVJuTUxUMXZvZFNpWkoyaVVqb1pLajRYSGt5TmF3ODVSTmIvb3NuNWdpTnArdzZDbmQ2RXh5TkRxSzJpZWJvOG5kSksxZUQ2czBQZzdIdDdyOW5KS3I4K2RzbTRDOThUaXhLYnJKWmFFZHNaamJ6eWtaR3BtaWE1M04xcU92MHVPY3Vqd2x2WDd3ZWJlZlUvSTB5cVRUUERZK1EvNjhOQUJzblp2eVU3UDdKYTBlVGlUM0Z4ZGZCYXp3b0RxVG5TTkhPYTNabDVqYVU3UDc5Vm9XQjBwL1ZzblI4RGh5bExWZzQ5R3AvK0FGb0QwQnJ4OHIrVmtsUjZPanFIM0tzcS8zTlErck0zNTZjeDBjakwxWlhDeTVPbi9PRE5tYU43cW45dFRzZmgzWkhGdDZTaDY4U0laR3hwR25UQzdOaHIxUGtCOXltTnBhZTQvenl2Nm5pNHNsVDZOTU9zMmpUR3M5bjRMMUZKQWZmWTFiVTNjVGdtSjdlemNWVDlHZUJkellOM1ZHRElGYmpnNGxVM1JOMFNNNDNMemUwNHVsSFJjN3lkRjVjc3ZSNWhNMnAySlQveWFpM3hPN2M4VlR0Q1ZISStUYVBzVzMwcDA5N1ZHTnh0L3JuVTlpT2Fkb1M2N09nMXVHdHNkaXRFN3g1VWVGZnQvV1RzNDVjMHd5TkV4dWVYcnQwUE9jNkdyeHFFYmo3MWV2ZlorczVWamFJSGthWmRKcEhuM1hBUFA3WDFnNng1NmVWenlzenZoTDIzR09KeDBqNndIZ2VxRFNteHBOU280YzViVG10ZTV1RDZzei9oS1d4ZDY0WXhkZXlkSDVjK1FvYTJsK3M2dDhIcndBZEtWZzQxSEhORWpKMGNnNTJ5Yzd5MnNkajN0WW5mR1hzTHJaRjN1OXNFaHlkWDZjYlpOdDgyUnJtNGZWR1g4OWxzVWJ6dEZteWREd09mS1V5YVY1Wk9OM1BLek8rT3RNdFBhTnJBK1FQSTB5NlRTUElxMTFBTGdKaVBhWG5VNGRwbmVLYndEbTVsQnNXL0ZUK0xkUTBLQ0p3Ym5sNkVneVJVY1pQWUh2dHowV0s5NHNSWEkwUkc0NTJuN0s1bmhQK1l3eTkvdkRBWXRNenZGelM0Nkd5YlY5U3V5ZzAzbHlRbG5ZM3YwQ1dkc3hzaU81R2dLM0RPMkt4VG1abWRvYmdMbDV1Yk9MakZ6alJzUXRUMXRhTm5Da28yU3A0SlQzOUxaZmtNNDZqcmFWUEkwaTZUU1ByaHJnM1lDQy9DWUVoK0pidmEyUlIySzVUanF6cDlCbnB0ZEdnYzk2V0tYSnBDaEhtbTI5VTM5ekhUZmQyUnl0bVl6a2FIZ2NPYkpzelhNSHltdVV1ZC9KbU9aUXA1WWNqWTZpOXNsaWUvY0wzdGJJSTEzWlU3U21Ea3V1enAremJkS2FEVjFUZjdNbU42Y3pHWTRrVTVLaGtTbTYxdVY0YXR2UHZLMlJSNDUzSGVMQTZlMlNwekVpbmViUjlRVUtublQxWk52b3piWjdXQjN2Wk93a3Jha2phQnhQVUQrc3RXNzJxazZUaUNOSDdkbnNsRDltYWpCSjIrWklLa1hSVms2U282Rng1T2hvdCtaWUdZNHlBOFRTc09PMGhYTnBzK1JvbUp6dFUvbzRIV1U0eWd5UXN1SWNUZXpHbHV2YytYSms2RVFxemNrcGZzelVZT0tXeFo1NFhLNXhJK1BJVTB2YnZySWNaUWJvVFhheDllaXJXTGJqQWJua2FaUklwM21VYUswYmdEOHJlRTFINWpncEsrWmhyYngxTW5XQXJPMDQxeVlLM09WUmRTWUZ0eHlkU0tYTDRnaU93UnhLSkl1bnIwbU96cUU0UjdiVzdHKzM2WnI2cDk2NTBzQ1c0elpKNTdNbnlkRjVLbTJmYkU2bTloUFBsYzlHbDA2YVE0a3RaR3pIVHYrU3E3TndhNXNPSnBOMFo4dHpGb3dtdnd3cDZiekdTNGFHcURSUE5ydFBicVlqVmo2YkVoYlNhRjQ3K0J5SmpHTjJvdVJwbEVpbmVmUjhBcWp0ZjJIMUhUT2x5MkNyKzhIMFpGdnB6SndzTG42UDFucW1GL1daSkJ3NXloOHpGUy9qRkVGYk5zdXAwbEVJeWRIWk9YTms1VGZEc3NzNFNDM2RtZ1B0SmNkUFNZN09UMUg3bEdOZjcydkZNNHJLU2x2NktLZVNoNHFMSlZlREs3bkd2ZG5UVThZSmdtT3BOSWNUcWVKaXlkRFFPUEtVeldYWXNQY0piRjNHQXcydHU5bDdjbHR4c2VScEZFaW5lUlJvcmV1QjJ3ckx1ck9ueTNiS1dxRTl2UnVMRzY4WndBMGVWV2RDYzh0Uld5YkRpVEtkdGxib3RlN3U0dU9uSkVlRGNNdlI0UzZiZlcxbDNHUHU4OWp1SERsYmNqUWNydTFUcW9VVHFRTWUxV2ppZUwzemllSmpGaVZYTHR3eWREU1o0bUNpVEtmQUZIaXF2UjFMMnFiejRwYW5nNjA3MlgxOHMwYzFtamdlMmZSZGNwWmphcFhrYVJSSXAzbDB2QlZZMnY5Q2E4M09uZzJVdzRIcTU5S1pPVUY3K2xoaFVRWDVjK01pSGxWcElpdkowU3RkNVhYTTFHQk9aaktjU0RtZXhFdU9CbGVTbzBlMjU2UTFBZzYwYS9hMk9jYTBKRWREVjVLclZ6dCtoVnpuNEdUcUlDZVMrd3FMSkZmdVNqTDAyOVkyU1JCd0tKbGtmOEl4elY4eWRHNGxlZnJKeTk4czY1a3YvZmFlM01MTzQ0NGo4U1JQbzBBNnpTT2t0ZmFSMytxK3JyK3NNM3VTOXZSUjd5bzF3ZXp0M1ZTNGs1OGkvL3VxOTY1R0U0OWJqazVsTWh4THB3Zi9VSmw1dmFkSGNuUU9iams2MEtIWjNTcTNwWkR2M3YxMlYwNXlkSjVjMjZmVUlZNGw5M3BYcVFsRjgwYm43eVJYWitHV29jT3BGUHVjSGNXeTl2dTJkc25RRUxubGFlK3ByV3cvdHNtN1NrMGdHczJqcjM5ZjhqVEtwTk04Y2pYa2d3amtqOTg0SEN2UFk2WUcwNXR0TDE3YlhFM0J4ZzBDS01xUnBUVTdZdVc3aVp5YmpteU9VODV6UENWSHBSdzV5dG1hNTh2MG1LbkJITy9SSE9od1BFU1FISjFiVWZ0a3NhTk1qNWthVEVmNkJLZlNqclhOa2l1bmttdmNoczV5M1VETzNjbE1oc05KeDR3cXlkRGduTmM2SzhmVDIzN3VZWFVtbmlQdCs5aDd5dEVma1R5TmtIU2FSKzVEd096K0Y3RnNKKzJaNHg1V1orSkoyMGxhMDRmUjJqRmw1ak5hNjlyQlBsT0dIRG5xeW1ZNW5wSlI1a0pKeStKSU1vbnRYTnNzT1hKeTVPaGtyMlpmdTR3eUYrcEp3NDVUbHVUby9EamJwOHhKVHFUSzgwaVh3U1N0WG83RWQyTExkVzR3amd5ZFNtZGtMWE9SM2x5TzNmRzR0RTFENDhqVDhjNkQ3RDd4aG9mVm1YaDZraDFzYWRtQWJUdjJGWkk4allCMG1rZWdiM3JJUGZRZHFLNjFwaTE5bEVTdXg5dUtUVEFhbTlPcHcyUzFZNVN3Q2ZpNFIxV2FVTnh5ZEN5VnBpY25JNFNGYktBbG1Tbytma3B5MU1jdFIzdGFiVnJqMG1rdVpHdllmcXJrK0NuSjBTRGNjblU4dVplZWJKdTNGWnRnYkd5T0pIYVFzUjBkUWNrVjdobmFINC9UbnBGTkxndlp3SzVZbkpSYzQ4N0tMVTg3ajcvTzZXNFpzQ3BrMlJhYkQyOGdrWWtYRmt1ZVJrQTZ6U1B6VVFyV0I5aFluRXdka0UwSVhIUm1UdEdUYVM4dS9xald1c2FMK2t3d2poeFo1RGNGa2E1T3FWT1pEQjNaYkhHeDVDalBrYU9jRFp0UDJHVjl6TlJnRG5ab2puV1h0Tk9TSTNmTzlrbm5PQlRmS3RjNUY2ZFNoK2xJbDV5YUlia3FicHUwWm5zc0pnbHkwWkpNY3JKMGxwbGt5TW1ScDZ5VllkUEI1NHAzc0JmQS9sUGJPZHErcjdoWThqUk0wbWtlSnExMUZmRGh3ckpZcnBQMnREenBjcU94MlJkN3JiaDRBZkIyRDZvelliamxxQ3ViNVVTNjVNeEdRWDRqcHpkNlNtWnlTSTVjY25TeXQyU25hTkhIMHZERW5wSnpQTXMrUjhYYzI2ZFR4VHRGaXo0YWl6ZTduaXd1THV0Y3VXWG9kQ2JEQVptYTdjb0dmdC9lVVZ4YzFoa3E1SmFuRTUySDJYVmNwbWE3c1hTT1I5LzRRWEd4NUdtWXBOTThmT3VBVllVRiszdGV4MGFlZEEzbWRPcGc4WlMrR3VDR010OEN2eVJIYi9iMGtKUFJ3VUVkVHFab2Q0NDJTNDVjY3ZTN1BSYVprbjZoNkxmMXBNMVI1Mml6NUtoVVNhNDJkejVOVHBmTTloQjlEc2UzRngreldPNjVLc25RcyswZFpMVmM1QWF6TXhZclBtS3gzRE5VcUNSUHYzcnpCMlJ5TXRBd21EY092VUJMbStPa0E4blRNRW1uZVJpMDFuN3lUMmxtOUpmRmM5MGNTZTcwcmxLVGdFWnpJTGE1Y0VNd0JWeEh3V1lPNWNRdFI5MjVITHZqY2dUSDJXaGdTMDl2NFdZcGtxT2lITFhHYlY1dWtSN3oyZGdhbnRtWGt4d053aTFYUGRrMmR2ZSs2bDJsSmdHTnpkYXU1K1E2aDN1RzJqTVpYdXVXZlYvT3hnYiswTkVwYlZNUnR6eWQ3ajdHQzd0KzYxMmxKZ0ZiV3p5eDVTRnNXOXFra1pKTzgvRFVBbjlFd1NZRWNzelUwTFNtRGhQUGRSY1dMUUJ1OUtnNlhpdkowWTdlWG05ck5Fa2NTU1hwZG02VUpqa3F5Tkh6Qnl4WkV6OEUyMDlwVHNjY3Y2bHl6bEd4a2x4dDczNEJKRm5uZENTeGkrNXNhMkZSdWVhcUpFTWJPcnNrUVVPd0o1NmdMZU9ZMFZHdUdTcFVrcWVudHY5TTlsY1lnaTFIWHVaa2QwdGhrZVJwR0tUVFBEelhBOHY3WHlTdFhrNm5EM3RZbmNralpjVTVuVHBjZk9ENjU3WFd5c05xZWNXUm81aGwwWktVS1VaRGtjamxqNStTSEFGRk9XcFBhTGFma3B1SW9laEthYmFmdENSSDdwenRVNjZESTRrZEhsWm44a2hZWGJRa2RrcXVpakxVbWMyeEt4NC95OXRGdis1Y2p0MnhtR1RJeVpHbnR0NFRiRzdaNEdGMUpvL09lQ3RiV2w2V1BJMlF6K3NLVERaYWF4UDRBbUQydmFZOWZZeDRybXZjNjZJd1dGeDVNWE9pSzRpWVZhVHNHSWZqMjluYnN4RjlsbWU1QVNQTWRkTS93ZTZlbDlrZkc5L05FMndzVHFjUE16ZTZBcDhLOUJmUEE5NEwvR3hjSytNaHR4d2RUNldMUjAvSGhRR3NyYTVpV1VVRmxhWkozTExZR1l2elduZDNTWW9pcHNtbE5kVTBoOE5FVEpPVWJYTWttZVRWcnU1eFBTTExBbzZrMGl5cnFDQ2dCdHA4eVpIVzdHc3JHVDBkYzZhQ0c1ZjZlTXM4azdxSW9pdXBlZkdReFdPN2NpVzdkMWNGNGRaVmZsWTBHVlNIRksyeC9IdWYzRnY2M3JHV3MySDdhYzFiNWtISVAxQmNkamtxNXRvK0pmZlRuV2s5K3dmSGdJSEpoWFhYc2F6cWNpcDlkY1J6M2V6czJjRHJIVStjYzRUcHFvYjNjMEhOMi9scHk3L1FtbTQ1NjN0SGs2VnpIRW5zWkZuVjVRUlVxTCs0ckhMbGxxRURpUVJ0SGh3elpTcTR0cjZlUzJ1cXFmSDc2Y25sZUtXemk2ZmIya3NTVk9renVhbWhnYVVWVVNwOVB0b3pXVjd0NnVLNTlvNXhIYy9NYWMydWVKeDFOZFdFVExPL3VLd3lWTWd0VDd0T3ZNSEpydkg3dSs1bkdqNys2S0tQYzgzeVc1aFdPWjJPV0N2UDd2d2xqMng2RUZ1ZmZWblV4OS82MTd6cndvL3d0dy85TVFkT2o5OUR5S3lWWVhQTEJxNVpmZ3ZoUUxTL3VHenpORnd5MG56K3JnSFc5ci9vUDRQWWk0MVJMcTY3a2VYVmJ5Rmx4ZGdmZTRPMGxXUjUxWlZjWEgvVG9KOHhsTW1sMDI3QmJ3VEhzYVpPSGVuakpLeVNOVTEvcHJVT3ViMS9pbkxrS0g4R2NkS1R6Vkd1bXphTnkydHFpT1Z5Yk83dEpXbmJYRlpUemZVTjB4enZpNWdtSDVneG5aVVZGWFJrczJ6dTZlRjBPczNTYUpUYloweW4yamUreitDT3AxTDBsbmJVeXpwSGxvWnRweXhTNC96czVWT1grbm52S2g4ZENjMVRlM1AwcHVIV2xUNys3RksvNDMwVkFmanY3d2p5MXZrbWh6czF2OStYSTJ2QjdSZjR1UE9Ld0NEZmZXenRhN05wVDVUODNaVmJqb29WdFU4V1J4STd5T3FTbzNERzNEdW1mNXpMNjk5RExOZkY1cTVuU0ZxOVhGWi9DOWRQLzlPemZxNHBOSi9WTmRlT1V5MUxuVWp1b3pkYnNndHlPZVhLMlRZQnUrSngwaDZjZ2ZlUldUTjVkMk1EWGRrY3o3ZDNFTXRadkt1eGdZL09udWw0WDlRMCthdjU4N204dG9ZanlSUXZkSFNTMVRaLzFOVEluODRaLytXZkJ4TkpPa3VQV0N5bkRCVnk1c25Pc2Zud1M2U3k0NzhIekYzWC8yOCtkTVZuYVkrZDRyRTMvNHVlWkNjZnZQd3UvdkxHLy9lc24xczhmVFUzcmZuUU9OV3kxSzRUYjlEYVczSWtYcm5tYVZoa3BQazg5QjJvL3BuQ3NveWQ1RlRxMExqWHBUSFV6S3pJVWc3SHQvRm01MU1ENVpmVXY0dFo0U1VjQ202bExYM0U4Wm1RR2VYUytsdW9EVXdmNytvNlpIV2F3L0h0cks2NXByQjREWEFaOEp3M3RSby9iamxLV1JhSFUrTS9OWHR1T01UaWFJUWRzUmpQRkJ4emNXUEROQlpISXV3SWhUamFWNi9MYXFxSm1pYlBkWFN3clRjMjhON2xGVkhlWGwvUFcrcHFlZXowK0kxRVpiUm1aeXpPVlhXT3psWlo1eWllMW13OU1iNVRzMWMxR1Z3NngrUVBCeTIrLzFyK0JrK1I0ek9YKzFrM3grVDVneFk3VCtmcmRPc3FQL1VSeFgrOG1tWER3RVpsT2Y3eUxRSFd6alJZMm1Dd3UzVjg2NS9Jd2g4T1duem9Rc2N6NUxMSlVURzNYS1Z6Y1E3SHQ0MTdYZVpHVnJDNDhoSjI5cnpFTTZkKzJGZXF1R0hHSjFsVWVURTd1bC9nYUhKM3llY001ZVB0VFgrQ3dydVpoeGs3eWM3dUY3bXE4ZmJDNHJMSWxWdUdFcmtjT3d1dUcrTmxXVVdVaTZxcWVMbXJpNGVPbndSQTBjckhaczlpYlZVVkc2SmQ3TzNiZlBPbXhnWnEvVDUrZE93NG13bzJLL3Ywbk5tc3FxeGdVU1RDdnNUNGRkS1N0czNMWGQzY050M1JweW1MREJWeXkxTnZxcHZYRDcwdzduVlpNL2RLM3JMa25meCt4eS80MXRQL0NJQkM4YmwzL2d0WExyNlJwN2Y5bkcxSFN6ZEw5SmwrN256SFBTamwzVmhsSXQzTE05c2Y0ZU5YZjdHd3VPenlOQkl5MG54KzFnQ1g5TC9RV25Nb3ZvMnNIdi9PenJ6b2FnQjI5N3pzS04vUmxXOUVtcU1yUzk3Lzl1a2Zvell3ZlZ5bnFRM21ZR3d6R2N2eGUyc2t2d1crT2NoSHBwS1NIRzJQeFVuYjQ3OE9kV1ZGSlFBYnV4eWJzL0ZTWnllUTd4RDNXeENKa0xBc1I0Y1pZR2NzVHR5eW1CTWEvNGVWVzNwN1NWbU82VkJsbmFObkQ5akV4M25TeTlVTDhzOWVIOTF4Wm5oYkF6L2Jrbjk5MWJ3ei94UlJQN1IwNllJT2M5Nm1vL25YYzJ1OHVTUTlzOThpbm5HTWdKVlRqb3FWNUdwYnp3dWs3ZkVmMFZsUmZSVUFHOXQvVTFDcTJkRDZDQURMcXE5MC9keTZ1cHVvRGpSd0pPSHRpUlpidTU4bmxYT3M0UzJYWEpWazZLV3VMaEllWE9PdXFLMEI0SW5UWjQ2NzFNQ3ZUcDBHNExLYW1vSHlpR2x3TEpWMmRKZ0IzdXpKYjlBNU96eisxN2dYT2pwSk9HZFVsVXVHQ3BYazZjbHREeE5Qai84dTdOZXRlaDhBRDcveXJZRXlqZVpITDMwTmdHdFgzT3I2dWZldCt3elRhK2F5cGVWbDE2K1BseWUyUEVRczVmaTlsV09laGswNnpVUFVGNmhyZ1RuOVpSazd5WUhlTnoycFQxMXdCdkZjRjBuTDJZRkpXRDBrclI3cWc4NnBSQXNxTHlSdEpYaXg5V0VPeGphUFoxVmRhV3dPeHQ0czNKVEFBTjRKekJ6OFV4UER6dzkvK2FySDJyOWVOWnpQdXVVb1pkdHM5V2pYN09uQkFOMjVIREZueDVQZW5FV3ZaVEd6cnlPc2dCYzdPbm14MDMzdGZrNXJERFgrb3pvYTJOb2JtNVE1K3VyK3cxZDlmVy83cU9Vb2x0RThzMy84MThRdnJEYzRIZE4wSnAzVEx0c1NtdmFFWmtuRG1jdk10MTdKOG85UGxVN3g3ZThzdDhXOTJjRE0wdkQ3ZmJsSm1hTmluLzVaNXZMaGZ0YTFmYkppYk90NmRqU3FkdDZtaHhmUW5XMGxsdXQwbFBmbTJ1bk5kVEF6dktqa00vV0JXYXl0dTVFM09uNVhmRjd5dU5OWWJPMStidExsNmh1N1BqUHNlZTF1R1lwYkZpKzBkdzcrb1RFMEx4eW1MWk9scTJncFQwYzJTMmMyeThMb21hTnFmM0QwT0Y4K2NMRGtlOHdPNTVlenRYdXdIdHNHL3REWk5la3lWT2l6VzdkZThvbURCNGYxeE1FdFQ3MnBMbjYzNWFIUnF0NTVXVExqQWs1MnQ5QWVPK1VvYiswNVRtdnZDWmJQdXFqa004M1RsdkNlaXovQkwxLzdIb2ZiOTR4WFZWMVpPc2ZqVzM0OHFmUGtKWm1lUFhSVndNM0F3RnpRbzRrOW5vd3krMVNBb0JHbE8rTytZM2NpbCs4MG04cUhwZk1YaXEyZHo5R1dQb0pHTXlPOGNEeXJPNmpqeVgzTXJWaEYyS3pvTDFvTlhBbDQweG9Pa1dFYS95ZVRzQmIvb3VYZmZxSU40ejl6Wm5MZnlkaUpucnNYM3plVUJYOGxPZG9iVDVEeTRBbDhRQ2tpcGtuTElOUENlM001WmdhRCtKUWEySlRFVFozZlQ3WFBSNnNITnhRQSt4TUpWbFJVRVBVTlBDaWRGRGt5VGZWL2xCbGIvUFZEaDM1aTRQdFBPNXZjQi9UY3ZYanhzSEwweWhHYjJEai9FNFI5VUIyQ2JhZmMxeW0yeFRWTEd3d0NKbVNLOWtjSitxQ3BRbkhaWEpQckZwdnNiclY1ODdoM3UzNi9kc3ptcmZPaEpqeFFOQ2x5Vk15MnJQLzd5WjhrMFlvZmFtWDhLSjFKdCtWOGxUMC8vWUFhU2pwSzI2ZllKbEwyK085NEhEQkNSTXdxV3RMdW0rWDBadHVaR1Y2TVQva0g5aFJSR0x4OStwL1FrMjFsWThkdnVieitqOGF6eXE0T3hONWdSZlZiaVBxcSs0c21mcTRNOC9mMzcvbnpmVXJaUDlTbS8zdVpaS28zbWpSNzc3amszNGN5ajZVa1E2OTM5eEQzNEJvWE1neXFmRDUyeGR6ejI1SE5zakFTd2E5VXlYNGlRY05nV3NEUHhkWFZYRjFYeC81RW9tU1cxWGpaMHRQTDVUVTFWUHNIYnRrbmZvWUsrQXpmbDJ2aXFlWHJ0MjMvb1RKRDM4Tk9IYXVHMkQwclZ3NnJUWHB4eitQMHBzWi84OTF3b0lLYXlEUTJ0N3prK3ZYV251T3NtSFV4QVYrSVRDNS9YMlVva3p1dnU0ZFQzVWY1MmNaLzUwTlhmSFk4cSt6cTFYMVA4NDZWdDFFYmJlZ3ZtbFI1OHBLTU5BL2RVdUN0L1M5eWRvWmp5VjJlVktSL0U2L0JObVhKNm53N1ZMQTdOYTNwbHJQdXFPMkZoTlZEZS9wb1laRWZ1TXVqNnB5dmVxV01PNVhtaFVBMjlPemMwSUw3SHpuNjFUc2VQZnB2bHorMjkrdG4yMlhOa2FPTWJiUEhveU00QWtiK3ozK3dhZUg5NVFGajhCRmtCVnhkVndmQTVoNXZSc3Q3Y2ptT3BSMGQvMG1WSXdOMUoxZ3ZLTC8vV2NNZnVQOGJody9mOGZXRFJ5Ly95a3RId21mNW5DTkhxYXptMVphejc5bzVGc0wrZkRhU0dmZTJKZGwzaXgxeWVUeDcrd1YrL3Y2NklEY3V5VzhnOXYxTldVOWJxTGE0WnBkelBmVmt5cEdEVXN3ejRIK1kydDRaOGZ1ZXJGTHByMy9xSjhrLytjVERQY3ZlZG84KzI4TnlaL3RrcGRqYnUybnNLK3dpWUlUNzZwQjAvWHJhVGpyZUI3QzI5am9hZ25ONDV0UVBzZlg0ejdwdzA1TnI1MWpTTWJvMEtYS2xVSXZRNWowcVp4OEsrZ0tQWjZ1TXI5MjM1ODZQZkczL0hZdHYvOG50WjV2SzZXeWJMSXZYZThaL0dpMUF5TXhmNDVLMmU5dVl0R3pIK3dyZDB0VElGeGZNNTlyNk9ycXlXWDU4L0lSbjdWTjdObHU4bG5wU1pNaEIwWWd5UHEvdHpCYU44WGlYVnQvNDNMWWRmL0ZYTzNldS9zdkhIaHZ5UFZNeUUrZkZQYjhkKy9xNmlBVHlBenp4dFB1OVRpS1RMeS9ZblpwYkx2b1k4eHFXOGEzZi95TTVhL3czREhaenV2Y1kyNDl1TEN5YWZIbnlpSFNhaDZEdkhMTy9vKy8zcGJXbUxYMlVlSzc3N0I4Y0k2Yks3MGc3Mk5iMi9lV21tdGdUQ1hJNncrbFVDem5iOGJEeEtxMzF4VjdWNmZ4b0ZOcEFxUlhBcDdWdDMydHI0K0YwTVBmRUl5MzNmdkdYcmZjNXBydTQ1Y2lyWTZZQS9IMmRZV3VRSGJ2N3k4MnpUTHUrdHI2ZVdhRWdCNU5KZG52VStjOXFUVXN5UmNiWitaOUVPUUlOaGlLZkkxdnJldzFsUGV5ZllUOXgzNkZEWDd5dnBmV2NPZHJkYW8vN01WT1FIeTBHeUE0eWlKVHIyeW5YYjVabTZNM2pGdC9ja09HWE8zSlVCQlgvY0gyUVJmWGVYWkpTT2RoeHlpYVZjL3dlSjFXT1NtZ0FkU0hvTzdSUzk1dmEvOWpDbGNtSFAvWFR4TzIzL0VwSEhHOTFhNStTZStuT2p2OHhVM0RtNGJBMXlNa1UvWjNpL3V0Y2piK0pkZlh2Wm52M0M1eEk3aCtmU2c1QjFrNXhKTDZUak8xNHlEM2hjNlVpa0hodkFBQWdBRWxFUVZUNy9nODBLTllwMUowR2ZOTm5HWTlmYzJIOUQrL2YvZWUzZmVYSTdZNEhlMjRaMnA5STBKYnhwck1RN050MEtUZklOYTYvM08reU9kUDIzbDRlUEhLTXgxdmJpSm8rdnJoZ1B2UERaM3VPT1hiU3RzM3VXS3o0QWZlRXo1QTdEYkFPcFQ2dGxQcXl0dm1WMlR6LzEzZHYyL254dTNidXJIZTgweVZQTzQ2OXhzbXVvNlhmZGh5RS9QbC8vNnpsUGtDZTdlc1VCOHg4MnpXanBwbmJMN3VEcDdZK3pLN2o0M3U4Njlra00zRzJ0THhNS3VONEVETko4elMrSm5hdmF1SllEZHpRLzhMRzRuU3FoWXp0L2dSOHJQWGZMQmlEUFBNd1ZQNGhzQmZIWUoydjF0UmhFbFl2VmNaQVc2bmEwc2YrMXk5Yjd0MXJLZnZnZStkODRldjlYL2hseTczM2FvTTJGY3g4L1QwTi82MFg0SkdXZTcrSVlwcEcvL3kyT1o5L05mKytyMTROK2paTDJUdmVPK2NMM3daNDV1Q0RvUjZ6NjU5dGt4TzN6ZnFyZiszL25yOW91ZmRMQU5xd0gzcnY3QzlzN2l1NzFZQnJ0S2xldm5YVytvY0FmbjM0bTdXV1N2KzlaWENFZ2VmTmhSMEJqVklxREhxV1Vzd0NyckZUdVg5OHBPVXJ6OW53Z0xiVnF4M0pZODIxNFprMzlPL29hZ0V0cWFRblU3UGh6QTJET2NnT3MvMmQ1YXpMRVNFS2VNZTBlcFpHbzV4SXAvbGRhMXZKZThiVGtXU1NXSzZTdXNEQTdBcDFJcDMrWC9jZlByd1htNE9mbmQ4OGtLUDdEeCsrVjJ2ZGxraWx2djdmbGkzckJianYwS0V2S3FVYWJjdDYrTzRGQzE0RnVMK2w1V3EwdnMyMjJISDNndVp2RjM1ZVlaeTRxM25PdnhhVWZRbkF0cXlIN2w2d1lEUEFmUWNQM3FvTTR4cGxxNWZ2bWovM0lZQnZIajVjYThQZmE2MGNpeTM3L3dVMG9GQmhEYk5RekZLb3Qybzc4WS8zSHpyMEhOcDRJS3ZzVjQ4bGs4MHp3K0ViK2orVFAydDQvS2RtQTJUN250djVCdW5yK3ZvZXpLUnpwUm5hZGpLZis5ZVAyZXcrYmZQWGJ3dncwWXY4M1BQaytCOXIxRy83S1l1T3VNbk02b0cvQ2JYcGlQVXZuM3dvc1EzVWp1OStNUHh0Z0U4OHFFTkdKUG5QQ3VQWWYzd3c5T1grTjMveW9jUzlTcWtlQmQvN3pnZkNCd0UrOFZEeWt3WjZ0VExVci8vajl2RFRBSi82Y1hxVlZ0YW50R0wvZ3grSTNGLzRlWTA2SFZPaGYrdWZUdjJuRDhXL0JBYmFOSDd3dmZjSGQrWExFaDlXY0NtSzU3LzdnY2d2QUQ3KzQ5UkNVOW1mQmVyNit3aXFNRmpvS3FBS3BlWUQ3MmxNcGRLZi9FbnFNZHZIdi90U3VUZE9KSmd6STNMbU90ZC8xbkRLOG1aS2FzN09YNytNUVI3KzlwZjN6Nnk2dHVtanBLdzRMN1g5WW53cWVCNk9KSFlTeTNaUUY1elJYNlFPeDdmKzAvMTc3dGlsdE5wLzE5SUhCakp3LzU0NzdrVnp1aTNYOFcvM3JQeHBCdUQrM1hkOENRTnNtNGZ1WHZxdGZQdXkrek8zS3FXdVVacVg3MXI2clljQTd0djF5Wm5LOFA4MW1pT2ZYZnF0cnhSK1Q2VlVWOXJtTzU5ZitzQ3gvUGY4ekYzS01PWnJXLy8yczB1LzlUVEFOM2IvMlRxdGpJOUE0ZFZOb1RXZ05BcXFOVlNEV3FBVUh3b2tweVcvc2ZlT1I1VmhmQ2Vqc2x2YnNpZm1UUFBQR01oUVRtdDJ4eExFcmZHZkJRTU1UTGtlN01HdnI2L2NiYmJWenI0cDNWdDZlOWtYVDNEWHZMbmNQbk02LzdxL2RNM3plTmdkVDlDWnlURDl6SWFiYWtkdi9KL1diOXV4U3l1MS8yc3JsdzlrYVAyMkhmZWkxT212cmx6K3p3TmxXN2QvQ2NQQTB0WkQ5NjFhdFJsZy9ZNGR0Mkp6alRiTWw3KzJZdWxEQUovZHRXdW1MMmYvTmFnalgxMjEvQ3RGMzdNcmxVMS81NEVMTHp6V1YzYVhVbXEraGYzYnI2OWMrVFRBNTdidFhxZXdQbEpjcHpNY2pWSVlyWnFCWmtOeG5XRVQvOXoyblg5UXFQL0lwUk12SFVvbTU4d0xod2Z5bExVeWJHbDUyWk9wMlFBWkszOXQ4aGwrMTYvN3pYeDVLcGZ2Ry96NU8vNkIzbVQzd0NaaEU4bVdscGRwaTUxa2R0MkMvaUlGZkY1ci9WR2wxTVNhbGpxQnlFanowSHdJR0pnK2tyVlRuRWp1OWF3eVdidi9EOWQ5Um91L2IxcDIwUWp1aEpTeTR4eFBPSCtYR1N0MnNWYXNWOHB3bk5XaEZldlIraFBwbURvejkwWHh4eHJ1UXVzVlo4cnN0VnF4SHRSNytvdHkxYWVDV3JFZW16OHAvSjRLN2xTS083V2xGL2VYR1hDTlZxelhsblg5d1B2OGlTcXRXRzlvL1dIM242VDBvcXdnakZMdk5KUjZ4RFQwbzBkVGUrNnh0VFh3ajVhMkxBNk00L0VWeGM1TXYzWnZCb0o5NVVVanVQaVU0dWFtUnBaR294eEpwWGowMU9sQm4rU1BsNFJ0c3kvaGZJZ1Z0NnlMMGF4SDRjZ1JtdlVLOVFrVkRBN2tTTUVmby9uTHZsa0QrYmRwdlRiL1h2MmU0cy9iMm5ia1NHdDlwOWJjQ1F6a1NCbkdOWDN2SGNpUjdmZFg5WDNQUDNiN09keHU3UlNFUWIwVHBSL3hvUjdkbjB6ZFkyazlrS040Qmw0LzVzMU5hVHliLzNmdm42WmRMTngzYjNHdWM2UDN0TmtjNmRMTXJsWlVlWGVFUE4wcDJIVE1tZmZXT0d1Vm9kYWpHTWhCSUVxd3I4eng3NmdNdFY3RFoyeVkxVjltS24yTE10UjZyVm5YWDJhYkxGU0dXcTlRN3kvK3ZETDRHTFFHQ3NydVZJYStFenM3YjZCTXFSdjYvbHNENS9ZWmhwNnRETFZlS1VvM2wrdjc1emt6ZWdoQVVDbDltMm5wMzlvKzg3OTJuTEMra0xQUDVDcHR4emtRODJhankveC9QOTgyQmszMzBiMWcvL1J0TzhYcW1yY3hJN3lRNTA3L21LdzkvdnVNbkV2QzZtWmY3RFZIV1crdTZ5S0ZzUjVWbElGODJjY2FDdFp3b293NzBjYWRwaTVvWDVSNWpjSllEOFpBKzZLVnYwRmhyTWRRSHk3K25scno2YUN5R2dxKzUvdTFyVDZuVUFPNTFQaFc1TCtuazFMMEhkL2w2UERrMnladGZGQmJQT25MK3Y3cmRITC9YeFZlNHhLV3haWmViNlptQXlUN091dGh3MzAyZWJodld2YTVIbHp2VHlRNGxrb3hJeGlrd3ZSbWsrR2VYSTQzaTlaVWQyV3pGNkhVZWdXT0RLSFVlcTM1V0ZIWm5XaDlKMG9OWkFpYmExQnFQZnJNdlU0Z3B4cFFhajN3NGFMUHI5ZWFUNGY4L29hQ3d2ZHJyVDhIeGtDR0RPd1ZyblVxMFo4bng3MURWTUU3UWYvVUZ3Zy90cXMzL3JlNXdtdGR1b2RYOXo5ZC9KbHhFMC9scDE5SGdoV3VYNDhFOHFlUkpETXgzbm5CaDFnMmN5M2ZlZlpMSkRQZXpNSTdtODVFS3h2Mi9xNjQrSEtnZEhkRk1VQkdtb2ZHTVQ5TllSQXd3NTVzamdMNXRjd1pPMW00c1loRHhGZE53dXJHeHBzYjZmTVZNSnliS29aOTFYRy9HZnhCVnFlM09yNmcxQU1hV2pPNU16MU5XL093VWpSbzJ4NDRyTk5TYXF1QmVzQlFldUR6bmZGQUpxRFVBNkNQRjM1TEcvMGdHbncrTlRDZnp6THNsd3pNRVBCaWY1bHBHYjFacFI3UTJDMEtWYlM3VFBISWMvOGRxazVweFVzRzZydFdWbStjRjczZ0E2YnkzZGovS1VNcFFvWkozUEptcERsamE1SzJYYmk1aUVPbHowZFBMa2RoN1lLR3dSODFOZElZQ0xBbkh1ZnB0bmE4MjdySktWUzA5cnJTTk9NQncveEJPcGR6NUVncjlRQ2ExbEF1TjVBakRROWo2K21HcGM0YytxcjFWcTJNQnd4RGxYemUwRGh5aE9aQjBQaU40RUNPdE1WTG1DcUVlU1pIR2N2cTllZi8rMGZKYjI1UzhDM3lpbEtVenhHOFpDanp1MWlaalNzcm9oL3dLWFVtUndaVUJoUmR5Zkcva1VobW9UY05EVkgzVHZPMHFLSXRyc25aRUREaDBqa215YXptdFdPbHFlbE41OGZaSXdGRlQ5cWJteUpGL2xpc1FqT3JWU3pzTjM2VHpPcFgrc3M2SVZPSmVrQ2pIZk1FTmVvQnJlaXhMVTRNbEJuR0UyaE9hczNBL0R4bFpROXAwL2VBamIyMytQUFkrbFRzVkhmMlRCa1A1dXZtUDNOV29PSVpqVXBwcFFleXBRMTFYR3NlSVA5QXBuS2d2UEJYV2ZEUHBEVVpEVThwUTMvZnNvelhMcHBsM200cVB0VC9kUU9Ua0JrbGJuazBxbU1uU1ZveHF2elRYTDllNWErbko5dUdyWE1zckZnTHdMdG0vcm5yZTIrZit6Y0EvT2ZCLzBGdnJzUDFQV05MRVRLaWpwSzZRRk04WUFSL2tMYVNSY2RaMkE5b3JVN1pnZGhBQnBUV0R3SVk1cG5ybExhdGw1U2hRc280MDc1Z1dPMW9Ic0NtNkZ4Sit3R2xWWmRsNklFcFFVcnhLTnJlWWR0cUlKZUd3VzZ0N1FmQWNQNGl0VVlYWk9mTS85UXBsSDdjVU9vSFdXMXZhWTZzZnIraHpJLzBmOVZVaXFqcG96dm56YjFJMHJhSldSYjFBZmVSd1RwL2dQWnNGa3RyL0VweFVYVVZLZHQyM1oramY3UThZcG9scDAyTUJ3VkVpeDV3TjRTQzhaRGgrMEhDeWpreXBGRVBLSzFQRlpVOW1QOWYvak1aVXNaTFFBalVRSWF5bHRGdStQUURXdXVXb3M4L0FMckx5Z1VHTXFRTjQxRnN2VU5wUFpDaG5PSGJiV2pyQWEzMVdVYVdDcTUyampaSkoxRHFaVkFQWUtXM3JLdXJlYS9KbVllVmhqS3BETmZRRVQ4OStMY2VRNGxNTHozSlRwcXFacnQrdmJGcUpxZDdqcEd6c2x5MjZEb0EvcCtidityNjNuLys0SThBK096MzNrMXI3M0hYOTR3bGhhSWlWTktIU0FIZVRDMmFKTWIvakpoSlNHczlCOWdKUkNHL1puaDN6eXZzNmQySVYwKzhMcTIvbVJuaFJUeHgvTnVPem52RXJPTDZHWi9rYUdJWHIzVTg3dnJaR2VHRlhGcC9DOXU2bm1OL3pOdDFGaFcrV2k2YjloNHFmRFdGeFY4RC9tcWlUaEY1NU9oWE5xQlZ5YkV1V3VzTVN2VXFkSXNOajJqbCsrNzdadDk5dE9EcmpoeFpXck9wdTV2WHVuczgyMkRrcG9ZR0ZrVENQSGowR0ltQ0c0RktuOG5IWnMxaVR6ek9rMjN0UVA0RzZMYnBUVFFGQXJ6WjA4dUxuZDRjSWVLbTJ1Zmpsc1lHcXYyT202TUpuYVA3RHJWc1VPaEJjNFRXUnpYcTUvak43OTQ5ZS9hZ09jclptbC92elBHYm5aWW5PZnFMS3dLc25XWHd4VituNkM0WTVKc1dVZnpMdTRLODBtTHg3VmV6K0F5NC85WVF2V25OWC8vR09RWGJWUEN2N3c0UkNjRGRqNlFHWFNNOTFwb3FGSis3eWs5amhlUG1kRUxucU5nbmY1SThpR0plZnhqVW1WSG1KT2hlVU51MHpZTzVkT2dYLy9reE5YRHhLRzJmY3J6Vy9sdGU2M3pjczAwazN6bmpNeXlvV01QM0R2d2RDZXZNSGlLVnZucitaUDcvWmsvdlJwNDYrU0RyNm0rbUxqQ2o1UFAxd1puVStKczRtdHhOMmtydzNPbi82OGwwODJwL0l6ZlAvQXVxQTQyRnhSTTJWOS9ZYzZjdVdORk0vNUlpRkFtdGRhOUNiZEk2OThPMnlwT1AzalB6VjJjZVBycGM0MzdYMnNhVGJlMmVYZVArZE00c1ZsZFdjcytlZmZRVTdCOVM1L2Z6UHhjdjVMWHVIbjU0N0RnK3BmaVhaVXZvdFN6KzE1NTlqdTloS3ZqN3hZc0lteWIvZmRlZWtwMjJ4ME5ESU1CbjVzeG1XakJRV0R4aE0xUm8vZmFkendMWDlLZXBRQVpGTjFvZjFPanYydW4weisrNzZLS0JRYXFTYTUyVjVlY2J2OFBQTjMwSHJiMjVTSHpoWGYvR3VvWFhjdWQzYjZRemZtWThyYUZxSnZkLy9EZThzUHUzM1BlN3YrUDJ5LzZjT1hXbEo5WE1uYmFZR1RYTmJEdjZLdkZVRDk5KzlrdjBKc2YvWG1wR1RUTi9jOHQ5VEsrWlUxZzhLZkxrSlJscEhnS2wxQkd0OVkrQlQwRitwTGtoTkplV3hBN1AxbnNkU2V4a1JuZ1JLMnF1NHZXT0p3YktWOVJjQmNDaCtOYkJQanFoTkFTYkNadVZoVVVhK1BKaythUFZZQ3YwTGcwYk5HeFN0clV4a0Fsc2U5Zml1MHNXWmhibnlBQm1oMExzak1VOVcvTzFLeDVqUVNUTUZiVTFQTjNYT1FhNG9yWVdnTzBGMDhHdXFLMmhLUkJnZXl3Mm9Uck1BSFBESVNwOGp1WnNVdVVJc0RYc3d0WWJVSHFUcmRSRzY3aTU0L05YemluWk9LRTRSNmFDNVkwbUx4Nnk2UFJnbTRVTmgzTmNOQ3ZBKzFiNytlN0dNL3Nvdkc5MS90L2p1UVA1Yk9kc2VPTzR4YnJaSnRjdk5ubHk3NW5Ndi84Q0g5VWhlT0dRNVZtSEdXQmxrMEZ0MkhGVE45bHlCUFRkbHZZdDE5UmE3d0wxaWpKNXdkTG14a1BiQXZ1ZXZVZVZUSmd2Ylo5TVprV1dzYk4zQS9HY042UE51M3RlWVVIRmhWd3g3VDA4ZmVvSEErVlhUTHNWZ0IzZEx3Q3dzZjNYcnArL2N0cDd1YkMyaVEydHY2QTEzZUw2bnZFd043S0NDbDlkWWRFa3lKWHErLzg2cGJYZWhtS2pvZFVMMnJJMlBidTFhLzlQUC9EVGtvdVcyelZ1Y1RUS0sxM2RubTE0dWFtcm13c3FLN201cVlIL09qWXdBWVNibS9LempEZDA1ck9kMDVxdHZURXVyS3JrbXJvNm51czRNeVBoNXNaR3FudytYdW5xOXFURERMQXNHcUhHUDZtdmNSU3NFOWtFNmsyTi9RYTI5WUo5NU1qdSs5NzFyblBlTTVtR2oxVnpMdVdablkvUUVmTm10UG41WGIvbTBvVnY1OE5YL2lYZmZQTHZCOG8vY3VYZEFEeTEvV2NBL1BTVkIxdy8vOUdyL29wYjFuNk1INzM0TlE2Y2RqOU9ienlzbVhzRjlaVk5oVVdUTUUvalR6ck5RM2NmOEVHZ1FpbEZyYitKS2wrOVo1M21FOG45bkV3ZFpFNWtPUkZmTlIzcFkwd0x6cVkyTUlPV3hBN2EwOGZPL1UwODVqZENOSWJtWWlySEdxRmZLS1c4MlJyeC9IVGFTajlpR01aRE9zMXVYekJ5K3BhWmR3eGxnYklqUjQyQkFQVit2MmVkNW9PSkpJZVNTWlpGbzFUN2ZCeFBwWmtWQ2pFOUdHQlhMTTd4ZFA0NkZqRk5WbGZtSDI1TUN3UzRiWHFUNi9kNzlOVHBRWGZqSGl0QncyQk9LRnk4MmN1a3laSFcraEV3SHNwaDdZNkVncWZ2bURuenZITTB2eFptVnhsMEpzZS94L25HY1p2TkoyeXViRFpwaUNyMnR0a3NhelJZVUdmdzRpR0xQVzFuNnZTVHpWa1dUelA1NEJvL0s1dE1UdlpxRmswem1GZXJPTnF0ZVdpemQ1c1hSZ093b3NrbzN1bDdzdVRJUVd1T2dQcXBiVnMvdGd6alZJcFE2MC9mcDRieVNNWFpQb1dhcVEvTThxelRmREMrbVVQeHJTeXR1cHdxZndNblV2dVlGVjVDVTJnK3UzbzJjTnpEdlVXR0ttaEVtUk5kaG1rNGJyY21mSzQwSEZUb245cVcvVVB0c3pzN2ZMbTJlK1ovYnlnTHhoMFptaHNPTVRNVXBEdm1UYWQ1YTIrTTdiRVk2NnFycWZjSE9KQklzQ2dhWVY0NHpLdGQzZXd2MkZma2taT25tQjhKYyt2MFJwWldSR25OWkpnZkNUTW5GT0pFT3MwdlQ1NDZ5MzlwN0VSTWs2VVZGZmljMDdNbmZJWWNGSzFhNjRlMXovd3ZuVW9kU21lekhmOSt5U1huZmExYjJMaVN1ZldMUGVzMGJ6endESzhkZko1cmx0MUNVOVZzZHAxNGc1V3pMbUh4OUF0NGR1ZWo3RHoyMnJtL2ljY3FRdFdzbm5zNWZ0TXhhMkZ5NWNrajBta2V1b1BBMC9TdHJ6QU5QM09qS3ppZFB1eFpoVGEyL1pvbFZaY3lON3FjMnNxTFNPUjYyTjc5QXZ0N1gvZXNUdWVqd3F5bEx1QTRUU2NKL0x0SDFSa3lyZFhmWnFQcE56NVE5emZET1hQTWtTTy9ZYkNzSWtwTHlydk5heDV2YmVXUzZtcVdWbFJ3WVhXUTNseU9senE3MkZ4d3R1YXNVSEJnMThDbVFNRDlHNUVmV1JqdjduK056OGNNNTVTMVNaRWp0UHBidjEzeHhoMEw2MGFjbzRCUGNVV3p5ZFpUM2d6VC9uOGJNdHk4M01jVnpTWTNMUEhSRnRjOHZEWEhrM3VjTjhxZFNmamZUNlc0ZGFXZk5UTk5samRCUjBMejJLNGN2OW1WSSszaDBiclRLeFNMcHpsdVNpZEhqb3JZaW85OTcvYndINGI1OGFMMktjRFNxc3RvU1d3ZnRmcWRyeWRPZkp1TDYyNWlhZFZsckFtOWc5NWNPeHZhZnNIbXpxYzlxOVA1cUFrME1pUGsyRnRuNHVmS3NtNzg3UEovTDlrbGFJaWNiWk5oY0VsMTljQnUxRjc0M3BGalhOOVF6N3JxYXQ1V1gwZEhOc3V2VHAzbTJYYm4rdmJ1WEk2dkhEakVUWTNUV0ZsUnlaSm9sSzVjbHFmYTJubXFyZDExbCszeDBCandNei9pMkJCdjRtZW9nS1gwMy9ncUt6ZC9kVTdwektraGNPUXA2QTl4OWJKYmVQUHdpMmYvMUJpNjk3ZC96VzNyUHMzVnkyN20zVTBmcGJYbk9EOTY4YXY4NXMwZmVWYW44ekd6cHBubE05WVdGazJxUEhsSjFqUVBVZDk1Y1o4QnZncUVJTCsyK2NrVEQ1S3laZDM4Y0t5cGVUdk4wZFdvTXlPRXp3SWZWa3FkOUxCYVk4b3RSNWJXL09leDQ1Nk5OazkyMTlUVnNiSWlXdlk1eWxtYXYzMDg3Y2tVN2FuZ28ydDlYTFBBTEtzY0ZYTnZuM0w4OE5EZmV6YmFQTmxkM2ZCaFZsWmZWVGE1Y20yYmJKdC8ybmZBc3luYWs5MzdwemR4WlcxTjJXU29rRnVlc2xhR3U3OS9pMmNiZ2sxMm4zN2IzM0hkcXZlWFpaNUdTbzZjR3FLK2VmN1BBUU03RHhyS1pHblZaZDVWYWhJTHFEQ3pJOHNMLzJpendCT0FOL09meG9sYmpreWxXRmRkZWtxTU9MZVFVaXlMUmlSSGdNOVV2SHU1K3k2eDR1d3FBbkJsczFsMk9Tcm0zajc1dUtUMkp1OHFOWW1GekFxV1ZWMVdWcmx5YlpzTWd4c2EzSGRCRjJjWE5VM1cxVlNYVllZS3VlWEpid1o0MzZWLzVsMmxKckhLVUExWEw3K2xiUE0wVXRKcFBqOTdnT2NMQzJhRUZ4VnZaQ1dHWUZIbFJjVUh4SjhBbmlpVFRRaEtjclFnRXFIU28vTWZKN08xMWRYRjY3ektPa2VYekRLb2ozaFVtMG5zeHFVbUFaOWo0bFU1NWFoWVNhNFdWcXlsMHJtUmxSaUNDMnV1dzJjNGxvNlVTNjVLTXJTbXNvTGFRWTQzRklPN3RyNk9RUGxlNC9xVjVPbXloZGZSVUZtNlk3NDR1MXN1K2poQm4rT1kxM0xNMDdCSnAvazhLS1Zzd0xFbG50OElNajIwd0tNYVRVNUJJOExNeUpMaTRsZUFMUjVVWjl5NTVTaG9HTXdMaHdmNWhIQVROZ3dXUlVwNmlHV2RvN0FmMXN5UWh5L25veW9JbDh3dStaMlZUWTZLdWVVcVlJWnBqcTcycUVhVFU5aXNaRkhsUmNYRlpaRXJ0d3lGVEpPVkZSVWUxV2h5cWpSTkxxd3FHWlFwaXd3VmNzdFRKRmpCUmZPdjlxaEdrMU4xcEo0ckZsMWZYRngyZVJvSjZUU2ZKNlhVRnZLYkVnQmdxUHp4VTM0amRKWlBpVUlOd1RtRURFZG54d2Erb1pRcW0wVzlwVGxTekFtSENCcnlKemxVczBNaHdxYmo5MVgyT1RJTnhmSkdnK2pnZTdXSklzc2JEYXFEamxIbXNzdFJzZEwyeVdST1pEbEJJK3BoclNhWDJlR2xoRTNIc3B1eXlsVkoyNlFVUzZOUklqS2phc2dXVjBTcGRCNmxXRllaS2xSNnJmT3hlczdsVklTcVBhelY1TEpxOWpxcUkvV0ZSV1dicCtHU08vVGgrVEtRNlg5UkY1aEJwYS9XdytwTUhxYnkweEJxeGxDT0M4RW1pcWJlbEFsSGpwcUNRV3A5TW4xdEtQeDlSNW40bk1kTVNZNkFoZlVHTXlwbGo4ZWhDUHI2ajVseUZKZHJqb281Y2pVOU5KL2FnUHRSYzhMSnI0TE1pYTdBcHh4TGtNb3hWNDRNTlVmQ1p6MTlRWndSTkJSTG94SDhjbzByNU1qVGt1a1hNTE4ydm9mVm1UeEMvZ2hyNWw1SndCY3NMQzczUEowMzZUUVB6MGJ5WVFNZ1lJU1pFVjUwbHJlTGZpRXpTbU5vYnVFbUJCcjRTcG11cDNEa0tHd1lMSWpLZ3RTaGlKZ21jMEpoeVZHZUkwZVZRVmc3VTBaemhxSTJwRmpaWkVxTzNEbHlGVElybUY5eG9ZZlZtVHdpdmhybVJKWkpyb295VkdHYXJLNlVLZHBEVWUzenN6UmFJUmx5Y3VTcEtsekxwUXV2OWJBNmswZGR0SUVMNWw0dWVSb2g2VFFQVHlmd0tIMUgwaXFsbUJ0WmlZSGNxSjdMelBCaVFxYmpvcmtWMk9CUmRieFdrcVBsMGFpa2FBZ1dSaUpFZlk3ZmxPU29JRWRYelRmeFNldCtUaGZOTnFnSk8wWnl5amxIeFVyYnA2b3JNSkRaTU9leXNPSkNvcjZhd3FKeXpWVkpoaTZyclpFRURjRUZWUlZVT3pkT0s5Y01GU3JKMDdYTDM0UGZsTmtMNTNMcG91dW9qVFlVRmttZWhrRnVxNGFoYjFPQ1o0R1cvcktBR1dKaDVkckJQeVF3bFo5NTBWV0ZSUmJ3TzhwMHEzdTNISVZNa3pXbEczK0lBbjZsV09rY3JaQWNGZVVvR2xCY3YxZ2V2NXhOeUFkWHozZjhqc282UjhYYzI2Y29hMnJmN2wybEpnRy9DcktpK3FyQ29yTE5sVnVHSXFiSk5mWDFnMzlJRUZTS0syb2NEMTNLTmtPRjNQSlVFYXJtWFJmK3NYZVZtZ1JDL2dqdldQbmV3aUxKMHpCSnAzbjROZ052RmhiTWkxNkFUOGtUcjhITWppd2w0bk5zMnRBTy9FNHBsZmFvU2hOQlNZNVdWbFlTVUxJbWRUQ0xveEdxbkd1L0pVY3VPYnBtZ1VsWWptMGUxS1Z6VEtaRkhaZEF5VkdwMHZhcCtxMEVETm5wZnpDTEs5ZFI1WGQwQ3NzOVZ5VVp1cksyaHBCc2VqbW90ZFhWMURuWGZwZDdoZ3FWNU9uNlZlOG5FcEJwLzRONXk1SjMwbGcxczdCSThqUk0wbW9OazFJcUJmeEhZVm5Jak5JVW11ZFJqU1kyQTVPRjBaTGpOL1lCejNoUW5RbkRMVWRSMDJTdUhEL2x5Z0RXVkphTXhFdU9YSEpVRTFLc2FwSW0zbzNQd0cwa3Z1eHpWTXkxZmZKVk16ZXl3cU1hVFd5RzhyR201aDNGeFdXZEs3Y01WZmw5TEt1UW5kamRtRXJ4dHZxU2pXWExPa09GWEs5MTBXbXNhYjdTb3hwTmJEN0R6N3N2L0doeHNlUnBtT1NPYW1RZUI3YjN2MUFZTklibVlTcFpzVk5zV25BMklWL0pSZkliU3FtY0YvV1pZQnc1TW9EbTBwMmhCZmxqcGlwS2R4aVhIT1U1Y21RYXNHcTZRVUJtYVpkWTJxQ0sxektENUdnd1JlMlR5ZHpJU3BsVjVXSldlQWxSWDFWeHNlU3F1RzBDbGxkRVpVYVZpOFdSQ05WeWpUc1hSNTU4aHArMXpWY1I5TWxnUTdHVnM5ZFJXOUZRWEN4NUdpYnBOSTlBMzlsbS81UDhMblFvcFpnV25FM1VyRG43Qjh1TWdVbGpxTG40Sm1zUDhJaEhWWnBRM0hJME14Unl1M0NXTlJPWUV3NFZIOEVoT2VyamxxT2xEU2FORlhKaldzaG53S29tazZEenowdHlOQWpYOWlteW1DcC95WTFZV1RPVmp6bVI1ZmlOVUdHeDVBcjNEQzJLUkttWDQ2Y2NmRXF4dENKSzBEbDFYVEpVeEMxUEsyWmRURlAxYkc4ck5zSDR6UUJyNWw1QnlPODRsVVh5TkFMU2FSNjUzd0U3KzE5RWZGVTBobVdLZHFHUUdhVXBQTDl3cTN1QUx5dWxFbDdWYVFKeTVLaks1Mk51T0hTV3Q1ZWZpTStrT1J5V0hKMmRJMGZUb29wVjA2V1pMMVFUVXF5ZVlXSklqczZIczMzeTE5TXNVN1FkSW1ZMXpkRlYwajROenBHaHVvQ2Y1VEpGMjZISzUyTkZSWVZrYUdnY2VXcW9tc21GelcveHNEb1RUMDEwR212blhZV2hIUGNBa3FjUmtMdXBrVXNCdjZKdkMzeUF1WkVWY3Z4VWdmclMwZmRENUg5bjRveVNIQzJ2cUpBVUZaZ2RERkhqSEgyWEhKVXF5ZEZWelhMOFZLR2xqWW9tNTU0eGtxTnpLOG5Wc3VvclpTbFNnVm1SSmRUNEd3dUxKRmRPSlJtNnJLWmFsaUVWV0JRSjB4Qnc3TjRvR1JwY1NaN2V0a0tPbnlxMGN0WTZadFEwRnhaSm5rWklicVZHcUcrYXlGUEE2ZjZ5Q2w4dE04T0x2S3ZVQktKUUxLeFlXM3lnK3UvSW43Y24rcmpscU1iblkyRTBNdmlIeW9nQ0xxaXFsQnlkZzF1T21pb1ZGOCtXcGg3QVVIRGRJcC9rNkR5NXRrLytSaFpXeURHTGtOL1A1SUthYXlWWForR1dvWVpBd0cxang3S2tnR3ZxNmlSRFErU1dwNWsxelZ5MnNHUWp2ckprS0lOM3JmbUk1R21VeVozVTZIZ0IyTjMvUWluRjBxb3JVTWdUMU1iUVBLcjgwd3FMdXBDdDdnZFRrcU5McTZzbFJVQnpPRXk5My9FRVhuSTB1SkljdldlRkQwT0N4T3JwQnJPckhiOEl5ZEhRbGVScVhkMjdVWEliUVhOMEZmV0JXWVZGa2l0M0pSbDZaME85WE9PQUZSVVZ6QWdGQzRza1ErZFdrcWZiTDcremVEcHlXVnJiL0ZibVRsdGNXQ1I1R2dXU3JGSFF0d1grOXd2THdyNEtta0x6UGFyUnhHQmdzcWppNHVMMU9RZUE1enlxMG9UbWxxT296OGU4TWo5K3lnUXVyS3lVSEEyUlc0NXF3NG9MeW54dHM4K0FHeGFia3FOaGNtK2ZhbW1PcnZLb1JoT0RxWHlzcVhtNzVHb0kzREpVN2ZlenNxSzh6OWoxS2NYYjZ1c2tRK2ZKTFU5MTBVWXVtbmUxUnpXYUdIeG1nSGV2L2Fqa2FReVU5MTNVNlBvWmNMai9oWUhKalBDaXNsN2JYQnVjUVZWZ1duSHhqNVZTYlY3VVo1Snc1TWdFRmtUQ1pad2lhQW9HcVhldTh3TEowYms0Y3VRellPMHNvNnpYTmkrc1U4eXVLZmtGU0k3T2o3TjlVajRXUk5lVTlkcm1wdEI4Nm9Pemlvc2xWNE56dGsxS3NicXFvcXpYTnM4TGg1anBIR1VHeWRCUU9mTGtOd09zVzNodFdhOXRYakw5QXBxZG84d2dlUm9WWlh3TE5icVVVcjNBVnd0ZVV4dVlUdGhYcnV0MUZFMmgrZmlkeDB4MUE5L3lxRUtUZ2x1T21vSkJ0N09KeTRJQzVvWER4VWR3U0k3T3dhRzdkNkVBQUNBQVNVUkJWQzFIQytzTjZpUGxlV09xZ0F0bUdJU2R6MTRrUitmSnRYMEtMNkRDVitkaHJieWpVTXlMckNab09HWURTYTdPd2kxRDg4SmhhdjNsZTQxYlVWRkJTSzV4dytLV3B5WFRMMkJhNVhRUGErVWRwUXd1bXY5V0lrRkgzMFB5TkVxazB6eTZIcVJvUTdBYWYzbis0WWFNQ0EzQjJhZ3phMHMwY0g5ZkF5Zk96cEdqR3ArUHhqSTl6ekppbXN3T0JZczNzNUFjRFkwalIwMFZpbmwxNWRscHJnN0Jza2JITVZPU28rRnp0ay8rUmhxRHpXZDUrOVFWTnF1WUZWa2kxN256NThoUVF5REFuRkI1SHJGWTZmT3hLQnFWdG1sa0hIbWFVVE9YaFUzbHVXeWtKbExQeWxuckN0ZDFTNTVHa1hTYVIxY2MrQ1VGQjY3UHI3akEyeHA1cENiUVZMd0JXQnZ3bng1Vlo3SXB5ZEhxTXQxaHRDSGdwODc1d0VCeU5IUWxPYnAyUVhtTzVqVFhHc3lxY2p3d2tCd05YMG11VnRXVTV4ckN4bUF6ZFlHWmhVV1NxNkVweWRCVmRiWGUxc2dqYzBKQlpnVGxHamRDUlhreXVHSFY3ZDdXeUNNTEdsY3dwMzVoWVpIa2FSUkpwM2tVS2FWeTVMZDA3K292cXcxTUw5NVZzeXpNcTdnQVF6bFc0ajRQSFBXb09wT0tXNDZhZ2dGbUJrdldQRTE1cXlvck1aMXIzU1JIUStTV28vbDFpaVhUeW0rMCtXMExUWHltNUdnMHVMWlBvWG5NS01OakZsZlZ2QlhUY0R5SWtsd05nVnVHbXNOaEZwYmhwcGR2cWF2RjU1eWFMUms2VDI1NVdqUjlOU3RtWHV4ZHBUeHl3K3JiaTlkelM1NUdrWFNhUjk4THdONytGNFl5V0ZKMUdaVFJvUW9WdmpxYVF2TUtpeExBazBxcHVFZFZtb3lLY3FTNHBNeU9uNnIxKzJoMjNrUkpqczZmSTBlbW9iaDV1WTl5Mm5OblJxVmk5WFRIQXp6SjBjZ1Z0VThtbDlUZFZGYkhMTllHcGpNM3VyS3dTSEoxZmtxdWNkYzNUaXVqQkVGVElNQnk1ODdoa3FIaEs3cldtZHgyNmFmTDZ2aXAyYlVMdUxENUxZVkZrcWRSVmo1cEdpZEtxWlBBcndyTDZnSXpxUEUzZVZTajhiZTA4dExpb2lQa253S0tJWExMMGZSZ29LeldObDlTWFYxY0pEazZUMjQ1V2xodk1LK21QRzVORlhEejhwSXA2WktqRVhKdG4wSUxhQWlWeTlwbXhjVzFOeFVYU3E3T2cxdUc1b2ZEekMyVHRjMEt1S0dodnJoWU1qUk1ibmxhT24wTkN4cFhlRlNqOGFWUTNMYnUwOFhGa3FkUkpwM21zZkVkSU5YL3dsUStab1ZMdG4rZmtpcDk5VXdMelNrdWZndzQ1RUYxSmp0SGpueEtzVEFTOGJBNjQ2ZmU3MmRXNlhSMHlkSHdPSExrTitHU09XWlpqT2pNckZJc2F5aTV6RW1PUmtkUisrUm5VY1ZGSGxabi9OUUZaakFyc3FTNFdISjEva3F1Y1d1cXltUC9qdW5CQUlzaTBlSml5ZERJT0s5MXZpQlhMTHErTEdiQXpLNWZ5S3JaNjRxTEpVK2pURHJOWTZEdmlkZTNDMTVUSDVwTjJLdzR5NmVtaGhuaEJRUU14NVBpSFBBMXBaVDJxRXFUbGx1T1pvYUNSTTJwZjJyenZIQ1lrUFBubEJ3TlUzR09ES1ZZTXMyZ3BneVdEMTQ0MHlEcWZQWWlPUm9scGUyVHdjendZcUsrcWIraDA3em9CWVNjMTNQSjFUQzR0VTBMb3hGcXl1Q0l4WldWbFVSOWNvMGJUYVY1TWxnKzYyTHFLaG85ck5YNHVHVCtOVlNFYWdxTEpFOWpRRHJOWStlckZHeEtVT1d2cDhyZjRHRjF4bDdBQ0RFdE9LZDRBN0NIbEZLSEIvdU1PQ2RIanVyOWZob0Mvck84ZmZJTEdRYXp3NkhpRGNBa1J5UGp5TkdzYXNYY21xbmQvRWNEK1dPbWZJYmthQXc1Y2xVWG1FbERjTGFIMVJsN0lTUEs3TWhTVExuT2pSWkhobVlFZzh3S1RlMU5MeU9teVpKSVJLNXhZOE9ScHpuMWk1alhzTlRENm95OWlsQTFxMlpmaXM5MFBHeVNQSTJCcVgzWDVLMWp3Ry83WDVqS3g1ekljZytyTS9haVpnMjFBY2U1MUFuZ2F4NVZaNnB3NU1obkdDeUpUdTBaQzlXbDUxSkxqa2JPa2FPQXFiaThlV3JQV0dpTUt1WTd6NldXSEkyK292Ykp6NUxTUFMybWxDcC9BNDNPdGR1U3E1RnhaTWh2R0Z4U1U3S2Z4WlRTNFBjekoreVlrU2NaR2ozT2E1MHZ5RnVYdnR2RDZveTk2ZFVsNTFKTG5zYUlkSnJIaUZJcURmeUNndlVWTThPTENSb2xhMWltakxuUmxmZ01SMmZuV1dDUFI5V1pFdHh5dENnU0ptcE0zVC9kNVJWUkFzNmZUM0kwUW00NXVuaVdRZlVVM25QbnJmTk5RajVIcDFseU5NcmNjcld3WWkxUmMrcDJlcFpYWDFtOEJFbHlOUUp1R2JxZ3NwTHFLYndNNmJMYTZ1TGxSNUtoVWVLV3A4c1dYVWR0ZE9yTzlMeDJ4WHNJQnh6NzNVaWV4c2pVWHgzdklhMzFmUEs3K1EyY1M1SE05WkxWYWU4cU5ZYWlaazNobVpVWjRQUEFOMlZOeGNpNDVhZzNseU5qMjk1VmFneFYrM3lGNTFaS2prYUpXNDQ2RXBwa2RtcitXaHNxREFKbjdrc2xSMlBFdFgzS2RwQzFVNE4vYUJLcjhqZmdNd2FXeUVpdVJvRmJocnF5V1pMVzFMekdUUXY4Lyt6ZGQ1eGRkWm40OGM4cHQ3ZnB2YVQza0lRa2hBUUlDYjMzSmlCWUVXVngxWit1SytycXFxeXV2V0pqQlJWUnNOQ2xkOUpJSTcyWDZiM2NtWHRuYmozbjk4ZWQzSkxKWkNaVFRFaWVkMTd6ZXVYVWUyYm1tWFBPODYwV0xQS01Hek5IaXFmVzdpWjZJOTNINzZMR1VLR3ZIS3VlN05JZzhUU0dUdjdSRm82dkt1QjEwdjV3SGJvSEI2ZkU2SkNOd092eVJ6c3Erc1dSNXhRWUtLV1B4TkhvNlJkSE9VNkZVNlRzVk9KbzdQUy9QMWx5anQvVi9HdEpYSTJPZmpHVVpiR1FkWElQMzNHSXhORG82eGRQZVo1QzRKU1krbFhpYVF5ZHZHMDhUd0NLb2hqQUw0NzNkUnduNnhSRjJYNjhMK0prSUhFa2NUUWFKSTRranNhQ3hKWEUxVWhKREVrTWpTYUpKNG1uc1hKS1ZERWNiNlpwZmc2NEM4amg1UCtaaDRGOXdPMktvdFFjNzRzNW1VZ2NpZEVnY1NUR2dzU1ZHQ21KSVRHYUpKN0VhRHZaZytpRVlKcW1Dc3dCOGpuNWEvZER3QzVGVVJxTzk0V2NiQ1NPeEdpUU9CSmpRZUpLakpURWtCaE5FazlDQ0NHRUVFSUlJWVFRUWdnaGhCQkNDQ0dFRUVJSUlZUVFRZ2doaEJCQ0NDR0VFRUlJSVlRUVFnZ2hoQkJDQ0NHRUVFSUlJWVFRUWdnaGhCQkNDQ0dFRUVJSUlZUVFRZ2doaEJCQ0pDakgrd0xHbW1tYUx1QXNZQ293RVhBZjN5c1NZOGdBV29CZHdHWkZVZDRiclJOTEhKMVNKSTdFYUJpek9EcWN4TlVwWlV6aVNtTG9sRExtOXlhSnAxUEt2K3haZDd5ZHRFbXphWm9LY0Fud2ZXREdjYjRjOGE4WEFSNEg3bE1VcFdhNEo1RTRPdVZKSEluUk1DcHhkRGlKcTFQZWlPTktZdWlVTjZyM0pvbW5VOTZZUE90T0ZDZHowcndjZUJMd0h1OXJFY2ZWRnVBQ1JWR2FoM093eEpIb0kzRWtSc09JNHVod0VsZWl6N0RqU21KSTlCbVZlNVBFaytnenFzKzZFNFY2dkM5Z0xKaW02UUIrZy96UkNwZ04zRGVjQXlXT1JCcUpJekVhaGgxSGg1TzRFbW1HRlZjU1F5TE5pTzlORWs4aXphZzk2MDRrK3ZHK2dER3lESmgwYU1FMFRjSkdEMTNSVmlKRzZEaGVsaGhMQ2dvdTNZZGJ6MEZYTGVtYkxqWk5NMTlSbEpaalBHVy9PT28xREZvakVjS0dNUnFYTEU1UVBsMG4yMkxCb21hVUs0NWFISFdGb0xiTElCZ1pqYXNWSnlJRnlIY3BGSHNWYkhwR282N2h4dEhoK3QrZjRsMjBoZXNKRzhFUm5scWN1RlM4bGx5eXJVVllWRnY2aHVIRVZiOFk2bzdIYVFpRjZJbkxNKzVrcFFBNVZndUZOaHUyMFhuR0hkSXZudnc5YlZTMTdTRVk2aHJCRllzVG1hS29GSGhMS00yWmdOM2lTTjgwV3MrNkU4YkptalJQVFYrSUdDRld0dnlEN2xqYjhib2U4Uytpb0ZMaG1zSGM3QXZTVnp1QVloSURGUnlMakRnS0dRWlBOVFhUSG8yTzhDckZpVTRGcHJuZExNL05TVjg5S25FVWlNQVAzbzVRMzJXTzdDTEZDVTlUNEt4eEduZk16eWpFRzI0Y0hTN3ovaFFQOG5UZFQybVBOSXp3dE9KRXA2SXh6WHNteXdwdlMxODluTGpLaUtGZ1BNNHZEMWJUR0pIU3ZKT2RwaWdzOVBtNHVhUW9mZlZJNzAwWjhkUWQ2dVNiVDk1TmJmdStZWjVPdkY5b3FzNnk2VmR4MTNsZlRWODlXcys2RThaSjJUd2JtSkMrRUl4MVNNSjhpakF4cUE1dVAzeTFBeWc2d3U2RHlZaWp6bGhNRXVaVGhBSHNEQVFPWHowcWNkUWNNQ1JoUGtYRVRWaFJGVDk4OVhEajZIQVpjZVdQTmt2Q2ZJb3dpTE96YS9YaHE0Y1RWeGt4MUJLSlNNSjhpb2liSm12OW5ZZXZIdW05S1NPZUdqdXJKV0UrUmNTTkdHL3VlT2J3MWFQMXJEdGhuS3hKYzBhYkpRTnBablFxTWZ2L3ZsWEFPb3hUWmNhUktZbk9xZVFJZDQxUmlhTlkvS1FkZjFFY3dSRmF1UTQzamc2WEVWZHhZcU53U3ZGK1lkQ3ZNR1k0Y1pWNWI1SkgzQ2tsM3YvM1BkSjdVMFk4UmVOU0FITXFpUm45S3BWRzYxbDN3amhaazJZaGhCQkNDQ0dFRUdMRUpHa1dRZ2doaEJCQ0NDRUdJRW16RUVJSUlZUVFRZ2d4QUVtYWhSQkNDQ0dFRUVLSUFValNMSVFRUWdnaGhCQkNERUNTWmlHRUVFSUlJWVFRWWdDU05Bc2hoQkJDQ0NHRUVBT1FwRmtJSVlRUVFnZ2hoQmlBSk0xQ0NDR0VFRUlJSWNRQUpHa1dRZ2doaEJCQ0NDRUdJRW16RUVJSUlZUVFRZ2d4QUVtYWhSQkNDQ0dFRUVLSUFValNMSVFRUWdnaGhCQkNERUNTWmlHRUVFSUlJWVFRWWdDU05Bc2hoQkJDQ0NHRUVBT1FwRmtJSVlRUVFnZ2hoQmlBSk0xQ0NDR0VFRUlJSWNRQUpHa1dRZ2doaEJCQ0NDRUdJRW16RUVJSUlZUVFRZ2d4QUVtYWhSQkNDQ0dFRUVLSUFValNMSVFRUWdnaGhCQkNERUNTWmlHRUVFSUlJWVFRWWdDU05Bc2hoQkJDQ0NHRUVBT1FwRmtJSVlRUVFnZ2hoQmlBSk0xQ0NDR0VFRUlJSWNRQUpHa1dRZ2doaEJCQ0NDRUdJRW16RUVJSUlZUVFRZ2d4QUVtYWhSQkNDQ0dFRUVLSUFValNMSVFRUWdnaGhCQkNERUNTWmlHRUVFSUlJWVFRWWdDU05Bc2hoQkJDQ0NHRUVBUFFqL2NGbk13bWVSWlEzN09ibm5qWGlNNlRZeTJtMGoyYmplMHZEZnNjNXhiZXl0NnVkZFQxN2daQVUzUlV0S01lRXpVamdJbFZkZURXcy90dEQ4WTZNVEZSbFlIUEU0bjNZaEFmOW5VTG1PZjFzcmNuU0hkc1pEL0hJcHVObVc0M3I3YTFEZnNjTnhVWHNiR3JpejNCSGdCMFJVRlZqbjVNMURBeEFZZXFrbVd4OU52dWowVXhUVkNWZ1UvVUc0OWpEUHVxQmNBbFUzWFcxY1JwN1RGSGRKNkp1U3BMeDJzOHRDNDY3SE44OVh3YkwreU9zYlltRWROV0RiUkJpbkJEVVRBQmp3MEszZjEzYmc0WW1JQitsUE4waHlFbWdUU3E1bVZmeU43dURYVEhobjlmQVNpeVQyQ0c3eXhlYS9yanNNOXhZOFYvc3JIalpmWjJyd2RBVnl5b3l0RmZjNkpHQ0JNVGgrWW15MUxZYjdzLzJvS0pjZFR6OU1ZREdHWnMyTmQ5cWpzdk40ZjN1cnBwanc3L25nSXd6dUZnY1hZV2Y2NXZHUFk1UGpkaEhLKzN0ck94Sy9IZVpsRVU5S004bXdCQ1J1TGU0OVkwOG0zV2Z0dGJJeEZNRTdTam5DY1FqeE0zUjNadkZnbFhuWDRucS9hK1RFdFgvWWpPTTZWb0R1ZlB1bzVmdnZLMVlaL2oyemYvaVdjMi9JR1ZlMTRFd0tyYjBkWCs3MEhwZXFOQlROUEE2OGltT0t1eTMvWkdmdzJtYWFCckE1K25xN2VEV0h4a2YwK2lQMG1heDRpQ1NyNnRqTW1lK2F4cGZZYjJTRDJUUEF1WTVsMDA2TEViMjE5T0pyY0FEdDFMaVdNU0d4bCswbnk0ZVRrWFVlcVljdFI5M214NmxNNW9NMFgyOGN6S1drcFh0RFc1eldQSlk0ZC9CV1hPYVdSWkN3QlFGUjBUQTlOTXZaV3VhWDJHbG5EMXFGMzNxVVlGeXV4MjV2bTgvTE81aGNad21IbGVMd3V6ZklNZSsxcHJHM3Q3ZXBMTEhsMWpvc3M1b3FUNWNPZmw1VExaNlR6cVBvODNOTklTaVZEcGRIQldkbmJHaTFHT3hjTHF6azZtdUZ6a1d4TXZHN3FpWUVMR0M4US9tMXVvRFlWRzdicFBOWm9DMC9KVkxwNmk4NHVWRWZhMkdWd3lWZWZLR1lNL0FoNWVHMlZ0YmFyQUp0ZXBNTDlzWkVuejRUNjh3TUxDOHFNWDRuM3oxVEJWSFNheml6UnVubU9oMXArNno1VDZWSjdZR21WUmhVWmxkaUpydHFoZ21CQlBldy85K1lvSU81b2xheDR0S2hxbHppbk16YjZRNSt0L1JXTm9QL095TDJSQjdtV0RIdnQ2NHlQc0RheFBMbnNzT1V4MHp4dFIwbnk0OHdydllKSm4vbEgzK1d2MWQyZ0pWMVBwbXNWWitkZlRGazY5YU9mWVNsalQralJUUEF2SnM1Y0RpVVRjTkEzaWFZWEJ6OWYvbXRxZW5hTjIzYWNTVFlGSkxoZkw4M0w1WFhVdEIzcDdPUzgzaDR2ejh3Yzk5cy8xOWJ6WDFaMWN6ckZZbU9QMWpDaHBQdHdIU291WjUvVWVkWjhmN2o5SVRTakVESSticXdzTGFBaUhrOXVLYkRiKzJkekNmSitQTXJzZEFGMVZNRTB6NDk3MGZ6VTE3QTcySEg1cWNZdzBWV2RtMlVLdVBQMU92di9jWjluVnNJbXJUcitURzg3NHhLREgvdkxWcjdOcVQrbzlPOTliektLSjU0OG9hVDdjSnkvNE9rc21YM3pVZmI3MDJHM3NiOTdPdkhIbmNNZlpuNk82Ylc5eVczbnVSQjViOVF2T21ub3BFL0tuQTJEUnJSaUdRZHhJRmR4OTc3blBzcVZtemFoZHQwaVFwSG1NbUJpc2JuMmErYm1YY0ZiQjlheG8vanMxd1IyMGhsSUo1Sm41VjFNZDNFRjl6KzZNWTROeGY4YXl3c0Nsa3hQZDg4aTNWL1JiM3hhdVkwLzN1Z0dQVzkvMkFodDQ4YWpmUTNvTmNYdWtnZFd0VHlXWEYrVmVDY0E3TFg5TnJsdGVlQnQ3dXpkUTA3UGpxT2NWUTJjQXp6VTNjMkYrSHRjVUZmSmtZeE83Z3NHTUJQS0tnbngyQm9Qc1BleUIyeFhMclBsUVNDU2pSekxINjBrKzBOTTFoTU5zOEEvY1V1S1ZsbFplSGFTbU9mM0ZvREVjNXJubWx1VHlaUVdKRjZNbkdwdVM2MjR1S2VZOWZ4ZTdnc0dqbjFnTVdkeUVuNjJJOExGRkZqNS9ycFh2dnhsaFZWV01IYzJwdi9GUG4yVmpWVlVzSTBFR2FBMWtSbzJpTUdBY1hUQlpZMFpCLytSM1Q2dkI4N3NHcm9sNzhOMG8vN2YyNkVsNGVnM3h2amFEbjY2SUpKZnZXWklvY1BudUc2bDFYN3ZReGt1N1lxeXFscFl1WThVZ3pqL3Jmc2tGeFIvbTZyTFA4RlR0ajluVnRZYmFubDNKZlM0di9SUzd1bGF6dDN0RHhySHBoYkJ3OVB2VGFWbm5VZTZjMW05OVErOWVOblFNWEpqOFN1TkR2TnIwKzZOK0QvRzBHdUxHM2dNOFYvOUFjdm5Ta3NTTDloTzFQMHl1dTZuaVB0N3JlSVhkM2U4ZTlieGlhT0ltUEZoZHd3ZkxTdm5VdUFvZU9Gak5PbitxTlJQQXh5cktXT2YzODU2L08rUFl0bWdrWS9sbzk2WnpjN0taNG5iMVc3Ky9wNWRYV3djdVNINmt0cDVIbGFNbjRiRzBBdDZEdmIzOHRybzJ1ZnpSOGpJQWZuYXdLcm51Q3hQRzgzcGJHK3VPOG13Vnd4TTNZbnozMmM5dzcwWDM4OVZyZjhNM243aUx0M1kreDliYXRjbDl2bmpsVDNoeng3T3MzdnR5eHJGTi90cU1aVVZSR0NpaUxwdDdHN1BMKzFlQzdhemZ5RlBySHhydytuNyswbGQ0NE9YL091cjNFSTJuNG5wMzQyYis5NWxQSjVjL2YvbVBBUGo2M3orYVhQZmREenpHTXh2K3dOdTduanZxZWNYSVNkSThoa3dNMXJVOXp3VDNIRG9pRFppWWhJMUVJbUJYWGRoVUY4MmhLanFqelVjOGZsYld1WXgzbjRhQ2dvTEtsV1gzSnJmNUk4MjgxZndZUG1zK0RzMU5kWEI3Y2x1aTlyZVFmRnNGODNNdkFjQ3EycG1iY3o2enpXVlVCYmV4dzc5aXdJZkxrUlRZSzdtMDVPN2tzcTVhYUFvZHhLTFl5TFlWQWVEVXM3Q29OZ3JzaWVZazNkRjJldVBkUnp5ZkdEb0RlS21sbGRrZUQwM2hNQ2JRRTA4a0FrNU53NmxwMVBTR2FJbEVqbmo4MmRuWnpQSjZVRWpVWE45ZG1TcGthUWxIK0h0akkzbFdLMjVkWjJjZ2tOdzJ4ZVdpd0dxbHpHN253dnc4QU95cXlyTGNYTTdPeVdGSGQ0RFZuWjBEdjZVY1FZWERrWHlKQUxDcUtsVzl2VmhWaFNLYkRRQ2ZybU5UVlNvY2lTUytQUklsRUpmRVo2VGlKdnhtZFpUekp4bnNiemN3VFBDSEVyODhuejN4dGEzSm9Lcmp5TC9RbStkWVdENVJRMUVTdFVPL3VpNVZ5RkxkYWZBL3IwV295RkxKZGlxc09KaEtSQlpWNkl6TFVabGVvUEx4UlluazFtV0ZPMDYzOElHNUZ0NDVFT01mVzJQSEZFY3ppMVIrZkZYcTgrMDZiRzJNNDdEQXhKeEVUWE9CUzhGcGhWbUZpZVg2THBQMlhtbitPTm9NREY1dStCMnpzNWJSRkRxSWlaSHNrdVRVZkRnMUx6WEJIUU8yT0Rvci93Wm0rWmFpS0FvcUdwK1k5TlBrdHRad0RYK3YrUjU1dGpKY2VoWTd1MVludDAzeExDVGZYa21aY3hvWEZIMElBTHZtWmxuQnJaeWRmeU03L2F0WTNmWVVtRU52V1ZEdW1zNUhKbjR2dVd4VmJGUUh0Mk5WSFJUWnh3UGdzK1pqMDV4VU9HY0FpUUxsUUt4anlKOGgrak9BUDlUV2NVNU9ObFc5dlJpa0NuMjl1bzVYMTlrWkNGSXpRR3VqYTRvS09DczdHd1VGVFlIdlRaK2EzRlliQ3ZHVEExV1UydTFrNlJiZTdleE1ianZkNTZQY2JtZUt5OG50cGFVQXVIU05tMHFLdUxhb2tEV2RuVHpYM0lKeERNMm1wN3JjZkd2cTVPU3lYVlhaRVFqZ1VGVXFuUTRBY3EwV0hKckd0TDRrdmpFY3BqTXF6ZnRIUzl5SThaTVh2OFFscDkzQ25zYXRHR2FjenA1RUlWMjJLNThzWng2YnExZXh2M243RVkrLzQ1elBjOUhzRzFFVkZVM1ZlZVJUcVJyYmd5MDcrY3BmNzJSYzNsUnkzWVc4c2VQcDVMYXpwMXpLeElJWnpDNWZ4TDBYM1ErQTIrN2o0K2Q5aFE4dC9RS3ZiWCtTdjZ6NitURjFXSnhUc1pnSFAvNTZjdGxoY2JHcGFnVk9xNGZKUmJNQktQU1Y0Ylo3bVZPeEJJRGE5djIwQlJxUDRWUEVVRW5TUEVaMHhZSkZ0ZEViRDdBLzhCNFd4WVpMVHpXcHpldXJIVFl4eUxJVTlEdStLOXJHd2NBV21rTUh5YmRWTU00OWk3VnQvd1NnM0RrOW80OXhJTmJKdnNERzVMTFBtbyttV09pSU5MSzY1VWxVUmVQc2dodlowN1dPNWxBVllhUDNtTCtmbGxBMTc3YWxTckVPTmIveldISlpuSGROc3JSK2h1OHNJTkZVZTB2bkd4d0liRHJtenhJcEZrWEJwcW9FNG5FMmQzZGpVMVc4ZXVyUDlsRHRzR0dheWViTjZkb2lFYllGdXFrTzlWSm10elBUNCtIRmxrUk43MVNYSzZPUHNUOGFaVk5hVTdjOHF4V0xvdEFjRHZOc1V6T2FvbkJ0VVNFYi9INnFlMFAwRGlPUnJlME44VUpMcXFiNW9yNWtQTmRpNVlxQ2dtU0ovWm5aV1VDaXFmYmI3UjFzNlpiQ2w1R3c2ZUMwS0hUMG1yeXlONDdUQXZudVZCT0I2UVZhb2ttOEFaWFovWnNPMVBsTjN0b2ZZMXRqbk9tRktrdkg2L3g2ZGFLUVpuR2xSb0VuMVpHNE9XRHl5cDVVYkZSa3FkaDBoWVB0Qmo5NUo0eXVLdnpITWl2UDc0cXhyU2xPOXpCYTNlOW9NdmpscWxRaDBWMW5KbUsvMUt2eTcrZFlpZlI5L0hXekUvRnRVZUV2NzBWNWJaOFV2b3dtaTJMRHBqa0p4RHJZM1BrNk50V0oxNUtYM0Y3bW5FcmlLV2VRYnp0Q2k2aElQZHY5NzFBVDNFNlpjeW96ZkdmelVzUC9BVERGdXlqajJlaVB0ckM1ODdYa2NwNnRESXRxb3psMGtPZnFIa0JUZEs0cC94d2JPbDZpSnJoaldBVzJ0VDA3ZWJIK3dlVHloY1VmQVNEWFdzTGxwZmNRTXhNeGQyYmUxVURpT2Y5T3kxL1owdm5tTVgrV1NMQ3BLZzVWcFRNVzQ2MzJEaHlxU2w3YXMyeXl5NGxKb3F0RitSRmFROVdIdzZ4cTcyUm5JTWdVbDR2RjJWbjh2cllPZ0FVK1g4WnpzU1VTNGMzMlZBRkhxZDJPVlZXcDdnM3gyK29hTkVYaDN2R1Z2TnJheHE1QWtPNzRzU2V5dTROQkhxNU4xVmplVVpaSXhvdnNOdTZxS0NkcUpKNXhWeFFrWWx0WEZaNW9iT0tkZGlsNEdRMTJpeE9YelVOYm9Jbm5OejJLeSthaDBGZWUzRDZyYkNFbUpuRXp6b1NDR2YyT3IyN2J3NnRiLzg2bXFwWE1MaitEODJkZHo0K2YveUlBUzZkZFFYRlc2ajdXMkZuTlA5LzdVM0o1WE41VTdCWUhlNXUyOFoxblBvMnVXdmo2OVEveTlQcUgyVlM5Q245UCt6Ri9QMXRxMXZERDU3K1FYUDczaTc4REpKcHBmK21xbnhHSkpib0NmR0J4b2xMTm9sdDUrSzN2OGVMbXg0NzVzOFRnSkdrZUk1TzlaekRlZFJvYk8xNmlvWGNmZWZaeTV1ZWsrakZvaWdXRE9Jdnpya1ZUZEF3empwazIxTkZyalk4UWlMVVRpTFZqMTl6RXpCak5vVVR6bmx4YktVNTk4RDZ0TVROQ1o3U1pYRnNwQ2lyQm1KL09hRE82WXNXcEhiMlBEb0NKbVh6eDBCUUxiajBydVUxWFVzbFdaN1NGTjVzZXhhNjVNRTJUc05IRHd0ekxCLzhoaVVITjkvbVk1WEh6V2xzYiszc1NpZS81ZWJuSjdSWkZ3UUN1TEN4QVZ4VGlwcGt4WU5aZjZodm9pTWJvaU1ad2FSb3h3NkM2TjVHbGxOanNHUW40UUNLbVNVc2tRb25OaGtxaUJxQWxFc0dpS0hqMG8vZERCVEJOa2pYRnVxcmdzNlErMDZLa2txM1dTSVRIR3hweGFSb21KajF4ZzB2eTgvcWRUeHk3eTZmcG5EdFI1K0cxRVRiV0cwd3JVUG5vR2FtWFNadVdhUDc4bVhPc1dEV0lHb21YMUVPKzlsS1lobTZUaG02VExJZENKQTVibXhLUk5qbGZKYzgxZUUxTWJ3eXFPa3ltNUNWcWcxcUNKbFVkSm5ZOTBVOTZNS1pKc3FiWXFrTkJXdEp2VHd2ajZnNlRiNzRhSnN1ZStCNjZ3dkRKeGYwTGxNVEl6Yys1aEpsWjUvQmEweDg1RU5oRXFYTUs1eGZkbWR4dVVXd1lab3dyU3U5QlY2ekV6U2hHMmgzcXNhcjc2WWcwMGhGcHhLbjdpSmtScW5zU3RUL0Zqa2w0TGJuOVB2TndFU05FUzdpYUVzZGtWRlM2b3EyMGhLdXhxSFk4ZXM2Z3g1dVl5WnBpaTJMRFowMzFwYldvdHVUL1c4TTEvTFg2TzdoMEg2WnAwaFB2NHVMaWp3LytReEpIZFVGZUxrdXlzL2xMZlQxYnVnTk1kcm00cmJRa3VkMnFKcDVyZDFXV1kxVVVvcVpKZXNYdmQvZnRweWtTb1NrU3dhZnJSQXlEbllGRWk3NEpUaWU1MXFNUHVnU0pnYnhxUWlFbU9wMm9RRnNrU2swb2hFMVZ5VG5DNEpXSE16Q1ROY1UyVmMxSTFHMXE2aGxYR3dyeHcvMEg4ZWs2QmliZHNUZ2Y2a3VxeGVpNFpzRkh1R2oyamZ6eWxhK3pkdi9yekNvN2czc3UvR1p5dTgzaUlCYVA4cVdyZm81TnR4T05oekdNMUQzcDg0L2VTRjNIQWVvNkRwRGp6aWNjN1dWVDlVb0FwcGVlVG9HdnBOOW5IcTQzRW1CLzgzYW1sODVIVTNXYS9MWHNiOTZPdytvaTN6UDQ4WVpwSkd1S2JSWUhSYjVVb202M3BzYVFPZEN5a3k4OWRodlpybndNMDhEZjA4Ym5MdjFldi9PSjBTTko4eGpaNlYrSlJiRnlSdTZWN09wYXpjNnUxVHhibCtqTVgrbWF6V25aeTNpOThVOEVZaDBzTGJpWnNOSERtdGFuajNpdVJGS2RLdkZVVURNRzJ4cE1pU1BSVk1paTJyQnJMa29kVTVpVmRlNmd4OFhOS00vVy9RSUFueldQdVRrWEpyZTVkQjkxYWYzV0FDWjdGaEF6b3V6b1dqbmtheE5IdDZhekU2dXFjR2wrUG12OWZ0N3Q5TE92T3RIWGE2YmJ6ZExjSFA1U1gwOW5OTWIxeFVYMHhPUDhNNjNQY0RwZFVUTDZYaWtLeHpRaTlTUlg0bVp0VlZSY21zWWtsNU96cy91UHFuNjRxR255bStvYUlGRjdmVjV1NmtYWXErdnNPV3pzazNrK0wxSERZRTFuWnQ5K01YeFBib3RodHlqY3M4VEswOXRqUEwwOXhvWW5Fb1VuUzhkcjNEclB3bisvSEtheDIrUkw1OW5vQ3BuOFltWGtpQzJtTFJwRTBqcXFhMHBtdi9YQkxDaExGTFE0TFpCbGh3WGxHcmZNR2Z6Rk5CeUhlL3F1dWR5bjhxRUZxUmZUZkxmQ3V6V1p0Y2lYVExVUWlwazh1VTJhUFk2Vk5XM1BZRkh0WEZyOENkYTJQOGZhdHVmWXYvYzlBR2I0em1acC9rMDhWdjAvZEVhYXVLNzg4L1RFdTNtKy90Y2NxUzIrcmxpSkdhbCs3YXB5Yk0rNWllNTVBTmhVQnk3ZHgwVDNmTTdPdjJIUTQ2Sm1tTi91L1N5UUtKQmVYbmg3Y3B2WGtwY2NpZnVRZWRrWEVqWENyR2w3WnNqWEpnYjJmSE1MZGxYbEkrVmx2TmpTeWdzdHJXemVtWGkzV0p5ZHhmVkZoWHh2M3dHYUl4SCtmZnc0dW1NeGZsZFRlK1I3azZJU05UUHZUY1l4M0p2bWVEMEEyRFVWbjY0ejErdmhtcUwrSTZvZkxtS1lmTEh2bWt2c05tNHVLVTV1eTdOYTJYaFkzK1h6OG5JSkc4YUF6Mm94SERIL1dBQUFJQUJKUkVGVWZJK3YvaVZPcTV2UFgvNUQvdmJ1ci9ucm1sK3hadCtyQUp3Lzh6bytjdTUvOGg5L3ZwbjZ6aXErZWNQRCtIdmIrUDZ6bjhNOFFrUlpOVnV5SmhkQVZUVGl4dEJiSzUwNTZRSUFuRFkzMmE1OEZrKytpRHZQK2Z5Z3g0V2p2ZHp4cTBSVDY4cThLZHg5ZnFvUGRLR3ZuRlc3TThjanV1cjBEeEdLOXZEWTZsOE0rZHJFOEVqU1BFWk1URFozdms0dzFwa3g1VlM1Y3pwenNzOWpTK2ZyQkdLSnBocnIycDVuYWVGTkxNcTdtdlZ0enllYmdCMWlWZTFFak5RZmJtTEFsS0c5VEtoS1luVFRrQkZrbkhzMms3MExXZG55RC9iWHZwZXgzL0tpMnprWTJKTFJuTnJzTzc0MVhNdWJUWDhobW5ZTkZ0V0dZY1p4NnBrMTFrZTY4WWpoTTRHMzJqdnd4MklaQTN0TmM3azROemVIdDlyYjZlZ3I0WDZwcFpYcml3cTV2Q0NmbDF0YWlSeldEOHVtYW9UVFNsUlZZS2hkdFRSRllaTExSVTg4emt5UG0vaytIMDgzTmJHNUs3TUo1QzBseFd6ckR2UnJUcTBwQ25XaEVIOXRhQ0NTZGcxV1ZTVnVta09xOFJiRFo1anc2TVlvelFHRHRtRHFsNzZrVXVQMjB5MzgrYjBvRGQySjliOVpFK0ZMeTIzODIxbFdIbHdUb2Zld25OTmxWZWhKdTBVcHgvQmlhbEVUU2JJL0JFc242Rnc2VGVkSGIwVjRiVzltRysydlgyamp6ZjB4WGs5clRtMmFpZU4zdHhqYy8xcVlua2pxUTUxV2hWZ2NjbDJEMTFpTDBXTmk4SGJMWS9pakxYUkhVNE1wVGZXZXlia0Z0L0IyOCtOMFJCSTFKaTgzUHNSMTVaL25zcEs3ZWFYeElTSkc1dS9jcmprSkc2a1NOQVUxbzFiNmFEVEZ3aVRQZkhyaWZtYjR6dWIwbkl0NXV2Wm5iT2w4STJPL215dS96RGIvMjJ6dGZDdmp1OUFVQzNVOWUvaGI5WGVKcEhWZnNxb080bVlNanlXenhscWVjcVBIQVA3ZTJFUnJKSkl4czhKQ240OGJpb3Y0UjBNalRYM2pkZnl4dG81UGo2L2tveFZsUEZKYlQ4aklqQStucGlYSCs0REV1OUpRcDNHeUtBcnpmRjY2WWpHV1pHZHhRVjR1djZxcTRlM3RtYU9pZjJIaWVGWjJkTElpclRtMTJYZjgzbUFQUDlwL2tONjB4TXFoYXNSTXMxK050YndyalEzRGpQTzdONzlEbzc4bVk4cXBjNmRkeWNlVzM4ZERiMzZYdW80REFQejB4Uy94elJzZjVndFgvSmlmdmZSbGVpT0JqSE81N1Q2QzRkVDd1NnFxR0VOTW1pMmFqY1dUTDZJajJNSUZzNjdubXZrZjRmNm5Qc2tMbS82U3NkOTNiMzJNVjdmK25SYzNQNTVjWjJKaTBXeHNyMXZIbHgvL0lNRnc2bjNLWmZNUWpVZjYxVmhMUFAxcnlKdnFHRHZVMTFoVGRHYjZ6bUc4ZXc3Yi9POXdJTENaNVlXM3M2ZDdIYlU5TzNtbitlOHN6cithQzRvL3hKNnV0VlQzN0NEYTkxSmhVVzNKL3dNb2lvb3h4Qkw0U3RkTUF0RU9OTlhDdnU3MUZEa21NczE3SnV2Ylh5REhXa0o3SkhWVE1mditaVmtLa29PVGxUbW1NaWZuL09RK0ttcHlQNEN0YVgyNVZFWEhNR1hLaExGd3FLK3hyaWdzeWM1aXRzZkR5bzVPdG5ZSHVLV2ttQTMrTG5ZSGd6eloxTVFWQlFYY1hsYktlcitmWFlGZzhzWENwcW9aTHhrS0NzWVFiN1RUM1M0Nm9sRXNpc0xHcmk3R081MHN6UEx4Y21zYnhUWmJ4aFFiWnQ5WHZ0V2FISnhzc3N2SnNyUWFaalZ0UDRCMzJsTjlmWFJGb1ZmbXF4d1RoL29hV3pXNDRiVEV3RjUvMzVKSVRyOStvWTNuZDhWWVV4M24rMitHK2ZUWlZ1Ni8xTTd6TzZPc3JJb1Q3RXVVWFZZSXBpV3NxcUlRSDJLRjRObmpOUnE3RFd5YXdrdTdZOHd0VWJscWhzNXYzNDB5S1ZkbGIxdnFSS2FaU01ZcnM1WGs0R1FMeXpYdW1KOTYrZFQ2cHBVNkZDNlBiVXE5ZEZ1MFJOTnNNZllPOVRYV0ZRdUw4NjVqZHRaU1ZyVSt5VmIvVzl4YytXVTJ0ci9FN3U2MVBGWDdZeTR2K1JTM2pmdHZOclMveU02dU5jbkJNVzJhazFBOE5XSis0amszdEJmVTZkN0ZkRVFhc2FnMjN1dDRsZkd1MDFpWWV6bXZORDVFc1gwaURhRjlhWHVibUgxOXJBOE5UamJaTTU5ekMyNU43cUVxV3QvMGlZbkFXdEh5dCtRMlRiRVFNMldNaGRGMnFLK3hSVkc0cXJDQXMzS3llYmFwbVJVZG5YeGg0bmhlYTIxanZiK0xCdzVXOC9IS2NyNDhlU0t2dExTeDF1OVBKc29PVGMxSW1sV0ZJVC9qenNqeTBSUU9ZMVZWM21oclo1Ykh6Y1g1ZVR4U1Y4OTRwNE1EUGFuQ0ZKTkVzbDl1dHljSEo1dm44M0pqY1ZGeUgwMVJFdmVtdnM5L01tMkdDRjFSa24yYnhkZzQxTmZZcXR1NS9helBjTkZwTi9Ib2lwL3cwcGJIK2U0SEh1UHBEUS96enE3bitjWS83dUtMVi82VW45enhGRSt0K3gxdjdueVdRQ2pSeXMxbDl4SUlwU1hOaWtiTUdGckxwZVV6cnFhKy9RQTJpNE5uTno3Q2dnbm5jc01aZC9PemwrNWphdkZjZGpXa0txNE0wOERvNjJOOWFIQ3lKVk11NXVQTHY1emNSMWYxdnYwU3o4Zy92UDJENURhTGJxV3I5OWo3UzR0akowbnpHSnZoTzR2YW5wM015NzRJcCs1bGZmdnp5ZWs0Tk1XQ1NxSy9TeURXenJ1dHp6TEpNNStaV2VmZ2o3YlNHazQwYVhWb0hzTHhWREtxb2cycHBsbFRMRXp4TG1KYjU5dE05SnlPYVpxc2Izc0JSVkhJdDFXd0pQODYzbWg2RkgvYTZOMUY5dkdja1hjVnJ6WStURERtcDdwbk83Vzl1M0JxWGdLeERoYm5YVXROejQ3a25KUTUxaExvbThYQnJybVR0UXBpZEoyWmxjWHVZSkR6ODNMeDZqb3Z0YlltcCtUUUZRVzFyNEt0SXhyaitaWVc1bm05TE1uT3BpMFNUVTVQNWRHMWpNRzdOR1ZvcGZBV1JXR2h6OGVLams3bTlqVmZlNldsRlVWUktMUGJ1YnF3SURrWDh5SGpIQTR1SzhqblQzWDErR014ZGdhQzdBbjI0TkUwT21NeHJpd3NZRmNneU82K2FhV0tiYW0rZ3k1Tm95a3MyYzVZdUc2V3pwcnFPQjllYUNYUHBmRGdtaWhyK3BvMVcvVkVjMGFBaG02VEIxWkd1SGlxemcybldhajFtOG41alhPY0tsM2hWTnpvS2tOS21tMGFYREhkd3VPYm8xdzBXY2NnTWRXVXFzRDBBcFgvdDlUS04xNEpVOTJaT3ZlY1lwVjdsbGo1eWd0aG1vTW1LNnZpcksySmsrTlVhQXFZZk9ZY0s2dXI0cXp1bTFacVVtNnEvMkNXUStGQXU4ekovSzl3WnQ3VjdPNWF5M2xGSDhTcjUvSnk0OFBzNlU1TThhSXJWbFFsMFNTL0k5TElDdzIvWVc3MkJTek92NWEyY0IyMXZZbm5vVnZQeVJpODY5QllINE94S0RZVzVGN0t5cFovTUNmN2ZFd01YbWw4Q0VYUktITk80NnJTVC9ONDliZVR6MU9BY2E3WlhGcnlDUjQ5K04vNG95M3M3RnJObnU3MWVQUWNPcU5OWEZINmIrenVlamM1clZTeGZXTHlXSmVlUlZQbzRNaC9hQ0xENVFYNWJQQjM4WUhTWW5Jc0ZoNnBxMDlPZDJoVlZEUWxjWE5xaWtSNHFLYVc1Ym01WEZsWVFIMDRsSHdXWmxzc0JHS3BtTkVWZFVqUE9LdXFjRkYrSGs4M05YTnViZzZtbVpocVNsTVVwcmljZkxLeWdoL3NQNWd4MWVOTXQ1dVBWSlR4N2IzN2FJMUVlYmZUejBaL0Yxa1dDeTJSQ0orb0tHZWQzOC82dnU5aGZOL0kyUUEraTA1MTc3RVB5Q3FHN2dOTDd1V2RYYy96eVF1K1RvR25oSis5K0dWVzdINGVBTHZGZ2FZbUNsL3JPZzd3ZzM5K25pdFB2NFBienZvTVZhMTcyRnFiK0x2UGN4ZmhUMHRHTFpvbFl5N2tnZGdzRHE1YitERWVXZkVqTHA5N082WnA4UE9Ydm9LcWFNd3VYOFJYcnZrVi8vbVhEM0NnSmRXS1lmNzRwWHorOGgveW1UOWVTNU8vaGpkM1BNM0szUytTNXltaW9iT0srNjcrQlcvdmZJNjNkeVVHQko1YVBEZDViSTZyZ0gxTlcwZitReE9EVWdmZlJReVhWYlV6MmJNUXQ1N0RleDJ2OEdyakg4aTNWVEEzKzRMa1BxcWlzemp2V215cWs5TnpMc1lmYmVIRitnY3pIdkRaMXFLTWFhazBkV2d2RTNtMk1nd3psdEgzMkNSUm9qWEpNNS9tVUZWR3dnelFHRHBBSU5iQlZPK1p5WFc1MXRMa2FLR0h2aSs3NXU0Ym9DeENWN1FWQlpWY2EzSHl1Z0t4em94RVh3eWZYVldaNy9PU2JiSHdlbHNiajliVlUyNTNzRHczMVdSUTd5dWRkMm9xRitUbDBScUo4bkJOYmNaRHZzQm15MGhzOWI2UzhNR1UyTzNFVEpNOWFmTW1HMERjTkRuZDU2VW0xSCs2cTRPOXZYUkdveXpJU2cxWVYyS3pjWGxoYWpSY201cm9HKzNTTkNLR1FWc2tpZ29VMld6SlByS2QwVmhHellFWVByY1ZMcHVtVSt4VitQMjZDRjk5TWNUMFFwVTcwMnB1clJwODlod3JYaHQ4OUF3ck5aMG1YM2cybEV5WUFjWmxLeG1KclZYTG5FTjVJRlB5VlNKeGs3VnBmWS9qWm1MUXNVdW02bXhyTWpMT0M3QzV3YUFwWUhMRmpGVDU3dVI4bFUrZm5lclA3TFJDdGlQeEZZcVoxUG9OTkNXUlFFZjdycXVwMjBoT3J5VkdsMTExY1hyMnhXUmJpM2lqNlUvOHVlb2JsRG1uc3F6d3R1USttbUxoeXRKN2NXcGV6aSs2azlad0hiL2ZmMTh5WVFZb3RGZG1QUGQweFpJeGgvSkFTcHlUaVJsUjlxVDFQVFl3aUp0UjVtVmZTRTNQam96ekFod01icVV6MHN5Q25FdFQ1M0ZNNHZMU1R5YVhiWm9UbDU2RlM4OGlZb1JvQzllaG9sTHNtSkFjWThRZmFhWW5KblB0anBSTDA3Z2dMNWNDbTVYSDZodjR6dDc5VEhHNXVMa2tWWE5yVVJUdXJpekhvMnZjVmxwQ1hTakUxM2Z2eVpqUHVjTGh5SGptV1E0YngyTWdrNXd1b3FhWjBmZllJREVleDNsNXVld0tCalBPQzdBOUVLQWxIRW5PQUFHSmdjYytYcEdhVXRHcGFmaDBIWit1RTQ0Yk5JVENxTUI0aHlONVhTMlJDTjB4R1hkaE5IbnNXVnd6L3lPVVpvL24xNjkrazgvOTZYcG1sNS9CWGVkOU5ibVBWYmR4MzlVUDRIUG04bThYZlpPcTF0MTg4bmNYSnhObWdJbUZNem1ZbHRoYWRUdXhlSlRCekNpZFR5UVdadVh1MUJ6eWNTTkdOQjdteXRQdlpGUDFxb3lFR1dERGdiZHA2S2ppK2pOU2d3dE9MNTNIRjY5TVRjSG5zbm5KY1JlUTR5NGdGTzJodW0wdm1xb3p0WGhPY203bitzNHFPbnNHbm5kY2pJd2t6V01veDVvWURLSXRYSWMvMm9LSlNabHpHZzI5cWFaaWhobkRxWHNvYzA1amgzOGxVNzFuWk5RaTIxVVhEczFEUnpoVmc2dWhEU2xwYmdsWDgxNzdxLzM2T21SYml5aXdWN0s3YTgwUmo5dmQ5UzVsem1tNCtrYkx0bXV1alA1bk03UE80WUtpTzdtZzZFNjZvbTFzYkgrSkNlNjV4TXdJYzdLWE05VzdpQjMrRmRUMzdobkNUMGtNNXREOHhRM2hFSzJSS0NZd3hlVmtmMXB6c1pocDR0WjBwcmhjck83b1pFR1dMK08zN3RRMFBKcEdVemlWM0E2MXByazJGT0tOdHZaK2pkd0tyVmJLN1hiV0RqQmcxenAvRjFOZExueDkvWldkV21hZjZyTnlzcm10dElUYlNrdG9qMFo1dGEyTjA3d2VvcWJKdWJrNUxQVDVXTjNaeWI0ZUtYd1pEUlA3YW1GM3R4alUrRTBNRXhaVmFHeW9TOTFMSW5ISWNTb3NxdEI1WW11VUs2YnJHUVVyUG50aXBPdjlhYzJvTFJyRWhsRDZzclBaNEkvcm8vMEthc2JuS013c1ZIbDJSLzhYUnhONGJrZU1NeXUwNUdqWlBsdG1uK3FiVHJQd3JVdnNmT3NTTzNWK2s0ZldSVGx2a2s0b1puTDdQQXRYVHRkNVltdU05WFZTNnp3V2lod1RBR2pvM1V0cnVCYkROSm5pV1pneFBrYmNqT0xXczVuc1djaWExbWRZa0hOSnhpQmZUczJIVzgraHFUZFZnNnNOTVdtdTdkbkZHODJQOW10OVZXQWZSN2x6T3V2YS8zbUVvMHpXdDcvQUZPOForQ3lKMGJJUGI5RzFKTzg2YmgzM05XNGQ5elhhSS9XODF2UkhabWN0SjJLRVdWcHdDd3R5TG1OMTI5TVowejJLNFJublNOVEM3dS9wb1M0VXhnQk85M25aMHBYcVl4bzFUYklzRnViN2ZEelgzTUpGK1hrWnp5U3ZycE50MGFsS3E4SFYxYUVselh1Q1FSNnZiK3pYZnEvQ1lXZXF5OFZMTGEzOWpqR0JsMXRibWUvemtkYzNRbmVpTlZmcUxGY1ZGbkRmcEluY04ya2lEZUV3ZjY1dllHbHVEbUhENEliaUlpN0t6K09melMwWlV6MktrWnRTZkJvQU8rbzNVTlc2QzhNME9IdnFwYXpkbjVydk9CSUxrK2NwNHV3cGwvS1hWYi9ndW9VZnkrajJtTzNLSjg5VHpKN0dMY2wxRnMyYVRFNlBabXZOV243Nyt2MzkzdE1uRmM1aVRzVmkvckgydC8yT01URjVZdDMvY2M3VXk1S2paZnNjdVJsOXFtOC8rN1A4K1BZbitmSHRUMUxkdHBkZnZ2STFMam50Rm5xalBYeDAyWDFjZjhaZFBMYnFGNnpaKzhvUWYxTGlXRW5TUElaeWJDVUVZNTNKd1UybWVSY1JqSGZTRkRxUXNWOWo3MzVLblZOb0RPM0hIMjFqbW5keGNsdTVhenBSTTB4bkpOVWZSbFYwRE9JWnl6YlZtZnhTbFVTU1lwanhaSit0ZEROOFo5TWNxcUl0clQ5enVycWVYWVRqUVNaN0ZnRGd0ZVNTWlMwazI1b285ZDNZL2pMUDF2MGlPYkwyUlBmcFRQTXQ1dDIyNTNpcjZUSEtuZE5aa244ZFZyWC9uSXJpMkJYWmJQaGpNWHI2SHNZTHNuejRZN0dNbHdPQWc3MDlUSEs1T05qYlMxc2t3aGxwdGJ6VFhDN0Noa0Z6Sk5Yc1dWTVU0bW12SFpxaTROVFU1SmZlMXh3dWJwckpmbHZwRm1kblV4MEtaZlJuVHJjbkdLUW5IdWQwWDJLd3VGeXJoUUtybFVKYm9wYnd0ZFkyZmxOZGt4eFplNjdYd3hsWldielEzTUxmR3hxWjRuWnhWV0VCZGxWdVU2TmhZcTVLYzhCTTl2TzljcnFGbG9ESmxzYk1WOFZOOVhIT0tOZlkxR0JRNnplNGFtYXFKbnB4cFU1UEZBNTJwQ2ZOU2taTnM2NkMxNWI2c3ZUTlNoWTFZSHR6LzhUMWh0a1d0allaN0drOWNsTDdiazBjZndndW5acTRyNVg2RkNxekZTYmtKT0x6NFhWUjdua2lsQnhaKzhMSk90Zk0xUG5WcWdqZmZqM01tWlVhbjExcXhTMnpUbzJKSXNjRS9OR1c1SUNYQzNNdnhSOXRwU3FZMlZ6d1lIQUxrejN6T1JqY1RGdTRub1c1VnlTM1RmVXVJbXowMEJ5dVNxNDd2S1paVTNTY21qZjVwZmMxcjR5YjBXUjNvWFNMODY2aHVtZDdSaUYxdWozZDYraUpkVEV2NXlJZ01YSjJ2cjJDUXZ0NEFGNXZlb1RmN3Yxc2NtVHRPVm5uYzBiZUZielk4RnYrWHZOOXBuclA0S3JTZTdHcnJtUCttWWxNNDV3T1dpTlJ1dnVhVmwrY24wZGJKTUwyUU9iQVROdTZBOHp6ZXRuV0hhQStGTTZZa25DQnowZXZZVkRUbTE3VHJCSTMwcnVTSktaSlBQUmw2WHUyUkUwejJWVW8zWldGQmV3TUJETUtxTk50OUhmUkhZc2xwNEVzdHRzcGM5aXBkQ1RlZmY1UzM4QVhkKzVLanF5OUxEZUhTL0x6ZUxpMmpwOGNPTWdDbjVlN0s4dHhhWU5QM1NpR2JrcnhIQnI5MWZqN2FseXZYM2dYamY1YU5oNThKMk8vOVFmZVlzbVVpMWwvNEUycVcvZHc0Nks3azl1V1RydWNZTGc3MmNjWUVyWFQ2VFhOdW1iRjU4eE5mbG4xUkFWSE5CNW1TODNxZnRkMTYxbi96cWJxbGV5c1AzSkIyNHJkTDlJWmJPT3ErWWxwK3lyeUpqT2hZRHFUaTJZRDhPdFgvNXM3ZnJVa09iTDI1WE52NTZZelA4bVBudjhDWC8zcm5ad3o5WEsrZk0wRGVPeFpSenkvR0RsNUd4MUQrYllLMnNKMUFOaFVKK1BjcDdHdDg1MSsrelgyN2lmYldvUmRjN1BUdjRvaXgzZzBSVWRCWVp4N05qWEJIUmxKc2wxelp0VDhGdG5IYzBuSlhjbXZVc2VVQWErcHlENkJQRnNwMi94dlo2eFhTSTA2YTJLeVA3Q0pjdGQwcktxREF2dDRta0lIT0RQdmFseHA4ME03TlI4WEZOM0pKTS9wckc1OWtzNUlFOTJ4ZHQ1cytqTXFXdkpsUkl4TXVjTk9mU2lSNlRnMWxWa2VENnM2T3Z2dGQ2Q25sMEtyRlplbThXNm5uM0ZPSjdxUytNM085TGpaRlF4bVRBM2sxRFJDYWFYaTR4d09QbHhXbHZ5YTVIVDIrNHhEeGpzY2xOaHRyRXdiUVJRT3hWSGlRMHhnUzNjMzA5eHVIS3BLcGNQQndkNWVMaThvU05ZK1E2S0c0TGJTRXVaNnZUemIxRXh6M3lpcWYydG9SRk1VenNzYmZLNVdNYmdaaFJxNyt4SlRydzJXVGRUNDI1YitUYzAyTlJpTXkxSElkc0RUMjJQTUtWYXhhb2xCZGM2ZG9MR3FLcDZSSlB2c21RT0R6U2xXK2VHVjl1VFh3cktCWHdqbmxxaE15VmY1MitiTTYxQ1UxQ0J4aGdtdjc0dXh1RkxEWTRQWnhScWJHd3p1UGN0R1FkcG8yWGt1aGZzdnNYSFJGSjJmdkJQaFFJZEpmWmZKL2ErRzBWVXlwcWdTb3lmUmVpb3huYUpUOHpMVHQ1UlZyVS8wMis5Z2NETUY5a3BjZWhacjI1NWxuSHMydW1KQlFXV203MngyZDcyYmtTUTdkVzl5a0RCSTlFUCswSVR2Skw4bXVlY1BlRTNqWGFkUjRwak1xcGJNNjFCUWtvUEdtUmhzNlh5VGFaNUZPRFEzbGE2WkhBeHU1YktTVHlacm55RXg3ZFN0NDc3TzNPenplYTd1QVpwRFZYUkVHdmhiOVhmUkZKM2xSUjhjMXM5TnBFeDF1NUl0aWp5NnhwTHNMSjVwNmo4ZDA3YnVic29kZG55Nnpnc3RMY3owdUxFb0NpcXdKQ2VMZFozK2pKcGxqNjRSVE92ZU05UHQ1aHRUSmllL0RvM1JjU1N6UEc0bU9wMDgwNVRaaFUxSnV6a1p3RHZ0SFN6MCtYQnJHdFBkTHJaM0IvaFlSVGw1YVhNMTUxb3MzRGRwSXN0eWMvaHRkUzNWdlNFYXd4Rit0UDhndXFKeVM5b1VWV0xrWnBjdllrZGRJakgxT1hPNWNQWU5QTHJpSi8zMlczL2dUU1lXemlUSFhjQmYxL3lLMDhjdnhhcmJVUldOODJkZXoxczduODJvV2M1eTVoSUlwMXJXelIrL2xOOTg5SlhrMStMSkE3L3pMaGkvakJrbHAvT253NjVEVmRUa1NKYUdHZWZGelk5eDdyUXI4VHF5bVZkNUZoc092czEvWFBFVENuMnBadjhGM2xKKy9NRW51R0xlQi9uT001OW1YOU0yYXR2MzgrWEhiMGZYck54OXdkZUc5NE1UZzVLQndNYUlSYldUWlMzZ1FIQXpBR0dqaDVjYkhrSlhyT1RhU3JFb05oeTZtNmdab1MzU3dIc2RyeEF6SXJTR2EzaTU0V0ZNREtaNkYrSFF2QndJYktiU05ZdTRHY09tT3NtMkZuTWdzRG41V1kyaEE3elgvbkp5ZVhiMnNvd2tPRjF6cUlxVkxVL1FGVzJsMkRHUm1CSEZxdHB4NlZrWlRkTU9CamJURnE3Rlo4bkhhOGxsWmNzL0tMQlhjRnIyY2lhNDUySlRIZlRFdTJqbzNVZFQ2Q0J4TTBhV3RSQUZGVlZSMmR1OUhxdm13R2ZKeHgrVnVRaUh5NjZxNUZ1dGJPMmJ3cWtuYnZESDJqcXNxa0tKellaTlZmSG9PbEhEcERFYzV2VzJkaUtHUVcwb3hDTzFkUmdrU3VBOXVzN1c3bTVtdU4zRVRCT25wbEprUzUwWEV2MlFYMjlMOVlVNUp5ZG5nQ2lDNmxBdnp6UTEweGFOTXQ3cElHYVlpYmt0TFhwRzg3U3QzUUhxUW1GeXJWWnlMQmFlYW1xbTNHNW5hVzRPcDNrOU9EU1ZybGlNQXowOVZQV0dpSmttQlZZcnFnSXFDaHY5WFRnMGxUeXJoZGJJNEgySnhKRzVySWxScU4vWWwvamRkSVhoUzgrSHNPc0tVL0pVbkZiSWNTaUVZaVo3V3czK3NENUtieFIyTkJ2YzkzeVl1QWxYVE5mSmRTcThzUy9HT2VNMUluSHcyaFRHNTZnWlUwTnRhakQ0L2JyVWk4WUg1bGxRbFNOSDB0WkdneCs5SGFIV2J6S3ZSQ1VjQTVkTm9jQ3QwSjNXZ09HTmZURjJ0UmlVK1ZSS3ZBby9mQ3ZNakFLTlcwKzNjUDRrSFk4TldvTW1HK3ZqYkcwMGlNUk54bVVycUlxQ3JzS0x1Mko0YkFvVldVcS9mdE5pK0d5cWkzeGJSWElLcDU1NEY0OGMvQytzcXAwU3gyUnNxZ09QbmszRUNOSFl1NTgzbWg0bFlvU283ZDNGbnc1OERZTTRDM0l1eFdQSllhdi9MYVo3bHhBM296ZzBMNFgyY1JsVFF4ME1idUdOcGo4bGw4OHV1QkZsZ0hMLzZwN3RQRnYzYzlvaWRZeDN6U0ZxaHJGckxuelcvSXpCeHJiNTM2YStkdys1dGpKeXJNVThYZnRUeXB6VFdGcHdDNmRsTGNPaHVlbUt0bkVnc0lucTREWmlSb1FDV3lXS29xSXFHaHM3WHNHaHVjbXpsZEVhcmgyam4vTEp6YWxwbE5udHlTbWN1bU54dnJWbkgzWlZaYUxUaVVOVHliYm9oT0lHQjNwNmVieStrWkJoc0NmWXcvMTc5eEUzNGFLOFBMSXRGbGEwZDNCbVZoWlIwOENqNjFRNkhLeG9UeFV3YndzRWVLeStJYmw4WFZIUmdNKzRuWUVndjY2cW9UNGNacmJIVGRnd2NXa2FlUllyZ1hpcWNHZEZld2Q3Z3oyVTJHMFUyV3o4cXFxR0tTNG4xeGNYc1RRbkI3ZW0weDZOc0tXN214MkJBQkhEb054dVIrc2J3UE8xdGpiY21rYXAzVVpkU0FiQUhDbTMzY2VFL09tOHZPV3ZBUGg3MnZqMEg2N0VZWEV4dlhRK0xxdUhYSGNSb1VpUVhRMmIrTzFyMzZJM0VtUnI3YnY4K3grdUltN0V1SDdoeDhuM0Z2UHlscjl5M294cmljUkQrQnk1VENxYXpVdDk1NFZFVGZXdlgvdEdjdm5EUy84amtRUWZ3YWJxbGZ6UDAvZFExYnFiaFJPV0U0cjI0ckg3S1BLVjA5V2Jxbng0ZWV0ZjJWNjNuc3E4S1pUbFR1UmJUMzZTMmVXTCtPaXkvK1NTT1IvQTY4aW11YXVldGZ2ZjRMMkRLNGhFUTB3c21JbXFhdWlxempNYi9vRFhrYzI0L0trY2JObDF4R3NSd3lkSjh4aHg2OWxFalREdDRWUVQ2RkE4UUtWclZ0OUFZQ1p0a1FhYVExV0FtZEdVemNSQVFXV2MrelQyZHE4akVHdG5xdmNNeXB6VE1ERm9ETzJucm1kM2NuL0RqR1hNYjJtWU1UUWxjMDdBNURaU1RiYW5lUmZqdGVSaFl0QWFycVV4dEQrNVg5UU0weDVwSU05V1RtTm9QMkVqU0UzUERwcERWWlM1cHBGdnI4Q3BlN0dxRHNhNzU2QXFhbCtpcnZSTlNKVVlHbjlEK3d1U05JOUFsa1VuYkNRR0VEa2tHSTlUNlhDelBEY0hFMmdNaDZudTdjV0VqT1pzQm9tbUpMTTliamI0dStpSXhsamdzekhGNWNJZ2tTU25EKzRWTjgxa0UzQkk5Sk8yREpEc3hFMlNUYllYWldXUmE3RmdBUFdoRUFmU21vMkhEWVBHY0poU3U0MER2YjMweE9Qc0NnYXA3dTFscXR0RnVkMk9SOWR4YUJxelBCNVU1VkFVcGFiMU1FeVRsMXRiSldrZWdVSzNTaytFakNiUUhiMXd6dmpFUUdBbXNMZlZZRnRqWW9LV3R3OWtEdGFsS2JCOG9zNEx1MkkwZEp0Y01WMWxVWVZHM0V3TTFwVSt1RmZNeUp6cUtSb0gyd0JQbXBnQjI1c1MxM1QxVEF0bFBvVzRtZWgzdmFrK2RjNmVLT3hyTTVpV3I3S3Azc0FmZ2xYVmNiWTF4VG16VW1kR29VYXVVOEZ0VTFnK01URVYxYUVSNVE5TlhSVTM0TUYzSTVJMGo2SXNhd0VSbzRmRzN0U3pJeGpycE1LN2hPV0Z0Mk5pMHRpN241cmdEa3hNdG5ldFNPNW5FRWRGWlZiV1VqWjJ2RXhIcEpINU9aY3l4Yk1RZ3pnSGcxdllFMGdON2hVM1k4a200QUF4STRwRlRZMjZueTV1eHFqcDJRSEFHWGxYa0dzdHhTQk9mYzhlRGdaVGZSVERSZytOb2YyVU9xWndJTGlGbm5nWHU3dmZwYVpuUi9LWjY3SGs0dERjek1wYWl0clhBaXh4ZnpJVFU4QVE1NVdHaHlWcEhxWUNxNVhlZUR5akNiUS9GbU42VmhZM2x4UmhrbWhGdFRNWXdBUldkNmFTNExpWmVNYWRsWlBGYTYxdE5FVWlYSmlmeDN5Zmw3Z0oyN3NEYk94S2p4a3oyUVFjSUdvWVdBZm8vaE16VFhiMVBSOHZLY2lucEcrQXluMDlQV3pyVGoxbmV3MkRnNzI5VEhZNTJkWWRvQ3NXWTUyL2k1MkJJQXV5ZkV4eE84bXgrSERyT21mbFpDZGJmMEhmTTg0MGlac21mNnFybDZSNUZCUm5WUklNZDdPelBqV2xVM3VnbWZObVhNc256djh2VE5OZ1Y4TW0zcXRlaVdrYXZMcnRIOG45NGtZTVRkVzVjUGFOUEwzaDk5UjFIT0M2aFIvbjdLbVhFamRpYkRqd0ZpdjN2SmpjUHhhUEpKdUFRNktmdE4yU0dpVTlYVFFlWVhOMW9zbjJqWXZ1cGpKdkNuRWp4dmE2OWF3N2tDb2NESWE3MmQyNGlabGxDMWwvNEUwNmUxcDVlOWR6Yks1ZXhUblRMbWQyK1pua2VZdnhPcks1YVBaTjZLcWVTTlFWQmRNMGlCdHg0a2FNbjcvMEZVbWF4OEJBaFd6dmE2WnAvaHE0NjlCeWE3ZzJZNTdGZjUxVVU5WGg4Rm55Nlk2Mlp6VE5QaDRjbWllamRQNzk0T3F5ejZRdnRnSWZWaFRsMldNNXgrRnhWQmNLOGVSaFRiWCtGVVlXUlpCbnRkQWVpUTVoa3JLeDVkWTBBdSt6a2JEdnFheElYeHlWT05yVmJQQzl0d1lmVEdTMGpUU095bjBLRGQzbWtFYktIa3M1RG9YMjN2ZFg0dnZnRFJuak93d3JqZzdYNy83VXU1dW5hbjg4a2xNT2k5SlhVRHBjZWJZeTJpT055UkdwanhlM25rMGcxakg0amllUVQwMStJSDN4bU9QcThCamFFK3poZ2FyKzQ2Q010WkhlbTBydE5ockRrU0VOYkRtV3NpeEFDRWlCQUFBZ0FFbEVRVlE2bmRIMzEwallQNW94TFgxeFJQZW13K05wVysxYXZ2SEVYVWM1WW13b2lwb3gwT0N4cXN5YlNsM0gvaUdObEQyV2N0MUZ0QVhlWDlPNFBuWnZSbi90VVhuV25VaWtwbmxNamV3R2ZxTFUwTDdmRXVhVHpVaGZBMDZVR3RyM1c4SjhzaGxwSE5YNFQ0eEU5ZjJXTUovc1JwSXdBeWRNRGUzN0xXRSttWXowTC9wRXFhRjl2eVhNSjZ1UkpNd0FWYTBuUmczdCt5MWhQaFhJUUdCQ0NDR0VFRUlJSWNRQUpHa1dRZ2doaEJCQ0NDRUdJRW16RUVJSUlZUVFRZ2d4QUVtYWhSQkNDQ0dFRUVLSUFValNMSVFRUWdnaGhCQkNERUNTWmlHRUVFSUlJWVFRWWdDU05Bc2hoQkJDQ0NHRUVBT1FwRmtJSVlRUVFnZ2hoQmlBSk0zSGlWMXpjM25wSnptNzRLYmtPZ1dGY3d0djVhTGlqNkFyVm1iNWxuSjEyV2ZJdDFVazl5bDJUT1Rxc3M4dzBUMlBJdnQ0cmk3N0ROTjlTNUxiSFpxSHkwcy94YUxjS3dHRnBRVzNjRm5KM2RoVVozS2YyVm5MdUtyczAyUlpDd2M5eDFDdVV4dy9MazNqNHhYbFhGZFVtRnluQURjVkYzRkhXU2xXUmVHczdHenVxYXlnM0c1UDdqUGU2ZUNleWdybWVEMk1jeVQrZjJaV1ZuSzd1Kys4bHhYa293QTNGQmZ4MGZJeUhHcnFsbkZPVGphZnJLeWd3R29kOUJ4RHVVNXgvR1E3NEdkWDIvbmlzdFRmczZyQVY4KzM4YitYMlhEb2NOTnBPZy9lWUdkR1FTb0c1cFdvUEhpRG5Rc21hOHdwVHZ6LzJsbDZjbnVPUStGbjE5aTVaNGtWQmZqeWVUWitjcFVkcnkzMTJiZk10ZkRyNisyTXkxWUdQY2RRcmxPY09GeDZGaCtiK0FPdUxmdC95WFVLS2pkVy9DY2ZIUDh0cktxZEpYblg4Nm5KRDFEbW5KYmNaN3hyRHArYS9BQ25aWjNIT05kc1BqWDVBUmJsWHBYYzd0YXorZGpFSDNKcHlTZFFVTGloL0QvNDZNVHY0ZEE4eVgzT3pyK1J1eWYvbkFKYjVhRG5HTXAxaXVQRHArdDhlOW9VN2gxWG1WeW5BcCtiTUk3L21qd1J1NnB5ZFdFQlA1b3hqU2t1VjNLZjJSNDNQNW94alhOenNwbnBUdnovc29MODVQWXNTK0s4SHkwdlF3RStPMzRjOTArZGpGdlRrdnRjVzFUSUQyWk1vOXh1SC9RY1E3bE9jZnpsdUF0NDZCTnY4OS9YL3k2NVRsVTB2bjN6bi9qNWgvNkp3K3JtZzJkL2pzZnUzY2pzOGpPVCt5eWNzSnpIN3QzSVpYTnZZLzc0cFR4MjcwWnVXZnh2eWUyNTdpSWUvc1RiZlA3eUg2RW9LdmZmOUVmKzcrTnY0SFBrSlBmNTBOSXY4T2c5YTVsWU1IUFFjd3psT3NXL252d1ZIeWVoZUlETkhXK1FheTFobkdzMkFGTzlpOGl5NUxPKzdRVmlab1R0L2hWMHg5cVptM00rbXFKalZSM016YjZBNWxBVit3SWJhUXdkb0RxNGpjbWVCWGd0dVFDY25uTXhNVFBLeG82WEFaTU43UytpS2pxenM1Y0JrR2NyWjRKN0xqdjlxK2lNTkExNmpxRmNwemgrZ3ZFNGI3VzFVMnl6TWRPVHVJa3V6UEtSWjdYeWNrc3JFZE5rZFdjSEhkRW95M0p6MEJVRmg2cXlQRGVYbWxDSVRWM2RIT3p0WlVjZ3lEeWZseHlMQllBTDh2S0lHUWF2dGJaaEFxKzB0S0lyQ3Vma0poNEFwWFlicDNrOHZOdlpTWE1rTXVnNWhuS2Q0dmpwNklWSDM0c3lPVS9sM0FtSmw4WXJwK3RVWkNzOCtHNlUzaGo4WTJ1TWhtNlRPK1pic0dyZ3NjRWQ4NjFzYXpKNFpVK2NUUTBHN3h5TWM4bFVuVkp2b2hEa28yZFlpTVRnOStzaW1NQ0Q3MGF3YVBDQnVZa1ltWmF2Y3Y0a2phZTJ4VGpZWVE1NmpxRmNwemh4QkdPZHZOMzhPTVdPaWN6MG5RUEFndHpMeUxPVjgwcmpRMFNNRUd2YW5xSWowc2l5Z2x2UkZRc096YzJ5d3R1bzZkbkI1czdYT0JqY3dzNnVWY3pMdVpBY2F3a0E1eGZkU2N3TTgzcmpJNWlZdk5MNGV6VEZ5am41aWNMZFVzY1VUc3RheHJ0dHo5QWNyaHIwSEVPNVRuRjgrR014L3Q3UXhBU25neVhaaVVMWmkvTHpLTFBiZWFTdW5wQmg4Rnh6QzAzaENEZVZGR0ZSRk55YXhrMGx4ZXdLQm5tenZZTnRnUUJyT3YyY2w1dExzUzFSWW5kYmFRa1J3K0F2OVEyWXdDTjE5VmhVbGV1S0V3VzdrMTFPenNuSjV2bm1GbXBDb1VIUE1aVHJGTWRmZTZDWmg5NzhYNmFWek9QQ1dUY0FjUDBaSC8vLzdOMTVmRlQxdmYveDE1bDlKak9aekpJOUlVQklDR0JZRWpiWlNRQnRyQ0lGb2NJdFdsRnM4V2ZyYmU5dCs3aFY3ME50NysxOWVIdHRIMXFydlZxbEYxcXB0cmdVaTdMSm9pQzdJRmxBV1JLeXpwS1pKTE52dno4R0I4WkFaN2p0ZzZIZTcvT3Z6SHpQdk9menlEa3o1M3pPblBrT3czS3JlT2JkSCtJTER2REszbWRvZDU1bWRkM0RxQlFhc3JVbVZ0Yzl3a2V0ZTNuNzZIb09uZG5GanNZM3VLM21Ma290SXdCNFlNRVQrRU0rbnQvMkdMRllsR2ZlZlJpVlFzM2RzNzhId0ppU1Nkdzg3azVlL2ZBNVB1MDVrVElqblRxRmEwODB6Um5VNW0yaTAvY3BZM0pta0s4WlNtWDJaRTcySGNBUjdBQWdTb1REanMxbzVRWkdaazlodktrZWdNUE9keElaeDEwNzhVYzhqRFBObzF3L0FhdTZoTU9PZHhJNytZRndMNDN1UFJSckt5blNWbEJqWG9BajBNN0ovZ05wWjZTcVU4aXNGbytIMDE0ZjAwd215clFhYW8xR0RybmRkQVlDQUVSaXNNWHVRSzlRTU5Gb1pJN0ZnZ1JzdGRzVEdidWRUanlSQ0hNdFpzWmxHeWpXcU5scWR5UjI5SzV3bUwyOUxpcDBPc3AxT3VxdFZqb0NBUTY1KzlMT1NGV25rRmw3ejBVNDBoRmxTYldTNmdJWkRhTVViR29LYzhvZVgzL2hhTHpwTmVra3ZqeEt3ZGRxVkVnU3ZMai80b216VjQ2R2NQbmlqZlc4Q2ptVnVUSmUzQjlrNE1JaTNRTXgvbmc4eEtSU09STkxaSHg5a3BKVDlpaC9iZzZublpHcVR1SDYwdEwvSVdjR1B1Skc2KzBNMFkyaDFud3poNTJiNmZSOUNrQWtGbVpyMTh2b2xXWW1XaHFZbmJjY0Nkald0VGFSc2R2Mkt0Nndtem41eXhtYlUwZXh0b0t0WFd2eFJ6MEF1RUxkN0xPL3pnaERMZVg2R3VvTFZ0TGgrNFREem5mVHpraFZwNUE1QjkxdWp2Y1BjR3QrSHFQMFdjelB0YkxWN3VDMDF3ZEFPQlpqZlhzSEpxV1NCYmxXN2lncVFBTFd0MTg4UnRuWTFVMWZPTXpTb2dKbW0wMlU2M1NzYisvRUU0a0FZQXNHK1ZOM0R4T3lzeG1YYmVET29pSk9lNzFzc3p2U3praFZwM0I5Mk5YOEp3NmMzc0h5NmQ5bVF0a01GazFjeGNhRHY2YTU0d2dBb1VpUVo3WThna1dmeitMSjkzSGYzSWVSZ0Y5c2VTU1JzWGIzay9SNmJLeXVlNWlHOFNzWVhWekxMN1k4U3IvZkJVQ242eHkvL2VCcHBsWGN4TlFSODFrejd6R2Eydy96K3NGZnA1MlJxazdoMmhOTmM0WWQ3ZDFLTkJabHFuVWhybUFQelgxN2s4WmRvUjVPOXUybndqQ1JRdTBJamppM0VJaDZFK1BoV0pERHpuY3hxd3E1SVdjV24vWWZ4aFpvVGNvNFBYQVVlK0E4a3l3TktHUXFEamszSjQybms1R3FUaUd6M25NNGlNUmkzSktYaHkwWVpML0xuVFJ1Q3dZNTVIWlRZOHhtdUU3TE5yc0RiK1Jpa3hHS3hkaG10MU9nVmpQZFpPSm9Yejl0L3VSUFY0NzE5OVB1RDNCVHJoV1ZKTEhGWms4YVR5Y2pWWjFDWnYzbVVKQndGTDQxUTBWcmI0dzNHNU0vdWozWEcrUHRwakJmcWxKUVV5empwUU5CK2k0NTUrRVB3MHNIUWd5M3lGZzJUc21XazJFYWU1S2IyYTJmUkdpeFJibC9xZ3F0VXVLRkQwTmNlcDFCT2htcDZoU3VMKy8xckNjU2kzQkw4UnJzL2xiMk96WWxqZHNDclJ4eWJtYUNhUUhEOWVQWjNyME9iK1RpQ2JsUTFNKzJydDlRb0JuRzlOekZITzNkem5sdmMxTEdNZGNPMm4wbldWQzRDcVZNdzlhdWwrR1NMU3VkakZSMUNwbnorNDVPd3JFWTl3MHA1YnpQeitZZVc5SjRtOS9QRnB1ZGVxdUZzUVlEdit2b3BEOGNTWXdIb2xGKzE5RkJtVmJMd29KOGRqcWNuUFI0a2pKMk9YdjV4T3ZscnBKaU5ISVo2OW83a3Q2YjBzbElWYWR3ZmZqVjlpY0lSMEo4LzlhZmM4Yld6S3NmUHBjMGZycW5rWTBIWDJSaHpkMU1McS9qbDlzZXcrMjllQUxGRi9UdzdOWi9wYUpnTEN0bmZJZE5SOVp4dkcxZlVzYWZQL290SjlvUDh0RE5QMEdyMHZQMHV3OFR1MlNMU2ljalZaM0N0U1dhNWd3TFJuMTArODhDRXQzK3Mwa3ZxTSswZXBvQWlWQTBnQ1BRUG1qY0VUaVBKK3dHSkRyOWx6OHIzdVpwQkNUY1FSdStTUDlWWjZSVHA1QTV2bWlVY3o0ZkVuRE82N3ZzMm1rZThDQVIzL0YzQkFaZmJ0amhEK0FPaDVHQU0xN3ZvSEdBWnM4QUVtQVBoaGlJUkFhTnA4cElwMDRoYy9vRGNMd3JnZ1FjNjRvUXZjd0tldjljZkwxN1FuRHlNcC91bnJSSHNYbGlTTURSanN0Lyt2dkJ1Zmh6dExtaU9IMkRueVJWUmpwMUN0Y1BYMlNBVnMvSFNFaWM4M3hNak1IcnRLVnYzNFgzSnk4ZHZsT0R4anQ4bitBTzJaR1FPT3M1ZHRubmFlbjdFQWtKZStBOEErSGVxODVJcDA0aE13WWlFWm9HNHZ1ZnhvR0J5NjZaQXhkT3dub2pVVTU3QnU5L1B2VjRjUVJEU01ESC9aZS92UFdBeTQwRXRQdjl1RUtEVDhhbHlraW5UaUh6K255OUhEbTNCMG1TY2VUc0hxS3h3Y2N6TzV2ZUFrbkNFK2lqcWYzd29QR205c1AwdU04alNUSU9udGw1MmVmWjFmUVdraVRqckwwRngwRFhWV2VrVTZkdzdZaW1PY01zNm1KS2RWVzRRellxc3lkaFVGZ0dMVFBlWEo5b2RNZWE1ZzRhcjh5ZWpFNWhvRC9zWUlKcFBuSXBlVFljbFV6RDZKd1p1RU0yck9vU3lySnV1T3FNZE9vVU1xZElyV1prVmhiMllJamFIR1BpZThXWG1tTXgwMytoMFoxdE5nOGFyelVhTVNnVU9FTWg1bG90S0Q0M09aZEdKdU5Ha3dsN01FU3hSczFvL2VDSktGSmxwRk9ua0RtVlZoazNsc2xwZGNXNHBVcEJVZmJnQ2RwVzFpcHhldU5kNm9vSmc5ZGZRNVVDaTA2aW95L0dYUlBqMzMrK2xGNEZpNnVWdExwaWpNeVZNWE9ZL0tvejBxbFR1SDRVYWtkUW1UMEZlK0E4TmVhYk1hc0tCeTB6SjI5NW90R2RsYmRzMEhpdCtTWU1TZ3ZPWUNkejgxZWdrSkszUFkwc2k2bldoZGdENXluV1ZqSXFlOXBWWjZSVHA1QVp3M1ZhSmhxTnRQc0R6TE5hS0ZDckJ5Mnp0S2dnMGVndUxpd1lORDdQYXNXc1V0SVZDTERzd3ZlZkw1VWxsL1BsdkR6YS9RRkc2SFJKRTF1bW01Rk9uVUxtalNxcVlkYklXemhyYStIMmlmZFFhaTRmdE16cXVvZHg5TWNiM1h2bS9HRFErS0tKOTJBMUZOTG0vSlQ3Nng1RnBVaWVNTkNneVdINXRHOXgxdGJDbU9LSjFJMWVkTlVaNmRRcFhEdWlhYzRndWFTa3hyd0FaN0NUM1QwYjhJWDdxYlhjaEhUSmFobW1IMGV1ZWdoSG5GdjQyTDJMRWwwVmhkb1JpWEdqTXBlUjJWTTQxWCtJL2ZaTmFCVUdSaHRuSkQzUE9GTTlNdVRzdFcya3pkdkVEVG16ME1tejA4NUlwMDRoYzVTU1JMM1ZRbGNnd0IrNnV1Z1BoNWxudFNTdG5XcURnVktOaGgxMkIrLzM5bEtabFVXNTd1S002bGFWa2trNVJvNjQrOWhzczVHdFVDUW1NL25NSElzWk9mQm1kemN0SGc4enpDWU1Dbm5hR2VuVUtXU09XZzczVEZMeXFTUEtUM1lFY0hoanJKcXNRbjdKTVdGZHVaelJlVExXSGdyeDZrY2hwZzZSVTFOOGNRMldHaVZ1SGEzZ25aWXd2OXdieEtLVFdGS2QzSmo4UTQwS3VReCt0anZBM3RZSXk4WXBzZWlrdERQU3FWTzRmaWdsTmZYNUsrbnluK2FQYlU4eUVIWlNYM0FYc2t0ZStkVTVzeW5SVmJHamV6MGYyUDVJcFdFeXcvWGpFK05XZFFrVExRMGNkVzdobmM3L3hxQXdjNk0xK1FCMGR2NmR5Q1VGYjdVL3pjbisvY3pJWFlKQllVNDdJNTA2aGN4UXlTU1dGeGR4MXV2ajUyZk8waHNLc2FLNE1Hbk56RENicU16S1lrTkhKMjkyZDFOcnpHYXM0ZUpzNnNVYU5RdHlyV3kzTzNpNXJSMnpVc210K1hsSnozTkhZUUZ5U2VLNWM2MGNkUGR4ZTBGZTBvbmRWQm5wMUNsa25scXBaYzM4eHpuWmRZeEhYcnNiZTM4WER5eDRBcm5zNG9kRk40MWRSblhwVko3Zi9qai9zK2NwWm81c1lFcDVmV0s4ekRxU3haTlg4K2JodFR6MTlqK1RheWhreGZSdkp6M1B2WFAvQllWY3liKzlzWWJkTFp0WU9mTzc1QnFLMHM1SXAwN2gyaEt2NVF5cXpwbUZScTduaUhNTGtWaVlvNzFiTVNyekdKazlHWUFzaFpFeHhwbTBlUnV4QlZwcDlaekFIbWhqdktrZWxVeUxERGsxNXB2eGhOMjB1UGN4RUhaeXN1OEF3L1hqc2FwTEFTalJqYVJJVzhISHJwMEVvbDZPdTNZU2pVV1lZRjRBa0ZaR3FqcUZ6SnB1TnBHbFVMRGQ0U0FjaS9HZXcwR3VTc1hFSENNUS84bU9hYVljbWowZTJ2eCttZ1k4dFBzRHpMR1kwY3JpaDRUenJWYjZ3bUgydTF6MGhzSWNkTG1wTnNRbjg0TDRUS0xsT2gxN2VudnhSYVBzY2ZZU2pzV290MWdCMHNwSVZhZVFXY3ZHSzhuUlNyeDhNRVF3QXI4NUZHSklUbnpTTDRDOExJa2xZNVY4Y0M1Q1kzZDhsdXRtVzVTVnRTb01hbERJNE40cEttd0Q4ZThZZC9iSDJOUWNadTRJT1ZXNThWM05sQXNUZ0cwNEdxSXZFSi8wS3hTSk44R1FYa2FxT29YcnkvVGN4V1FwY3RqUnRZNXdMTVNPN3ZYa3FrdXB0VFFBOFpPMk4xb1gwZHkzanpadkUwMTlIOUR1TzhtY3ZPVm81WHBra29KNUJYZlRGN0t6MzdtSjNtQVhoNXlicWM2WlRiRzJFb0FLd3lUSzlUVzhiM3NOWDZTZjNUMnZFbzZGcVN0WUNaQldScW82aGN5NVBUOGZvMExCS3gyZGhHSXhmdC9SUmJGR3c0TGMrUDdIcW9vM3J3ZGNibG84SGo1MHVUbmw4YkswcUFDOVhJNWNrbGhSWElRakZHU3p6VTUzTU1nV3U0TVpaaE1WV2ZHVHh6WEcrQVJnYjNSM014Q0pzTEdybTFBc3hwM0Y4YXNOMHNsSVZhZHdmYmhyNWo5aHlzcmx1VzJQRVF6NytkWDJKeGlhVzhWWEp0MExRTDZ4bEJYVEgySm4wMXNjYTkzSGpzYlhPWEgrQVBmTi9TSFpXaE1LdVpJSEYveUlidmQ1WHR2L1BPMjlaOWg0OEVWdUdydU1NU1dUQUpoZStTV21qcGpQMnQwL3hlMXo4dkt1SndsRmdueHovbU1BYVdXa3FsTzQ5a1RUbkNGNW1xR1VaVlZmYUZUamw2VFpBK2M1NXpsT1pmWmtjcFI1RjM3NktjaHgxOFh2T1J4eGJrVXVLWmxnbWtlVjhVYXlsUmFPT0xjUUpYN1o3Y20rL2ZTSEhkU1lGNUFsejJGc1RsMjg0ZlkyQXZISlVJNjczc09xTHFGY1B5RmxScUZtUk1vNmhjd1pvbzMvZnVRQmx5dHhXVnE3UDhDSmdRRnFqVVp5VlNybVdTMEVZekgyT0M5K3gyKzd3NEZDa3BocnRUREZsSU5acVdTNzNaSDQvdFVodHh0bktFUzkxWXBSb1dDMjJVeWIzMC96UUh6U0UzODB5bTZuazJLTm1uSFpocFFadzdYYWxIVUttWE5EZ1l4WncrUzgyUmltcXo5KzZYV0xMY3J1TXhFYVJpa29NMG5jTTFtSlB3d2Jqb1lTajF0N01JUktIdi9wcWR2SHhDK1RmdmxnaVBDRmplRHRwakNkZlRHK1BrbEp2aDZXMXlocDdJN3l3V2ZmaXc3R0crZVJ1VExtVmNoVFp0UVVwNjVUdUg0TTBZMWh0SEVHQjV5YmNJVzZBZWp3bmFMUi9UNjE1cHZKVlEraHZ1QXVnbEUvNzl0ZVN6eHVSL2M2RkRJMWMvSlhNTVh5WmN5cVFuWjByU01haTc5M0hISytnelBZUlgzQlNvektQR2JsTGFQTjIwUnpYM3dTblVEVXd4N2JxeGQrZXFvdVpjWncvZmlVZFFxWk1VcWZ4WTJtSE42eDJla0p4cWZRLzhUclpWK3ZpL201VmtvMUdwWVhGeEdJUkhtOXV6dnh1QTBkbmFoa01wWVZGZEtRWjZWQXJlYVZqazRpRjM3ZWNLdmRUbmNnd0oxRlJWaFZTaFlYRk5EaThTUW1wL1JlYUp4SDZIVE1OcHRTWm93MUdGTFdLV1RlK0xMcDFJLzVDbi9ZL3lzNmVzOEMwTmgra08wbk5ySm80aXJLODhid3dQd244QWM5ck4zOW40bkhQYi85Y2RSS0xhdnJIbVhwbERXVVdNcDVidHRqaENQeC9lSEdneTl5M25tYU5mTWVvekNuakZWemZzQ3gxbjNzYkhvVGdBRy9tNWQzUGNtWTRvazBqRitSTW1OeWVmMWZySE40M3VocitXOFRMdmhDSG1IRVlySG5nZFdmM2JZSHppZnRrSVV2dm9VbEQxMTYwdzU4WFpLa1AxMU54dWUzbzNhL245ZTdlLzQyQlFwL0Z4NG9TenBZL3B0c1J5MDlVWjdjSlg3Zi9QK1NGNVlrSFREL3I3YWp6eHYwL3VRN3lSdm5mL2JYUkFwL1o5WlVQSHZwemF2ZXJqNi9EWjN5ZUhuMlhPdGZlSVR3UmZQVTZLcExiLzVWNzAyZjM1NU9uRC9BNHh0WC80VkhDRjgwR3g1TStqbXN2OG0rN25vaVBta1dCRUVRQkVFUUJFRVFoQ3NRVGJNZ0NJSWdDSUlnQ0lJZ1hJRm9tZ1ZCRUFSQkVBUkJFQVRoQ2tUVExBaUNJQWlDSUFpQ0lBaFhJSnBtUVJBRVFSQUVRUkFFUWJnQzBUUUxnaUFJZ2lBSWdpQUl3aFdJcGxrUUJFRVFCRUVRQkVFUXJrQTB6WUlnQ0lJZ0NJSWdDSUp3QmFKcEZnUkJFQVJCRUFSQkVJUXJFRTJ6SUFpQ0lBaUNJQWlDSUZ5QmFKb0ZRUkFFUVJBRVFSQUU0UXBFMDV3aEdybWVXNHEveVl5OHBZbjdKQ1JtNXk5blFlRTlLQ1FWTnhobnNiRGtJWExWUXhMTEZHckxXVmp5RU9YNkNSUm9ockd3NUNGR0dhY2x4clZ5QTdjVXIyR0s1VlpBWWxiZVYya28rZ1pxbVM2eFRIWE9IRzRyK1JZNXF2eVVHZW5VS1dST2xsek9mVU5LK1VwQmZ1SStDVmhhV01ES2ttSlVrc1IwazRrSHlvWlFxdEVrbGhtbTAvSkEyUkRHWlJzWXFvMy9QVFVuSnpHdXY1RGJrSmVMQkN3cExHQlZhUWxhMmNXM2pKbG1FOThzRzBLZVNwVXlJNTA2aGN3eGFlSHBoUnErUCtmaTYxa213U1AxYXY2alFZMVdBVXZIS25oaGlZYlJlUmUzZ1FsRk1sNVlvbUZlaFp4eGhmRy9GOTJnU0l5YnRSSlAzNjdoZ1drcUpPQ0hkV3ArZnB1R2JQWEY1LzdxZUNYUEw5WXcxQ1NsekVpblR1SDZrYVhJNGQ3eW43S281THVKK3lSazNESGtCM3h0Mkk5UXlUUk1zeTVtVGNXemxPaXFFc3NNeXhySG1vcG5HWnRUeDlDc2F0WlVQTXNVeTIySmNiM0N4TDNsLzhXWGl1NUhRbUpKNmZkWVZmNGtXcmtoc2N5TTNEdjRSc1V6NUtuTFVtYWtVNmVRR1VhRmduK3ZxdVRCb1dXSisyVEFkNFlQNWRHS2NqUXlHUXZ6ODNocWRCV1ZXVm1KWmFvTmVwNGFYY1ZzczRreCt2amZEWG01aWZFY1pUeDNWV2tKRXZDUHc0Ynk0NUVWNk9YeXhES0xDdkw1NmVncVNqV2FsQm5wMUNsa25sbWZ4MHYzNytheHhiOU8zQ2VUNVB6N3N2VThjL2ZiYUZWNnZqYmpPMng0OEFqVnBWTVR5MHdhUHBjTkR4NmhZZndLYW9mTllzT0RSL2pxamY4dk1XN1JGL0R5L2J2NXAxdWVRcEprL0hqcC8vRGlmZTloMUpvVHk5dzk2NS81N1FNSEtNOGJreklqblRxRmEwKzhpalBFSHhuZ1dPOTdXRlJGRE0ycUJtQms5aFJ5bExrY2Ntd21IQXZTNkg2Zi9yQ1Q4ZVo2NUpJQ2xVekxlTk04ZXZ6bitIVGdDRjMrTTdSNlRsQmhtRWkyMGdKQWpma213ckVRUjNxM0FERU9POTlCSmltb05zMEJ3S291WmJoK1BNM3V2YmlDM1NrejBxbFR5QnhQSk1JdWg1TkN0Wm94aHZpYjZLUWNJMWFWaWkwMk84RllqSDJ1WG5wREllWll6Q2drQ2ExTXhseUxoVGEvbjQvNitqbnI4OUUwNEdHQ01SdXpVZ25BUEt1VmNEVEtkcnVER0xEVlprY2hTY3kweEhjQXhSbzFZdzBHOXJ0YzlBU0RLVFBTcVZQSW5GNGYvUFpvaUFxcmpObkQ0d2VOdDQ1U01NUWs4Y0wrRUw0dy9QSGpNSjM5TVZiV0tsSEp3YUNHbGJVcVRuUkgyWG9xd2tlZFVmYWNqWER6U0FYRjJmR1RJS3NtS3dtR1llM0JJREhnaGYxQmxISzRjM3g4RzZuS2xWRS9RczRiSjhLYzdZMmx6RWluVHVINjRRbTcyTjN6ZXdxMTVZd3h6Z1Jnb3FVQnE3cVVyVjB2RVl6NitkRHhCcjNCTHVia0xVY2hLZEhLOWN6SlgwR2J0NGxqcnUyYzlSeW51Vzh2RTh6ek1hdUtBS2d2dUl0d0xNQ09yblhFaUxHMWF5MXlTY1hNM1BqSjNXSnRKV056NXJEZjhSWTlnWE1wTTlLcFU4Z01kempNSHpxN0dhN1RNczBVUHltN0lOZEtpVWJEdXZZTy9ORW9tM3BzZEFlQ0xDMHFRQ2xKNk9WeWxoWVYwdUx4c05QWnk0bUJBVDUwdWFteldDaFV4OC9ZclNndUloaU44a3BISnpGZ1hYc0hTcG1NcnhUR1QreFdaT21ZYVRieDV4NGJiWDUveW94MDZoUXl6em5RdzBzNy80T3FvZ25NdjJFSkFJc24zOGV3M0NxZWVmZUgrSUlEdkxMM0dkcWRwMWxkOXpBcWhZWnNyWW5WZFkvd1VldGUzajY2bmtObmRyR2o4UTF1cTdtTFVzc0lBQjVZOEFUK2tJL250ejFHTEJibG1YY2ZScVZRYy9mczd3RXdwbVFTTjQrN2sxYy9mSTVQZTA2a3pFaW5UdUhhRTAxekJyVjVtK2owZmNxWW5CbmthNFpTbVQyWmszMEhjQVE3QUlnUzRiQmpNMXE1Z1pIWlV4aHZxZ2Znc1BPZFJNWngxMDc4RVEvalRQTW8xMC9BcWk3aHNPT2R4RTUrSU54TG8zc1B4ZHBLaXJRVjFKZ1g0QWkwYzdML1FOb1pxZW9VTXF2RjQrRzAxOGMwazRreXJZWmFvNUZEYmplZGdRQUFrUmhzc1R2UUt4Uk1OQnFaWTdFZ0FWdnQ5a1RHYnFjVFR5VENYSXVaY2RrR2lqVnF0dG9kaVIyOUt4eG1iNitMQ3AyT2NwMk9lcXVWamtDQVErNit0RE5TMVNsazF0NXpFWTUwUkZsU3JhUzZRRWJES0FXYm1zS2Nzc2ZYWHpnYWIzcE5Pb2t2ajFMd3RSb1ZrZ1F2N3I5NDR1eVZveUZjdm5oalBhOUNUbVd1akJmM0J4bTRzRWozUUl3L0hnOHhxVlRPeEJJWlg1K2s1SlE5eXArYncybG5wS3BUdUw2MDlIL0ltWUdQdU5GNk8wTjBZNmcxMzh4aDUyWTZmWjhDRUltRjJkcjFNbnFsbVltV0JtYm5MVWNDdG5XdFRXVHN0cjJLTit4bVR2NXl4dWJVVWF5dFlHdlhXdnhSRHdDdVVEZjc3Szh6d2xCTHViNkcrb0tWZFBnKzRiRHozYlF6VXRVcFpNNUJ0NXZqL1FQY21wL0hLSDBXODNPdGJMVTdPTzMxQVJDT3hWamYzb0ZKcVdSQnJwVTdpZ3FRZ1BYdEY0OVJObloxMHhjT3M3U29nTmxtRStVNkhldmJPL0ZFSWdEWWdrSCsxTjNEaE94c3htVWJ1TE9vaU5OZUw5dnNqclF6VXRVcFhCOTJOZitKQTZkM3NIejZ0NWxRTm9ORkUxZXg4ZUN2YWU0NEFrQW9FdVNaTFk5ZzBlZXplUEo5M0RmM1lTVGdGMXNlU1dTczNmMGt2UjRicStzZXBtSDhDa1lYMS9LTExZL1M3M2NCME9rNngyOC9lSnBwRlRjeGRjUjgxc3g3ak9iMnc3eCs4TmRwWjZTcVU3ajJSTk9jWVVkN3R4S05SWmxxWFlncjJFTnozOTZrY1Zlb2g1TjkrNmt3VEtSUU80SWp6aTBFb3Q3RWVEZ1c1TER6WGN5cVFtN0ltY1duL1lleEJWcVRNazRQSE1VZU9NOGtTd01LbVlwRHpzMUo0K2xrcEtwVHlLejNIQTRpc1JpMzVPVmhDd2JaNzNJbmpkdUNRUTY1M2RRWXN4bXUwN0xON3NBYnVkaGtoR0l4dHRudEZLalZURGVaT05yWFQ1cy8rZE9WWS8zOXRQc0QzSlJyUlNWSmJMSFprOGJUeVVoVnA1Qlp2emtVSkJ5RmI4MVEwZG9iNDgzRzVJOXV6L1hHZUxzcHpKZXFGTlFVeTNqcFFKQytTODU1K01QdzBvRVF3eTB5bG8xVHN1VmttTWFlNUdaMjZ5Y1JXbXhSN3ArcVFxdVVlT0hERUpkZVo1Qk9ScW82aGV2TGV6M3JpY1FpM0ZLOEJydS9sZjJPVFVuanRrQXJoNXlibVdCYXdIRDllTFozcjhNYnVYaENMaFQxczYzck54Um9oakU5ZHpGSGU3ZHozdHVjbEhITXRZTjIzMGtXRks1Q0tkT3d0ZXRsdUdUTFNpY2pWWjFDNXZ5K281TndMTVo5UTBvNTcvT3p1Y2VXTk43bTk3UEZacWZlYW1Hc3djRHZPanJwRDBjUzQ0Rm9sTjkxZEZDbTFiS3dJSitkRGljblBaNmtqRjNPWGo3eGVybXJwQmlOWE1hNjlvNms5NlowTWxMVktWd2Zmclg5Q2NLUkVOKy85ZWVjc1RYejZvZlBKWTJmN21sazQ4RVhXVmh6TjVQTDYvamx0c2R3ZXkrZVFQRUZQVHk3OVYrcEtCakx5aG5mWWRPUmRSeHYyNWVVOGVlUGZzdUo5b004ZFBOUDBLcjBQUDN1dzhRdTJhTFN5VWhWcDNCdGlhWTV3NEpSSDkzK3M0QkV0LzlzMGd2cU02MmVKa0FpRkEzZ0NMUVBHbmNFenVNSnV3R0pUdi9sejRxM2VSb0JDWGZRaGkvU2Y5VVo2ZFFwWkk0dkd1V2N6NGNFblBQNkxydDJtZ2M4U01SMy9CMkJ3WmNiZG9VM1JTUUFBQ0FBU1VSQlZQZ0R1TU5oSk9DTTF6dG9IS0RaTTRBRTJJTWhCaUtSUWVPcE10S3BVOGljL2dBYzc0b2dBY2U2SWtRdnM0TGVQeGRmNzU0UW5Mek1wN3NuN1ZGc25oZ1NjTFRqOHAvK2ZuQXUvaHh0cmloTzMrQW5TWldSVHAzQzljTVhHYURWOHpFU0V1YzhIeE5qOERwdDZkdDM0ZjNKUzRmdjFLRHhEdDhudUVOMkpDVE9lbzVkOW5sYStqNUVRc0llT005QXVQZXFNOUtwVThpTWdVaUVwb0g0L3FkeFlPQ3lhK2JBaFpPdzNraVUwNTdCKzU5UFBWNGN3UkFTOEhILzVTOXZQZUJ5SXdIdGZqK3UwT0NUY2FreTBxbFR5THcrWHk5SHp1MUJrbVFjT2J1SGFHenc4Y3pPcHJkQWt2QUUrbWhxUHp4b3ZLbjlNRDN1ODBpU2pJTm5kbDcyZVhZMXZZVWt5VGhyYjhFeDBIWFZHZW5VS1Z3N29tbk9NSXU2bUZKZEZlNlFqY3JzU1JnVWxrSExqRGZYSnhyZHNhYTVnOFlyc3llalV4am9EenVZWUpxUFhFcWVEVWNsMHpBNlp3YnVrQTJydW9TeXJCdXVPaU9kT29YTUtWS3JHWm1WaFQwWW9qYkhtUGhlOGFYbVdNejBYMmgwWjV2Tmc4WnJqVVlNQ2dYT1VJaTVWZ3VLejAzT3BaSEp1TkZrd2g0TVVheFJNMW8vZUNLS1ZCbnAxQ2xrVHFWVnhvMWxjbHBkTVc2cFVsQ1VQWGlDdHBXMVNwemVlSmU2WXNMZzlkZFFwY0Npaytqb2kzSFh4UGozbnkrbFY4SGlhaVd0cmhnamMyWE1IQ2EvNm94MDZoU3VINFhhRVZSbVQ4RWVPRStOK1diTXFzSkJ5OHpKVzU1b2RHZmxMUnMwWG11K0NZUFNnalBZeWR6OEZTaWs1RzFQSTh0aXFuVWg5c0I1aXJXVmpNcWVkdFVaNmRRcFpNWnduWmFKUmlQdC9nRHpyQllLMU9wQnl5d3RLa2cwdW9zTEN3YU56N05hTWF1VWRBVUNMTHZ3L2VkTFpjbmxmRGt2ajNaL2dCRTZYZExFbHVsbXBGT25rSG1qaW1xWU5mSVd6dHBhdUgzaVBaU2F5d2N0czdydVlSejk4VWIzbmprL0dEUythT0k5V0EyRnREay81ZjY2UjFFcGtpY01OR2h5V0Q3dFc1eTF0VENtZUNKMW94ZGRkVVk2ZFFyWGptaWFNMGd1S2FreEw4QVo3R1IzendaODRYNXFMVGNoWGJKYWh1bkhrYXNld2hIbkZqNTI3NkpFVjBXaGRrUmkzS2pNWldUMkZFNzFIMksvZlJOYWhZSFJ4aGxKenpQT1ZJOE1PWHR0RzJuek5uRkR6aXgwOHV5ME05S3BVOGdjcFNSUmI3WFFGUWp3aDY0dStzTmg1bGt0U1d1bjJtQ2dWS05oaDkzQis3MjlWR1psVWE2N09LTzZWYVZrVW82UkkrNCtOdHRzWkNzVWljbE1QalBIWWtZT3ZObmRUWXZId3d5ekNZTkNublpHT25VS21hT1d3ejJUbEh6cWlQS1RIUUVjM2hpckpxdVFYM0pNV0ZjdVozU2VqTFdIUXJ6NlVZaXBRK1RVRkY5Y2c2VkdpVnRISzNpbkpjd3Y5d2F4NkNTV1ZDYzNKdjlRbzBJdWc1L3REckMzTmNLeWNVb3NPaW50akhUcUZLNGZTa2xOZmY1S3V2eW4rV1Bia3d5RW5kUVgzSVhza2xkK2RjNXNTblJWN09oZXp3ZTJQMUpwbU14dy9makV1RlZkd2tSTEEwZWRXM2luODc4eEtNemNhRTArQUoyZGZ5ZHlTY0ZiN1U5enNuOC9NM0tYWUZDWTA4NUlwMDRoTTFReWllWEZSWnoxK3ZqNW1iUDBoa0tzS0M1TVdqTXp6Q1lxczdMWTBOSEptOTNkMUJxekdXdTRPSnQ2c1ViTmdsd3IyKzBPWG01cng2eFVjbXQrWHRMejNGRllnRnlTZU81Y0t3ZmRmZHhla0pkMFlqZFZSanAxQ3BtblZtcFpNLzl4VG5ZZDQ1SFg3c2JlMzhVREM1NUFMcnY0WWRGTlk1ZFJYVHFWNTdjL3p2L3NlWXFaSXh1WVVsNmZHQyt6am1UeDVOVzhlWGd0VDczOXorUWFDbGt4L2R0SnozUHYzSDlCSVZmeWIyK3NZWGZMSmxiTy9DNjVocUswTTlLcFU3aTJ4R3M1ZzZwelpxR1I2em5pM0VJa0Z1Wm83MWFNeWp4R1prOEdJRXRoWkl4eEptM2VSbXlCVmxvOUo3QUgyaGh2cWtjbDB5SkRUbzM1Wmp4aE55M3VmUXlFblp6c084QncvWGlzNmxJQVNuUWpLZEpXOExGcko0R29sK091blVSakVTYVlGd0NrbFpHcVRpR3pwcHROWkNrVWJIYzRDTWRpdk9kd2tLdFNNVEhIQ01SL3NtT2FLWWRtajRjMnY1K21BUS90L2dCekxHYTBzdmdoNFh5cmxiNXdtUDB1RjcyaE1BZGRicW9OOGNtOElENlRhTGxPeDU3ZVhuelJLSHVjdllSak1lb3RWb0MwTWxMVktXVFdzdkZLY3JRU0x4OE1FWXpBYnc2RkdKSVRuL1FMSUM5TFlzbFlKUitjaTlEWUhaL2x1dGtXWldXdENvTWFGREs0ZDRvSzIwRDhPOGFkL1RFMk5ZZVpPMEpPVlc1OFZ6UGx3Z1JnRzQ2RzZBdkVKLzBLUmVKTk1LU1hrYXBPNGZveVBYY3hXWW9jZG5TdEl4d0xzYU43UGJucVVtb3REVUQ4cE8yTjFrVTA5KzJqemR0RVU5OEh0UHRPTWlkdk9WcTVIcG1rWUY3QjNmU0Y3T3gzYnFJMzJNVWg1MmFxYzJaVHJLMEVvTUl3aVhKOURlL2JYc01YNldkM3o2dUVZMkhxQ2xZQ3BKV1JxazRoYzI3UHo4ZW9VUEJLUnllaFdJemZkM1JSck5Hd0lEZSsvN0dxNHMzckFaZWJGbytIRDExdVRubThMQzBxUUMrWEk1Y2tWaFFYNFFnRjJXeXoweDBNc3NYdVlJYlpSRVZXL09SeGpURStBZGdiM2QwTVJDSnM3T29tRkl0eFozSDhhb04wTWxMVktWd2Y3cHI1VDVpeWNubHUyMk1FdzM1K3RmMEpodVpXOFpWSjl3S1FieXhseGZTSDJObjBGc2RhOTdHajhYVk9uRC9BZlhOL1NMYldoRUt1NU1FRlA2TGJmWjdYOWo5UGUrOFpOaDU4a1p2R0xtTk15U1FBcGxkK2lha2o1ck4yOTA5eCs1eTh2T3RKUXBFZzM1ei9HRUJhR2FucUZLNDkwVFJuU0o1bUtHVloxUmNhMWZnbGFmYkFlYzU1amxPWlBaa2NaZDZGbjM0S2N0eDE4WHNPUjV4YmtVdEtKcGptVVdXOGtXeWxoU1BPTFVTSlgzWjdzbTgvL1dFSE5lWUZaTWx6R0p0VEYyKzR2WTFBZkRLVTQ2NzNzS3BMS05kUFNKbFJxQm1Sc2s0aGM0Wm80NzhmZWNEbFNseVcxdTRQY0dKZ2dGcWprVnlWaW5sV0M4RllqRDNPaTkveDIrNXdvSkFrNWxvdFRESGxZRllxMlc1M0pMNS9kY2p0eGhrS1VXKzFZbFFvbUcwMjArYjMwendRbi9URUg0MnkyK21rV0tObVhMWWhaY1p3clRabG5VTG0zRkFnWTlZd09XODJodW5xajE5NjNXS0xzdnRNaElaUkNzcE1FdmRNVnVJUHc0YWpvY1RqMWg0TW9aTEhmM3JxOWpIeHk2UmZQaGdpZkdFamVMc3BUR2Rmaks5UFVwS3ZoK1UxU2hxN28zencyZmVpZy9IR2VXU3VqSGtWOHBRWk5jV3A2eFN1SDBOMFl4aHRuTUVCNXlaY29XNEFPbnluYUhTL1Q2MzVabkxWUTZndnVJdGcxTS83dHRjU2o5dlJ2UTZGVE0yYy9CVk1zWHdaczZxUUhWM3JpTWJpN3gySG5PL2dESFpSWDdBU296S1BXWG5MYVBNMjBkd1huMFFuRVBXd3gvYnFoWitlcWt1Wk1Wdy9QbVdkUW1hTTBtZHhveW1IZDJ4MmVvTHhLZlEvOFhyWjErdGlmcTZWVW8yRzVjVkZCQ0pSWHUvdVRqeHVRMGNuS3BtTVpVV0ZOT1JaS1ZDcmVhV2prOGlGbnpmY2FyZlRIUWh3WjFFUlZwV1N4UVVGdEhnOGlja3B2UmNhNXhFNkhiUE5wcFFaWXcyR2xIVUttVGUrYkRyMVk3N0NIL2IvaW83ZXN3QTB0aDlrKzRtTkxKcTRpdks4TVR3dy93bjhRUTlyZC85bjRuSFBiMzhjdFZMTDZycEhXVHBsRFNXV2NwN2I5aGpoU0h4L3VQSGdpNXgzbm1iTnZNY296Q2xqMVp3ZmNLeDFIenViM2dSZ3dPL201VjFQTXFaNElnM2pWNlRNbUZ4ZS94ZnJISjQzK2xyKzI0UUx2cEJIR0xGWTdIbGc5V2UzN1lIelNUdGs0WXR2WWNsRGw5NjBBMStYSk9sUFY1UHgrZTJvM2UvbjllNmV2MDJCd3QrRkI4cVNEcGIvSnR0UlMwK1VKM2VKM3pmL3YrU0ZKVWtIelArcjdlanpCcjAvK1U3eXh2bWYvVFdSd3QrWk5SWFBYbnJ6cXJlcnoyOURwenhlbmozWCtoY2VJWHpSUERXNjZ0S2JmOVY3MCtlM3B4UG5EL0Q0eHRWLzRSSENGODJHQjVOK0R1dHZzcSs3bm9oUG1nVkJFQVJCRUFSQkVBVGhDa1RUTEFpQ0lBaUNJQWlDSUFoWElKcG1RUkFFUVJBRVFSQUVRYmdDMFRRTGdpQUlnaUFJZ2lBSXdoV0lwbGtRQkVFUUJFRVFCRUVRcmtBMHpZSWdDSUlnQ0lJZ0NJSndCYUpwRmdSQkVBUkJFQVJCRUlRckVFMnpJQWlDSUFpQ0lBaUNJRnlCYUpvRlFSQUVRUkFFUVJBRTRRcEUweXdJZ2lBSWdpQUlnaUFJVnlDYVprRVFCRUVRQkVFUUJFRzRBdEUwWjRoR3J1ZVc0bTh5STI5cDRqNEppZG41eTFsUWVBOEtTY1VOeGxrc0xIbUlYUFdReERLRjJuSVdsanhFdVg0Q0JacGhMQ3g1aUZIR2FZbHhyZHpBTGNWcm1HSzVGWkNZbGZkVkdvcStnVnFtU3l4VG5UT0gyMHErUlk0cVAyVkdPblVLbVpNbGwzUGZrRksrVXBDZnVFOENsaFlXc0xLa0dKVWtNZDFrNG9HeUlaUnFOSWxsaHVtMFBGQTJoSEhaQm9acTQzOVB6Y2xKak9zdjVEYms1U0lCU3dvTFdGVmFnbFoyOFMxanB0bkVOOHVHa0tkU3BjeElwMDRoYzB4YWVIcWhodS9QdWZoNmxrbndTTDJhLzJoUW8xWEEwckVLWGxpaVlYVGV4VzFnUXBHTUY1Wm9tRmNoWjF4aC9POUZOeWdTNDJhdHhOTzNhM2hnbWdvSitHR2RtcC9mcGlGYmZmRzV2enBleWZPTE5RdzFTU2t6MHFsVHVINWtLWEs0dC95bkxDcjVidUkrQ1JsM0RQa0JYeHYySTFReURkT3NpMWxUOFN3bHVxckVNc095eHJHbTRsbkc1dFF4Tkt1YU5SWFBNc1Z5VzJKY3J6QnhiL2wvOGFXaSs1R1FXRkw2UFZhVlA0bFdia2dzTXlQM0RyNVI4UXg1NnJLVUdlblVLV1NHVWFIZzM2c3FlWEJvV2VJK0dmQ2Q0VU41dEtJY2pVekd3dnc4bmhwZFJXVldWbUtaYW9PZXAwWlhNZHRzWW93Ky9uZERYbTVpUEVjWnoxMVZXb0lFL09Pd29meDRaQVY2dVR5eHpLS0NmSDQ2dW9wU2pTWmxSanAxQ3BsbjF1ZngwdjI3ZVd6eHJ4UDN5U1E1Lzc1c1BjL2MvVFphbFo2dnpmZ09HeDQ4UW5YcDFNUXlrNGJQWmNPRFIyZ1l2NExhWWJQWThPQVJ2bnJqLzB1TVcvUUZ2SHovYnY3cGxxZVFKQmsvWHZvL3ZIamZleGkxNXNReWQ4LzZaMzc3d0FISzg4YWt6RWluVHVIYUU2L2lEUEZIQmpqVyt4NFdWUkZEczZvQkdKazloUnhsTG9jY213bkhnalM2MzZjLzdHUzh1UjY1cEVBbDB6TGVOSThlL3prK0hUaENsLzhNclo0VFZCZ21rcTIwQUZCanZvbHdMTVNSM2kxQWpNUE9kNUJKQ3FwTmN3Q3dxa3Nacmg5UHMzc3ZybUIzeW94MDZoUXl4eE9Kc012aHBGQ3Rab3doL2lZNktjZUlWYVZpaTgxT01CWmpuNnVYM2xDSU9SWXpDa2xDSzVNeDEyS2h6ZS9ubzc1K3p2cDhOQTE0bUdETXhxeFVBakRQYWlVY2piTGQ3aUFHYkxYWlVVZ1NNeTN4SFVDeFJzMVlnNEg5TGhjOXdXREtqSFRxRkRLbjF3ZS9QUnFpd2lwajl2RDRRZU90b3hRTU1VbThzRCtFTHd4Ly9EaE1aMytNbGJWS1ZISXdxR0ZscllvVDNWRzJub3J3VVdlVVBXY2ozRHhTUVhGMi9DVElxc2xLZ21GWWV6QklESGhoZnhDbEhPNGNIOTlHcW5KbDFJK1E4OGFKTUdkN1l5a3owcWxUdUg1NHdpNTI5L3llUW0wNVk0d3pBWmhvYWNDcUxtVnIxMHNFbzM0K2RMeEJiN0NMT1huTFVVaEt0SEk5Yy9KWDBPWnQ0cGhyTzJjOXgybnUyOHNFODN6TXFpSUE2Z3Z1SWh3THNLTnJIVEZpYk8xYWkxeFNNVE0zZm5LM1dGdkoySnc1N0hlOFJVL2dYTXFNZE9vVU1zTWREdk9Iem02RzY3Uk1NOFZQeWk3SXRWS2kwYkN1dlFOL05NcW1IaHZkZ1NCTGl3cFFTaEo2dVp5bFJZVzBlRHpzZFBaeVltQ0FEMTF1Nml3V0N0WHhNM1lyaW9zSVJxTzgwdEZKREZqWDNvRlNKdU1yaGZFVHV4VlpPbWFhVGZ5NXgwYWIzNTh5STUwNmhjeHpEdlR3MHM3L29LcG9Bdk52V0FMQTRzbjNNU3kzaW1mZS9TRys0QUN2N0gyR2R1ZHBWdGM5akVxaElWdHJZblhkSTN6VXVwZTNqNjduMEpsZDdHaDhnOXRxN3FMVU1nS0FCeFk4Z1QvazQvbHRqeEdMUlhubTNZZFJLZFRjUGZ0N0FJd3BtY1RONCs3azFRK2Y0OU9lRXlrejBxbFR1UFpFMDV4QmJkNG1PbjJmTWlabkJ2bWFvVlJtVCtaazN3RWN3UTRBb2tRNDdOaU1WbTVnWlBZVXhwdnFBVGpzZkNlUmNkeTFFMy9Fd3pqVFBNcjFFN0NxU3pqc2VDZXhreDhJOTlMbzNrT3h0cElpYlFVMTVnVTRBdTJjN0QrUWRrYXFPb1hNYXZGNE9PMzFNYzFrb2t5cm9kWm81SkRiVFdjZ0FFQWtCbHZzRHZRS0JST05SdVpZTEVqQVZyczlrYkhiNmNRVGlURFhZbVpjdG9GaWpacXRka2RpUis4S2g5bmI2NkpDcDZOY3A2UGVhcVVqRU9DUXV5L3RqRlIxQ3BtMTkxeUVJeDFSbGxRcnFTNlEwVEJLd2FhbU1LZnM4ZlVYanNhYlhwTk80c3VqRkh5dFJvVWt3WXY3TDU0NGUrVm9DSmN2M2xqUHE1QlRtU3ZqeGYxQkJpNHMwajBRNDQvSFEwd3FsVE94Uk1iWEp5azVaWS95NStadzJobXA2aFN1THkzOUgzSm00Q051dE43T0VOMFlhczAzYzlpNW1VN2Zwd0JFWW1HMmRyMk1YbWxtb3FXQjJYbkxrWUJ0WFdzVEdidHRyK0lOdTVtVHY1eXhPWFVVYXl2WTJyVVdmOVFEZ0N2VXpUNzc2NHd3MUZLdXI2RytZQ1Vkdms4NDdIdzM3WXhVZFFxWmM5RHQ1bmovQUxmbTV6RktuOFg4WEN0YjdRNU9lMzBBaEdNeDFyZDNZRklxV1pCcjVZNmlBaVJnZmZ2Rlk1U05YZDMwaGNNc0xTcGd0dGxFdVU3SCt2Wk9QSkVJQUxaZ2tEOTE5ekFoTzV0eDJRYnVMQ3JpdE5mTE5yc2o3WXhVZFFyWGgxM05mK0xBNlIwc24vNXRKcFROWU5IRVZXdzgrR3VhTzQ0QUVJb0VlV2JMSTFqMCtTeWVmQi8zelgwWUNmakZsa2NTR1d0M1AwbXZ4OGJxdW9kcEdMK0MwY1cxL0dMTG8vVDdYUUIwdXM3eDJ3K2VabHJGVFV3ZE1aODE4eDZqdWYwd3J4LzhkZG9acWVvVXJqM1JOR2ZZMGQ2dFJHTlJwbG9YNGdyMjBOeTNOMm5jRmVyaFpOOStLZ3dUS2RTTzRJaHpDNEdvTnpFZWpnVTU3SHdYczZxUUczSm04V24vWVd5QjFxU00wd05Ic1FmT004blNnRUttNHBCemM5SjRPaG1wNmhReTZ6MkhnMGdzeGkxNWVkaUNRZmE3M0VuanRtQ1FRMjQzTmNac2h1dTBiTE03OEVZdU5obWhXSXh0ZGpzRmFqWFRUU2FPOXZYVDVrLytkT1ZZZnovdC9nQTM1VnBSU1JKYmJQYWs4WFF5VXRVcFpOWnZEZ1VKUitGYk0xUzA5c1o0c3pINW85dHp2VEhlYmdyenBTb0ZOY1V5WGpvUXBPK1NjeDcrTUx4MElNUndpNHhsNDVSc09SbW1zU2U1bWQzNlNZUVdXNVQ3cDZyUUtpVmUrRERFcGRjWnBKT1JxazdoK3ZKZXozb2lzUWkzRksvQjdtOWx2Mk5UMHJndDBNb2g1MlltbUJZd1hEK2U3ZDNyOEVZdW5wQUxSZjFzNi9vTkJacGhUTTlkek5IZTdaejNOaWRsSEhQdG9OMTNrZ1dGcTFES05HenRlaGt1MmJMU3lVaFZwNUE1disvb0pCeUxjZCtRVXM3Ny9HenVzU1dOdC9uOWJMSFpxYmRhR0dzdzhMdU9UdnJEa2NSNElCcmxkeDBkbEdtMUxDeklaNmZEeVVtUEp5bGpsN09YVDd4ZTdpb3BSaU9Yc2E2OUkrbTlLWjJNVkhVSzE0ZGZiWCtDY0NURTkyLzlPV2RzemJ6NjRYTko0NmQ3R3RsNDhFVVcxdHpONVBJNmZybnRNZHplaXlkUWZFRVB6Mjc5VnlvS3hySnl4bmZZZEdRZHg5djJKV1g4K2FQZmNxTDlJQS9kL0JPMEtqMVB2L3N3c1V1MnFIUXlVdFVwWEZ1aWFjNndZTlJIdC84c0lOSHRQNXYwZ3ZwTXE2Y0prQWhGQXpnQzdZUEdIWUh6ZU1KdVFLTFRmL216NG0yZVJrRENIYlRoaS9SZmRVWTZkUXFaNDR0R09lZnpJUUhudkw3THJwM21BUThTOFIxL1IyRHc1WVlkL2dEdWNCZ0pPT1AxRGhvSGFQWU1JQUgyWUlpQlNHVFFlS3FNZE9vVU1xYy9BTWU3SWtqQXNhNEkwY3Vzb1BmUHhkZTdKd1FuTC9QcDdrbDdGSnNuaGdRYzdiajhwNzhmbklzL1I1c3JpdE0zK0VsU1phUlRwM0Q5OEVVR2FQVjhqSVRFT2MvSHhCaThUbHY2OWwxNGYvTFM0VHMxYUx6RDl3bnVrQjBKaWJPZVk1ZDlucGErRDVHUXNBZk9NeER1dmVxTWRPb1VNbU1nRXFGcElMNy9hUndZdU95YU9YRGhKS3czRXVXMFovRCs1MU9QRjBjd2hBUjgzSC81eTFzUHVOeElRTHZmanlzMCtHUmNxb3gwNmhReXI4L1h5NUZ6ZTVBa0dVZk83aUVhRzN3OHM3UHBMWkFrUElFK210b1BEeHB2YWo5TWovczhraVRqNEptZGwzMmVYVTF2SVVreXp0cGJjQXgwWFhWR09uVUsxNDVvbWpQTW9pNm1WRmVGTzJTak1uc1NCb1ZsMERManpmV0pSbmVzYWU2ZzhjcnN5ZWdVQnZyRERpYVk1aU9Ya21mRFVjazBqTTZaZ1R0a3c2b3VvU3pyaHF2T1NLZE9JWE9LMUdwR1ptVmhENGFvelRFbXZsZDhxVGtXTS8wWEd0M1padk9nOFZxakVZTkNnVE1VWXE3Vmd1SnprM05wWkRKdU5KbXdCME1VYTlTTTFnK2VpQ0pWUmpwMUNwbFRhWlZ4WTVtY1ZsZU1XNm9VRkdVUG5xQnRaYTBTcHpmZXBhNllNSGo5TlZRcHNPZ2tPdnBpM0RVeC92M25TK2xWc0xoYVNhc3J4c2hjR1RPSHlhODZJNTA2aGV0SG9YWUVsZGxUc0FmT1UyTytHYk9xY05BeWMvS1dKeHJkV1huTEJvM1htbS9Db0xUZ0RIWXlOMzhGQ2lsNTI5UElzcGhxWFlnOWNKNWliU1dqc3FkZGRVWTZkUXFaTVZ5blphTFJTTHMvd0R5cmhRSzFldEF5UzRzS0VvM3U0c0tDUWVQenJGYk1LaVZkZ1FETExuei8rVkpaY2psZnpzdWozUjlnaEU2WE5MRmx1aG5wMUNsazNxaWlHbWFOdklXenRoWnVuM2dQcGVieVFjdXNybnNZUjMrODBiMW56ZzhHalMrYWVBOVdReUZ0emsrNXYrNVJWSXJrQ1FNTm1oeVdUL3NXWjIwdGpDbWVTTjNvUlZlZGtVNmR3clVqbXVZTWtrdEthc3dMY0FZNzJkMnpBVis0bjFyTFRVaVhySlpoK25Ia3FvZHd4TG1GajkyN0tORlZVYWdka1JnM0tuTVptVDJGVS8ySDJHL2ZoRlpoWUxSeFJ0THpqRFBWSTBQT1h0dEcycnhOM0pBekM1MDhPKzJNZE9vVU1rY3BTZFJiTFhRRkF2eWhxNHYrY0poNVZrdlMycWsyR0NqVmFOaGhkL0IrYnkrVldWbVU2eTdPcUc1VktabVVZK1NJdTQvTk5odlpDa1ZpTXBQUHpMR1lrUU52ZG5mVDR2RXd3MnpDb0pDbm5aRk9uVUxtcU9Wd3p5UWxuenFpL0dSSEFJYzN4cXJKS3VTWEhCUFdsY3NablNkajdhRVFyMzRVWXVvUU9UWEZGOWRncVZIaTF0RUszbWtKODh1OVFTdzZpU1hWeVkzSlA5U29rTXZnWjdzRDdHMk5zR3ljRW90T1Nqc2puVHFGNjRkU1VsT2Z2NUl1LzJuKzJQWWtBMkVuOVFWM0lidmtsVitkTTVzU1hSVTd1dGZ6Z2UyUFZCb21NMXcvUGpGdVZaY3cwZExBVWVjVzN1bjhid3dLTXpkYWt3OUFaK2ZmaVZ4UzhGYjcwNXpzMzgrTTNDVVlGT2EwTTlLcFU4Z01sVXhpZVhFUlo3MCtmbjdtTEwyaEVDdUtDNVBXekF5emljcXNMRFowZFBKbWR6ZTF4bXpHR2k3T3BsNnNVYk1nMThwMnU0T1gyOW94SzVYY21wK1g5RHgzRkJZZ2x5U2VPOWZLUVhjZnR4ZmtKWjNZVFpXUlRwMUM1cW1WV3RiTWY1eVRYY2Q0NUxXN3NmZDM4Y0NDSjVETExuNVlkTlBZWlZTWFR1WDU3WS96UDN1ZVl1YklCcWFVMXlmR3k2d2pXVHg1Tlc4ZVhzdFRiLzh6dVlaQ1Zrei9kdEx6M0R2M1gxRElsZnpiRzJ2WTNiS0psVE8vUzY2aEtPMk1kT29VcmkzeFdzNmc2cHhaYU9SNmpqaTNFSW1GT2RxN0ZhTXlqNUhaa3dISVVoZ1pZNXhKbTdjUlc2Q1ZWczhKN0lFMnhwdnFVY20weUpCVFk3NFpUOWhOaTNzZkEyRW5KL3NPTUZ3L0hxdTZGSUFTM1VpS3RCVjg3TnBKSU9ybHVHc24wVmlFQ2VZRkFHbGxwS3BUeUt6cFpoTlpDZ1hiSFE3Q3NSanZPUnprcWxSTXpERUM4Wi9zbUdiS29kbmpvYzN2cDJuQVE3cy93QnlMR2Ewc2ZrZzQzMnFsTHh4bXY4dEZieWpNUVplYmFrTjhNaStJenlSYXJ0T3hwN2NYWHpUS0htY3Y0VmlNZW9zVklLMk1WSFVLbWJWc3ZKSWNyY1RMQjBNRUkvQ2JReUdHNU1Rbi9RTEl5NUpZTWxiSkIrY2lOSGJIWjdsdXRrVlpXYXZDb0FhRkRPNmRvc0kyRVArT2NXZC9qRTNOWWVhT2tGT1ZHOS9WVExrd0FkaUdveUg2QXZGSnYwS1JlQk1NNldXa3FsTzR2a3pQWFV5V0lvY2RYZXNJeDBMczZGNVBycnFVV2tzREVEOXBlNk4xRWMxOSsyanpOdEhVOXdIdHZwUE15VnVPVnE1SEppbVlWM0EzZlNFNys1MmI2QTEyY2NpNW1lcWMyUlJyS3dHb01FeWlYRi9EKzdiWDhFWDYyZDN6S3VGWW1McUNsUUJwWmFTcVU4aWMyL1B6TVNvVXZOTFJTU2dXNC9jZFhSUnJOQ3pJamU5L3JLcDQ4M3JBNWFiRjQrRkRsNXRUSGk5TGl3clF5K1hJSllrVnhVVTRRa0UyMit4MEI0TnNzVHVZWVRaUmtSVS9lVnhqakU4QTlrWjNOd09SQ0J1N3VnbkZZdHhaSEwvYUlKMk1WSFVLMTRlN1p2NFRwcXhjbnR2MkdNR3duMTl0ZjRLaHVWVjhaZEs5QU9RYlMxa3gvU0YyTnIzRnNkWjk3R2g4blJQbkQzRGYzQitTclRXaGtDdDVjTUdQNkhhZjU3WDl6OVBlZTRhTkIxL2twckhMR0ZNeUNZRHBsVjlpNm9qNXJOMzlVOXcrSnkvdmVwSlFKTWczNXo4R2tGWkdxanFGYTA4MHpSbVNweGxLV1ZiMWhVWTFma21hUFhDZWM1N2pWR1pQSmtlWmQrR25uNEljZDEzOG5zTVI1MWJra3BJSnBubFVHVzhrVzJuaGlITUxVZUtYM1o3czIwOS8yRUdOZVFGWjhoekc1dFRGRzI1dkl4Q2ZET1c0NnoyczZoTEs5Uk5TWmhScVJxU3NVOGljSWRyNDcwY2VjTGtTbDZXMSt3T2NHQmlnMW1na1Y2VmludFZDTUJaamovUGlkL3kyT3h3b0pJbTVWZ3RUVERtWWxVcTIyeDJKNzE4ZGNydHhoa0xVVzYwWUZRcG1tODIwK2YwMEQ4UW5QZkZIbyt4Mk9pbldxQm1YYlVpWk1WeXJUVm1ua0RrM0ZNaVlOVXpPbTQxaHV2cmpsMTYzMktMc1BoT2hZWlNDTXBQRVBaT1YrTU93NFdnbzhiaTFCME9vNVBHZm5ycDlUUHd5NlpjUGhnaGYyQWplYmdyVDJSZmo2NU9VNU90aGVZMlN4dTRvSDN6MnZlaGd2SEVlbVN0alhvVThaVVpOY2VvNmhldkhFTjBZUmh0bmNNQzVDVmVvRzRBTzN5a2EzZTlUYTc2WlhQVVE2Z3Z1SWhqMTg3N3R0Y1RqZG5TdlF5RlRNeWQvQlZNc1g4YXNLbVJIMXpxaXNmaDd4eUhuT3ppRFhkUVhyTVNvekdOVzNqTGF2RTAwOThVbjBRbEVQZXl4dlhyaHA2ZnFVbVlNMTQ5UFdhZVFHYVAwV2R4b3l1RWRtNTJlWUh3Sy9VKzhYdmIxdXBpZmE2VlVvMkY1Y1JHQlNKVFh1N3NUajl2UTBZbEtKbU5aVVNFTmVWWUsxR3BlNmVna2N1SG5EYmZhN1hRSEF0eFpWSVJWcFdSeFFRRXRIazlpY2tydmhjWjVoRTdIYkxNcFpjWllneUZsblVMbWpTK2JUdjJZci9DSC9iK2lvL2NzQUkzdEI5bCtZaU9MSnE2aVBHOE1EOHgvQW4vUXc5cmQvNWw0M1BQYkgwZXQxTEs2N2xHV1RsbERpYVdjNTdZOVJqZ1MzeDl1UFBnaTU1Mm5XVFB2TVFwenlsZzE1d2NjYTkzSHpxWTNBUmp3dTNsNTE1T01LWjVJdy9nVktUTW1sOWYveFRxSDU0MitsdjgyNFlJdjVCRkdMQlo3SGxqOTJXMTc0SHpTRGxuNDRsdFk4dENsTiszQTF5VkordFBWWkh4K08ycjMrM205dStkdlU2RHdkK0dCc3FTRDViL0pkdFRTRStYSlhlTDN6Zjh2ZVdGSjBnSHovMm83K3J4QjcwKytrN3h4L21kL1RhVHdkMlpOeGJPWDNyenE3ZXJ6MjlBcGo1ZG56N1graFVjSVh6UlBqYTY2OU9aZjlkNzArZTNweFBrRFBMNXg5Vjk0aFBCRnMrSEJwSi9EK3B2czY2NG40cE5tUVJBRVFSQUVRUkFFUWJnQzBUUUxnaUFJZ2lBSWdpQUl3aFdJcGxrUUJFRVFCRUVRQkVFUXJrQTB6WUlnQ0lJZ0NJSWdDSUp3QmFKcEZnUkJFQVJCRUFSQkVJUXJFRTJ6SUFpQ0lBaUNJQWlDSUZ5QmFKb0ZRUkFFUVJBRVFSQUU0UXBFMHl3SWdpQUlnaUFJZ2lBSVZ5Q2Faa0VRQkVFUUJFRVFCRUc0QXRFMEM0SWdDSUlnQ0lJZ0NNSVZpS1paRUFSQkVBUkJFQVJCRUs1QU5NMFpvcEhydWFYNG04eklsclZWdmdBQUlBQkpSRUZVVzVxNFQwSmlkdjV5RmhUZWcwSlNjWU54Rmd0TEhpSlhQU1N4VEtHMm5JVWxEMUd1bjBDQlpoZ0xTeDVpbEhGYVlsd3JOM0JMOFJxbVdHNEZKR2JsZlpXR29tK2dsdWtTeTFUbnpPRzJrbStSbzhwUG1aRk9uVUxtWk1ubDNEZWtsSzhVNUNmdWs0Q2xoUVdzTENsR0pVbE1ONWw0b0d3SXBScE5ZcGxoT2kwUGxBMWhYTGFCb2RyNDMxTnpjaExqK2d1NURYbTVTTUNTd2dKV2xaYWdsVjE4eTVocE52SE5zaUhrcVZRcE05S3BVOGdja3hhZVhxamgrM011dnA1bEVqeFNyK1kvR3RSb0ZiQjBySUlYbG1nWW5YZHhHNWhRSk9PRkpScm1WY2daVnhqL2U5RU5pc1M0V1N2eDlPMGFIcGltUWdKK1dLZm01N2RweUZaZmZPNnZqbGZ5L0dJTlEwMVN5b3gwNmhTdUgxbUtITzR0L3ltTFNyNmJ1RTlDeGgxRGZzRFhodjBJbFV6RE5PdGkxbFE4UzRtdUtySE1zS3h4cktsNGxyRTVkUXpOcW1aTnhiTk1zZHlXR05jclROeGIvbDk4cWVoK0pDU1dsSDZQVmVWUG9wVWJFc3ZNeUwyRGIxUThRNTY2TEdWR09uVUttV0ZVS1BqM3Frb2VIRnFXdUU4R2ZHZjRVQjZ0S0Vjams3RXdQNCtuUmxkUm1aV1ZXS2Jhb09lcDBWWE1OcHNZbzQvLzNaQ1hteGpQVWNaelY1V1dJQUgvT0d3b1B4NVpnVjR1VHl5enFDQ2ZuNDZ1b2xTalNabVJUcDFDNXBuMS83KzlPNCtUcWo3elBmNDV0WGIxWGtzM3ZZTFNOQ0RJMW13cU93MW9NRVlOUmthWW9ORm9adlNheWMxc2VkMlkzSmR4NXM3TXl6dlh5U3RPUmpNYUphTVpqVW5jb2xGQkVGRlJka1ZvUUdYdnZhcTZxN3VydS9hNmZ4UnBhSnBPRlVvb3hPLzdyNjc2blhycWdmUFVPZWM1ZGM2dlNubnNXeHU1ZDluUCs1OHpHV2IrYWZtVFBIakx5emhzK1h4OTluZDUrdTRkVEtpK3JIK1o2U01YOFBUZE8xZzZlU1ZUTDU3TDAzZnY0TTh1L3gvOTQrNzhNaDcvMWtiKzV1b0hNQXdULzNqamYvSG83VzlRNUhEMUwzUEwzTC9sbDNkdG9hWjBmTm9ZbWVRcDU1NCt4VmtTaXZmd1FjY2J1RzBWWEpRM0FZQXhoVE1wdHBhd3pmY0tzV1NFUFlHMzZZNzVtZXlxeDJ4WXNKa2NUSFl1b2kxMG1FOTZkdEFTT3NpUjRHNXFDNlpSYUhVRFVPZTZrbGd5eW82T05VQ1M3ZjVYTVJrV0pqam5BK0N4VnpNeWZ6SjdBNXZvakxTbWpaRkpucEk5d1hpY04zMSt5dTEyeGhla05xTFRpNHZ3Mkd5c2FmY1NTU1o1dDdPRGptaVUrVzRYRnNQQVlUS3h3TzNtYUNqRSsxM2RIT3JybzZFbnlKU2lRbHhXS3dDTFBCNWlpUVRydkQ2U3dOcDJMeGJEWUk0N3RRT296TEV6c2FDQXpaMmR0RVVpYVdOa2txZGtUMGNmL0hKbmxGcVBpWGtqVXdlTjExeGlZYmpUNEpITlVmcGk4TnNQWXpSM0oxazExWXJOREFWMldEWFZ4dTdXQkdzL2l2TitjNEszRHNXNWFveUZ5c0xVU1pEYlpsaUp4R0QxMWdoSjRKSE5FYXhtdUdseXFrYkdscGlvSDJYbStkMHhEblVrMDhiSUpFODVmd1Jqbld4cyt4WGxqaHJHRjgwQllKcDdLUjU3Tld0YkhpT1NDUEdlNzNrNklpM01MMTJCeGJEaU1PY3pmOWhLanZZMjhFSG5PZzRGZDdHM2F4TlRYSXR4MlNvQXFDKzdtVmd5elBxV0owaVNaRzNMYXN5R2pUa2xxWk83bFk3UlRDeWV6MmJmaTdTRkQ2ZU5rVW1la2gyQldJemZOTGN5TXRmQkZjN1VTZGtsSlI2cWNuSjRvckdKVUNMQlMyM3R0SVlqM0ZoUmh0VXd5RGVidWJHaW5IM0JJQnY4SGV6dTZlRzl6Z0FMM1c3Szdha3pkaXNySzRna0VqelYxRXdTZUtLeENhdkp4RmZMVXlkMmEvTnltZU55OHZ1MmRvNkdRbWxqWkpLblpKKy9wNDNITnZ3TFl5dW1zUGpTR3dCWU51TjJMaTRaeTRPdmZaKytTQTlQYlhxUVJ2OEI3bGg0RHpaTERvVU9KM2NzL0FIdkg5bkV5enVmWk52Qk4xbS81M20rVW5jejFlNVJBTnkxNUQ1QzBUNGVmdjFla3NrRUQ3NTJEemFMblZ2bS9SMEE0NnVtYzlXa20zam12WWY0cEcxMzJoaVo1Q25ubnBybUxEcmEyMEJ6M3llTUw1N05zSnlMR0YwNGcvMWRXL0JGbWdCSUVHZTc3eFVjNWdMR0ZNNWtzck1lZ08zK1YvdGo3T3JjUUNnZVpKSnpFVFg1VS9EWXE5anVlN1YvSjk4VDYyQlA0QzBxSGFPcGNOUlM1MXFDTDl6SS91NHRHY2RJbDZkazE3NWdrQU85ZlZ6aGRETENrY1BVb2lLMkJRSTBoOE1BeEpPd3h1c2ozMkpoV2xFUjg5MXVER0N0MTlzZlk2UGZUekFlWjRIYnhhVENBaXB6N0t6MSt2cDM5SjJ4R0pzNk9xbk56YVVtTjVkNmo0ZW1jSmh0Z2E2TVk2VExVN0pyMCtFNE81b1MzRERCeW9ReUUwc3ZzZkJTUTR5UHZLbjFGMHVrbWw1bnJzR1hMN0h3OVRvYmhnR1BiajV4NHV5cG5WRTYrMUtOOWFKYU02TkxURHk2T1VMUDhVVmFlNUw4ZGxlVTZkVm1wbFdaK01aMEt4OTVFL3grYnl6akdPbnlsUFBMdnU3M09OanpQcGQ3cm1ONDduaW11cTVpdS84Vm12cytBU0NlakxHMjVYSHlyUzZtdVpjeXIzUUZCdkI2eStyK0dCdmJuNkUzRm1EK3NCVk1MRjVJcGFPV3RTMnJDU1dDQUhSR1czblgreHlqQ3FaU2sxOUhmZGtxbXZvK1pydi90WXhqcE10VHNtZHJJTUN1N2g2dUdWYktKZmw1TEM3eHNOYnI0MEJ2SHdDeFpKSW5HNXR3V3Ewc0tmSHd0WW95RE9ESnhoUEhLTSsydE5JVmkzRmpSUm56WEU1cWNuTjVzckdaWUR3T1FIc2t3dTlhMjVoU1dNaWt3Z0p1cXFqZ1FHOHZyM3Q5R2NkSWw2ZWNIOTdjK3p1MkhGalBpbGwveFpRUnM3bCsybTA4dS9YbjdHM2FBVUEwSHVIQk5UL0FuVCtNWlROdTUvWUY5MkFBLzc3bUIvMHhWbSs4bjQ1Z08zY3N2SWVsazFjeXJuSXEvNzdtaDNTSE9nRm83anpNTDkvNUNWZlVYc2xsb3haejU2SjcyZHU0bmVlMi9qempHT255bEhOUFRYT1c3ZXhZU3lLWjRETFB0WFJHMnRqYnRXbkFlR2UwamYxZG02a3RtRWE1WXhRNy9Hc0lKM3I3eDJQSkNOdjlyK0d5bFhOcDhWdys2ZDVPZS9qSWdCZ0hlbmJpRFI5anVuc3BGcE9OYmY1WEJveG5FaU5kbnBKZGIvaDh4Sk5Kcmk0dHBUMFNZWE5uWU1CNGV5VEN0a0NBdXFKQ1J1WTZlTjNyb3pkK29zbUlKcE84N3ZWU1pyY3p5K2xrWjFjM1IwTUR2MTM1b0x1YnhsQ1lLMHM4MkF5RE5lM2VBZU9aeEVpWHAyVFhMN1pGaUNYZzI3TnRIT2xJOHNLZWdWL2RIdTVJOG5KRGpDK050VkJYYWVLeExSRzZUanJuRVlyQlkxdWlqSFNiV0Q3SnlwcjlNZmEwRFd4bTEzNGNaMTk3Z205ZFpzTmhOWGprdlNnblgyZVFTWXgwZWNyNTVZMjJKNGtuNDF4ZGVTZmUwQkUyKzE0YU1ONGVQc0kyL3l0TWNTNWhaUDVrMXJVK1FXLzh4QW01YUNMRTZ5Mi9vQ3puWW1hVkxHTm54enFPOWU0ZEVPT0R6dlUwOXUxblNmbHRXRTA1ckcxNUhFNnFyRXhpcE10VHN1ZFhUYzNFa2tsdUgxN05zYjRRcjdTMUR4Zy9HZ3F4cHQxTHZjZk54SUlDL3J1cG1lNVl2SDg4bkVqdzMwMU5qSEE0dUxac0dCdDhmdllIZ3dOaXZPbnY0T1BlWG02dXFpVEhiT0tKeHFZQjI2Wk1ZcVRMVTg0UFAxdDNIN0Y0bEwrLzVzY2NiTi9MTSs4OU5HRDhRTnNlbnQzNktOZlczY0tNbW9YOHgrdjNFdWc5Y1FLbEx4TGtwMnYvTjdWbEUxazErN3U4dE9NSmRoMTlkMENNMzcvL1MzWTNidVU3Vi8wekRscytQM250SHBJblZWUW1NZExsS2VlV211WXNpeVQ2YUEwZEFneGFRNGNHZktEKzRFaXdBVENJSnNMNHdvMkR4bjNoWXdSakFjQ2dPWFQ2cytKSGczc0FnMENrbmI1NDl4bkh5Q1JQeVo2K1JJTERmWDBZd09IZXZ0T3VuYjA5UVF4U08vNm04T0RMRFp0Q1lRS3hHQVp3c0xkMzBEakEzbUFQQnVDTlJPbUp4d2VOcDR1UlNaNlNQZDFoMk5VU3h3QSthSW1UT00wS2V2dHdhcjBIbzdEL05OL3U3dmNtYUE4bU1ZQ2RUYWYvOXZlZHc2bjNPTnFad044MytFM1N4Y2drVHpsLzlNVjdPQkw4RUFPRHc4RVBTVEo0bmU3cmV2ZjQ5cW1YcHI2UEJvMDM5WDFNSU9yRndPQlE4SVBUdnMrK3J2Y3dNUENHajlFVDZ6ampHSm5rS2RuUkU0L1QwSlBhLyt6cDZUbnRtdGx5L0NSc2J6ekJnZURnL2M4bndWNThrU2dHOEdIMzZTOXYzZElad0FBYVF5RTZvNE5QeHFXTGtVbWVrbjFkZlIzc09Qd1dobUZpeDZHM1NDUUhIODlzYUhnUkRJTmd1SXVHeHUyRHhoc2F0OU1XT0laaG1OaDZjTU5wMytmTmhoY3hEQk9IdlB2dzliU2NjWXhNOHBSelIwMXpscm50bFZUbmppVVFiV2QwNFhRS0xPNUJ5MHgyMWZjM3VoT2RDd2FOank2Y1FhNmxnTzZZanluT3haaU5nYlBoMkV3NWpDdWVUU0RhanNkZXhZaThTODg0UmlaNVN2WlUyTzJNeWN2REc0a3l0YmlvLzc3aWs4MTN1K2crM3VqT2M3a0dqVTh0S3FMQVlzRWZqYkxBNDhaeXl1UmNPU1lUbHp1ZGVDTlJLblBzak1zZlBCRkZ1aGlaNUNuWk05cGo0dklSWm81MEpybDZySVdLd3NFVHRLMmFhc1hmbStwU1YwNFp2UDZXanJYZ3pqVm82a3B5ODdUVS9jOG55N2ZCc2dsV2puUW1HVk5pWXM3RjVqT09rVW1lY3Y0b2Q0eGlkT0ZNdk9GajFMbXV3bVVySDdUTS9OSVYvWTN1M05MbGc4YW51cTZrd09yR0gybG13YkNWV0l5QnRaZGp5dU15ejdWNHc4ZW9kSXpta3NJcnpqaEdKbmxLZG96TWRUQ3RxSWpHVUpoRkhqZGxkdnVnWlc2c0tPdHZkSmVWbHcwYVgrVHg0TEpaYVFtSFdYNzgvdWVUNVpuTmZMbTBsTVpRbUZHNXVRTW10c3cwUmlaNVN2WmRVbEhIM0RGWGM2aDlIOWROdTVWcVY4MmdaZTVZZUErKzdsU2plK3Y4N3cwYXYzN2FyWGdLeWpucS80UnZMZndoTnN2QUNRTUxjb3BaY2NXM09kUytqL0dWMDFnNDd2b3pqcEZKbm5MdXFHbk9Jck5ocGM2MUJIK2ttWTF0VDlNWDYyYXErMHFNazFiTHhmbVRLTEVQWjRkL0RSOEczcVFxZHl6bGpsSDk0MFhXRXNZVXp1U2o3bTFzOXI2RXcxTEF1S0xaQTk1bmtyTWVFMlkydFQvTDBkNEdMaTJlUzY2NU1PTVltZVFwMldNMURPbzlibHJDWVg3VDBrSjNMTVlpajN2QTJwbFFVRUIxVGc3cnZUN2U3dWhnZEY0ZU5ia25abFQzMkt4TUx5NWlSNkNMVjlyYktiUlkraWN6K1lQNWJoZG00SVhXVnZZRmc4eDJPU213bURPT2tVbWVrajEyTTl3NjNjb252Z1QvdkQ2TXJ6ZkpiVE5zbUU4NkpseFlZMlpjcVluVjI2STg4MzZVeTRhYnFhczhzUWFyaXd5dUdXZmgxWDB4L21OVEJIZXV3UTBUQmpZbWYxNW53MnlDZjlzWVp0T1JPTXNuV1hIbkdobkh5Q1JQT1g5WURUdjF3MWJSRWpyQWI0L2VUMC9NVDMzWnpaaE8rdVJQS0o1SFZlNVkxcmMreVR2dHYyVjB3UXhHNWsvdUgvZllxNWptWHNwTy94cGViZjVQQ2l3dUx2Y01QQUNkTit3bXpJYUZGeHQvd3Y3dXpjd3V1WUVDaXl2akdKbmtLZGxoTXhtc3FLemdVRzhmUHo1NGlJNW9sSldWNVFQV3pHeVhrOUY1ZVR6ZDFNd0xyYTFNTFNwa1lzR0oyZFFyYyt3c0tmR3d6dXZqOGFPTnVLeFdyaGxXT3VCOXZsWmVodGt3ZU9qd0ViWUd1cml1ckhUQWlkMTBNVExKVTdMUGJuVnc1K0lmc2IvbEEzN3c2MXZ3ZHJkdzE1TDdNSnRPZkZsMDVjVGxUS2kraklmWC9Zai9ldXNCNW94WnlzeWErdjd4RVo0eExKdHhCeTlzWDgwREwvOHRKUVhsckp6MVZ3UGU1NXNML2hjV3M1WC84L3lkYk56M0Vxdm0vRFVsQlJVWng4Z2tUem0zOUZuT29nbkZjOGt4NTdQRHY0WjRNc2JPanJVVVdVc1pVemdEZ0R4TEVlT0w1bkMwZHcvdDRTTWNDZTdHR3o3S1pHYzlOcE1ERTJicVhGY1JqQVhZRjNpWG5waWYvVjFiR0prL0dZKzlHb0NxM0RGVU9HcjVzSE1ENFVRdnV6bzNrRWpHbWVKYUFwQlJqSFI1U25iTmNqbkpzMWhZNS9NUlN5WjV3K2VqeEdaalduRVJrUHJKaml1Y3hld05CamthQ3RIUUU2UXhGR2ErMjRYRGxEb2tYT3p4MEJXTHNibXprNDVvaksyZEFTWVVwQ2J6Z3RSTW9qVzV1YnpWMFVGZklzRmIvZzVpeVNUMWJnOUFSakhTNVNuWnRYeXlsV0tId2VOYm8wVGk4SXR0VVlZWHB5YjlBaWpOTTdoaG9wVjNEc2ZaMDVxYTVYcHZlNEpWVTIwVTJNRmlnbS9PdE5IZWs3ckh1TGs3eVV0N1l5d1laV1pzU1dwWE0vUDRCR0JQNzR6U0ZVNU4raFdOcDVwZ3lDeEd1anpsL0RLclpCbDVsbUxXdHp4QkxCbGxmZXVUbE5pcm1lcGVDcVJPMmw3dXVaNjlYZTl5dExlQmhxNTNhT3piei96U0ZUak0rWmdNQzR2S2JxRXI2bVd6L3lVNklpMXM4Ny9DaE9KNVZEcEdBMUJiTUoyYS9EcmVidjgxZmZGdU5yWTlReXdaWTJIWktvQ01ZcVRMVTdMbnVtSERLTEpZZUtxcG1XZ3l5YSthV3FqTXlXRkpTV3IvNDdHbG10Y3RuUUgyQllPODF4bmdvMkF2TjFhVWtXODJZellNVmxaVzRJdEdlS1hkUzJza3docXZqOWt1SjdWNXFaUEhkVVdwQ2NDZWIyMmxKeDduMlpaV29za2tOMVdtcmpiSUpFYTZQT1g4Y1BPY3Y4R1pWOEpEcjk5TEpCYmlaK3Z1NDZLU3NYeDEramNCR0ZaVXpjcFozMkZEdzR0OGNPUmQxdTk1anQzSHRuRDdndTlUNkhCaU1WdTVlOGsvMEJvNHhxODNQMHhqeDBHZTNmb29WMDVjenZpcTZRRE1HdjBsTGh1MW1OVWIvNVZBbjUvSDM3eWZhRHpDWHk2K0Z5Q2pHT255bEhOUFRYT1dsT1pjeElpOENjY2IxZFFsYWQ3d01RNEhkekc2Y0FiRjF0TGpQLzBVWVZmbmlmc2NkdmpYWWphc1RIRXVZbXpSNVJSYTNlendyeUZCNnJMYi9WMmI2WTc1cUhNdEljOWN6TVRpaGFtR3UzY1BrSm9NWlZmbkczanNWZFRrVDBrYm96eG5WTm84Slh1R08xSy9IN21sczdQL3NyVEdVSmpkUFQxTUxTcWl4R1pqa2NkTkpKbmtMZitKZS96VytYeFlESU1GSGpjem5jVzRyRmJXZVgzOTkxOXRDd1R3UjZQVWV6d1VXU3pNYzdrNEdncXh0eWMxNlVrb2tXQ2ozMDlsanAxSmhRVnBZNHgwT05MbUtkbHphWm1KdVJlYmVXRlBqSmJ1MUtYWCs5b1RiRHdZWitrbEZrWTREVzZkWVNVVWc2ZDNSdnRmdDNwckZKczU5ZE5UMTQxUFhTYjkrTllvc2VORjhISkRqT2F1Sk4rWWJtVllQcXlvczdLbk5jRTdmN2d2T3BKcW5NZVVtRmhVYTA0Ym82NHlmWjV5L2hpZU81NXhSYlBaNG4rSnptZ3JBRTE5SDdFbjhEWlRYVmRSWWg5T2Zkbk5SQkloM203L2RmL3IxcmMrZ2NWa1ovNndsY3gwZnhtWHJaejFMVStRU0thMkhkdjhyK0tQdEZCZnRvb2lheWx6UzVkenRMZUJ2VjJwU1hUQ2lTQnZ0VDl6L0tlbkZxYU5NVEovY3RvOEpUc3V5Yy9qY21jeHI3WjdhWXVrcHREL3VMZVhkenM2V1Z6aW9Ub25oeFdWRllUakNaNXJiZTEvM2ROTnpkaE1KcFpYbExPMDFFT1ozYzVUVGMzRWovKzg0VnF2bDlad21Kc3FLdkRZckN3cksyTmZNTmcvT1dYdjhjWjVWRzR1ODF6T3RERW1GaFNrelZPeWIvS0lXZFNQL3lxLzJmd3ptam9PQWJDbmNTdnJkai9MOWROdW82WjBQSGN0dm85UUpNanFqZiszLzNVUHIvc1JkcXVET3hiK2tCdG4za21WdTRhSFhyK1hXRHkxUDN4MjY2TWM4eC9nemtYM1VsNDhndHZtZjQ4UGpyekxob1lYQU9nSkJYajh6ZnNaWHptTnBaTlhwbzB4bzZiK2orWTVzblRjdWZ4dmsrTXV5Q09NWkRMNU1IREhIeDU3dzhjRzdKRGx3bmR0MVhkT2Z1Z0Z2bUVZeHUvT0pNYXBkZFFZQ3ZGY2E5dlpTVkErRis0YU1lQmcrYXpVMGI2MkJQZS9xZDgzL3lKNTVJWUJCOHlmcW81T05XajcxTGVmNTQvOTIyY0pLWjh6ZDliKzlPU0haMXhYcDliUVI4RmVmbnI0eUI5NWhWeG9IaGczOXVTSG4ybmJkR285N1Q2MmhSODllOGNmZVlWY2FKNitlOERQWVoyVmZkMzVSTjgwaTRpSWlJaUlpQXhCVGJPSWlJaUlpSWpJRU5RMGk0aUlpSWlJaUF4QlRiT0lpSWlJaUlqSUVOUTBpNGlJaUlpSWlBeEJUYk9JaUlpSWlJaklFTlEwaTRpSWlJaUlpQXhCVGJPSWlJaUlpSWpJRU5RMGk0aUlpSWlJaUF4QlRiT0lpSWlJaUlqSUVOUTBpNGlJaUlpSWlBeEJUWE9XNUpqenVicnlMNWxkZW1QL2N3WUc4NGF0WUVuNXJWZ01HNWNXemVYYXF1OVFZaC9ldjB5NW80WnJxNzVEVGY0VXluSXU1dHFxNzNCSjBSWDk0dzV6QVZkWDNzbE05eldBd2R6U1AyTnB4VjlnTitYMkx6T2hlRDVmcWZvMnhiWmhhV05ra3Fka1Q1N1p6TzNEcS9scTJiRCs1d3pneHZJeVZsVlZZak1NWmptZDNEVmlPTlU1T2YzTFhKenI0SzRSdzVsVVdNQkZqdFRmbHhVWDk0L25INCs3dExRRUE3aWh2SXpicXF0d21FNXNNdWE0blB6bGlPR1UybXhwWTJTU3AyU1Awd0UvdVRhSHY1OS80dk5zTXVBSDlYYitaYWtkaHdWdW5HamhrUnR5R0ZkNm9nYW1WSmg0NUlZY0Z0V2FtVlNlK3Z2NlN5Mzk0eTZId1UrdXkrR3VLMndZd1BjWDJ2bnhWM0lvdEo5NDd6K2JiT1hoWlRsYzVEVFN4c2drVHpsLzVGbUsrV2JOdjNKOTFWLzNQMmRnNG12RHY4ZlhMLzRIYktZY3J2QXM0ODdhbjFLVk83Wi9tWXZ6Sm5GbjdVK1pXTHlRaS9JbWNHZnRUNW5wL2tyL2VMN0Z5VGRyL2g5ZnF2Z1dCZ1kzVlA4ZHQ5WGNqOE5jMEwvTTdKS3Y4UmUxRDFKcUg1RTJSaVo1U25ZVVdTejgwOWpSM0gzUmlQN25UTUIzUjE3RUQydHJ5REdadUhaWUtRK01HOHZvdkx6K1pTWVU1UFBBdUxITWN6a1puNS82ZTJscFNmOTRzVFVWOTdicUtnemdmMTU4RWY4NHBwWjhzN2wvbWV2TGh2R3Y0OFpTblpPVE5rWW1lVXIydWZKTGVleGJHN2wzMmMvN256TVpadjVwK1pNOGVNdkxPR3o1ZkgzMmQzbjY3aDFNcUw2c2Y1bnBJeGZ3OU4wN1dEcDVKVk12bnN2VGQrL2d6eTcvSC8zajd2d3lIdi9XUnY3bTZnY3dEQlAvZU9OLzhlanRiMURrY1BVdmM4dmN2K1dYZDIyaHBuUjgyaGlaNUNubm5qN0ZXUktLOS9CQnh4dTRiUlZjbERjQmdER0ZNeW0ybHJETjl3cXhaSVE5Z2JmcGp2bVo3S3JIYkZpd21SeE1kaTZpTFhTWVQzcDIwQkk2eUpIZ2Jtb0xwbEZvZFFOUTU3cVNXRExLam80MVFKTHQvbGN4R1JZbU9PY0Q0TEZYTXpKL01uc0RtK2lNdEthTmtVbWVrajNCZUp3M2ZYN0s3WGJHRjZRMm90T0xpL0RZYkt4cDl4SkpKbm0zczRPT2FKVDViaGNXdzhCaE1ySEE3ZVpvS01UN1hkMGM2dXVqb1NmSWxLSkNYRllyQUlzOEhtS0pCT3U4UHBMQTJuWXZGc05namp1MUE2ak1zVE94b0lETm5aMjBSU0pwWTJTU3AyUlBSeC84Y21lVVdvK0plU05UQjQzWFhHSmh1TlBna2MxUittTHcydzlqTkhjbldUWFZpczBNQlhaWU5kWEc3dFlFYXorSzgzNXpncmNPeGJscWpJWEt3dFJKa050bVdJbkVZUFhXQ0VuZ2tjMFJyR2E0YVhLcVJzYVdtS2dmWmViNTNURU9kU1RUeHNna1R6bC9CR09kYkd6N0ZlV09Hc1lYelFGZ21uc3BIbnMxYTFzZUk1SUk4Wjd2ZVRvaUxjd3ZYWUhGc09JdzV6Ti8yRXFPOWpid1FlYzZEZ1Yzc2JkckUxTmNpM0haS2dDb0w3dVpXRExNK3BZblNKSmtiY3RxeklhTk9TV3BrN3VWanRGTUxKN1BadCtMdElVUHA0MlJTWjZTSFlGWWpOODB0ekl5MThFVnp0UkoyU1VsSHFweWNuaWlzWWxRSXNGTGJlMjBoaVBjV0ZHRzFURElONXU1c2FLY2ZjRWdHL3dkN083cDRiM09BQXZkYnNydHFUTjJLeXNyaUNRU1BOWFVUQko0b3JFSnE4bkVWOHRUSjNacjgzS1o0M0x5KzdaMmpvWkNhV05ra3Fka243K25qY2MyL0F0aks2YXcrTkliQUZnMjQzWXVMaG5MZzY5OW43NUlEMDl0ZXBCRy93SHVXSGdQTmtzT2hRNG5keXo4QWU4ZjJjVExPNTlrMjhFM1diL25lYjVTZHpQVjdsRUEzTFhrUGtMUlBoNSsvVjZTeVFRUHZuWVBOb3VkVytiOUhRRGpxNlp6MWFTYmVPYTloL2lrYlhmYUdKbmtLZWVlbXVZc090cmJRSFBmSjR3dm5zMnduSXNZWFRpRC9WMWI4RVdhQUVnUVo3dnZGUnptQXNZVXptU3lzeDZBN2Y1WCsyUHM2dHhBS0I1a2tuTVJOZmxUOE5pcjJPNTd0WDhuM3hQcllFL2dMU29kbzZsdzFGTG5Xb0l2M01qKzdpMFp4MGlYcDJUWHZtQ1FBNzE5WE9GME1zS1J3OVNpSXJZRkFqU0h3d0RFazdERzZ5UGZZbUZhVVJIejNXNE1ZSzNYMng5am85OVBNQjVuZ2R2RnBNSUNLblBzclBYNituZjBuYkVZbXpvNnFjM05wU1kzbDNxUGg2WndtRzJCcm94anBNdFRzbXZUNFRnN21oTGNNTUhLaERJVFN5K3g4RkpEakkrOHFmVVhTNlNhWG1ldXdaY3ZzZkQxT2h1R0FZOXVQbkhpN0ttZFVUcjdVbzMxb2xvem8wdE1QTG81UXMveFJWcDdrdngyVjVUcDFXYW1WWm40eG5Rckgza1QvSDV2TE9NWTZmS1U4OHUrN3ZjNDJQTStsM3V1WTNqdWVLYTZybUs3L3hXYSt6NEJJSjZNc2JibGNmS3RMcWE1bHpLdmRBVUc4SHJMNnY0WUc5dWZvVGNXWVA2d0ZVd3NYa2lsbzVhMUxhc0pKWUlBZEVaYmVkZjdIS01LcGxLVFgwZDkyU3FhK2o1bXUvKzFqR09reTFPeVoyc2d3Szd1SHE0WlZzb2wrWGtzTHZHdzF1dmpRRzhmQUxGa2tpY2JtM0JhclN3cDhmQzFpaklNNE1uR0U4Y296N2EwMGhXTGNXTkZHZk5jVG1weWMzbXlzWmxnUEE1QWV5VEM3MXJibUZKWXlLVENBbTZxcU9CQWJ5K3ZlMzBaeDBpWHA1d2YzdHo3TzdZY1dNK0tXWC9GbEJHenVYN2FiVHk3OWVmc2Jkb0JRRFFlNGNFMVA4Q2RQNHhsTTI3bjlnWDNZQUQvdnVZSC9URldiN3lmam1BN2R5eThoNldUVnpLdWNpci92dWFIZEljNkFXanVQTXd2My9rSlY5UmV5V1dqRm5Qbm9udloyN2lkNTdiK1BPTVk2ZktVYzA5TmM1YnQ3RmhMSXBuZ01zKzFkRWJhMk51MWFjQjRaN1NOL1YyYnFTMllScmxqRkR2OGF3Z25ldnZIWThrSTIvMnY0YktWYzJueFhEN3AzazU3K01pQUdBZDZkdUlOSDJPNmV5a1drNDF0L2xjR2pHY1NJMTJla2wxditIekVrMG11TGkybFBSSmhjMmRnd0hoN0pNSzJRSUM2b2tKRzVqcDQzZXVqTjM2aXlZZ21rN3p1OVZKbXR6UEw2V1JuVnpkSFF3Ty9YZm1ndTV2R1VKZ3JTenpZRElNMTdkNEI0NW5FU0plblpOY3Z0a1dJSmVEYnMyMGM2VWp5d3A2Qlg5MGU3a2p5Y2tPTUw0MjFVRmRwNHJFdEVicE9PdWNSaXNGalc2S01kSnRZUHNuS212MHg5clFOYkdiWGZoeG5YM3VDYjExbXcyRTFlT1M5S0NkZlo1QkpqSFI1eXZubGpiWW5pU2ZqWEYxNUo5N1FFVGI3WGhvdzNoNCt3amIvSzB4eExtRmsvbVRXdFQ1QmIvekVDYmxvSXNUckxiK2dMT2RpWnBVc1kyZkhPbzcxN2gwUTQ0UE85VFQyN1dkSitXMVlUVG1zYlhrY1RxcXNUR0treTFPeTUxZE56Y1NTU1c0ZlhzMnh2aEN2dExVUEdEOGFDckdtM1V1OXg4M0VnZ0wrdTZtWjdsaThmenljU1BEZlRVMk1jRGk0dG13WUczeCs5Z2VEQTJLODZlL2c0OTVlYnE2cUpNZHM0b25HcGdIYnBreGlwTXRUemc4L1czY2ZzWGlVdjcvbXh4eHMzOHN6N3owMFlQeEEyeDZlM2ZvbzE5YmR3b3lhaGZ6SDYvY1M2RDF4QXFVdkV1U25hLzgzdFdVVFdUWDd1N3kwNHdsMkhYMTNRSXpmdi85TGRqZHU1VHRYL1RNT1d6NC9lZTBla2lkVlZDWXgwdVVwNTVhYTVpeUxKUHBvRFIwQ0RGcERod1o4b1A3Z1NMQUJNSWdtd3ZqQ2pZUEdmZUZqQkdNQndLQTVkUHF6NGtlRGV3Q0RRS1Nkdm5qM0djZklKRS9KbnI1RWdzTjlmUmpBNGQ2KzA2NmR2VDFCREZJNy9xYnc0TXNObTBKaEFyRVlCbkN3dDNmUU9NRGVZQThHNEkxRTZZbkhCNDJuaTVGSm5wSTkzV0hZMVJMSEFENW9pWk00elFwNiszQnF2UWVqc1A4MDMrN3U5eVpvRHlZeGdKMU5wLy8yOTUzRHFmYzQycG5BM3pmNFRkTEZ5Q1JQT1gvMHhYczRFdndRQTRQRHdROUpNbmlkN3V0NjkvajJxWmVtdm84R2pUZjFmVXdnNnNYQTRGRHdnOU8rejc2dTl6QXc4SWFQMFJQck9PTVltZVFwMmRFVGo5UFFrOXIvN09ucE9lMmEyWEw4Skd4dlBNR0I0T0Q5enlmQlhueVJLQWJ3WWZmcEwyL2QwaG5BQUJxQXhjc2VBQUFRNlVsRVFWUkRJVHFqZzAvR3BZdVJTWjZTZlYxOUhldzQvQmFHWVdMSG9iZElKQWNmejJ4b2VCRU1nMkM0aTRiRzdZUEdHeHEzMHhZNGhtR1kySHB3dzJuZjU4MkdGekVNRTRlOCsvRDF0Snh4akV6eWxITkhUWE9XdWUyVlZPZU9KUkJ0WjNUaGRBb3M3a0hMVEhiVjl6ZTZFNTBMQm8yUExweEJycVdBN3BpUEtjN0ZtSTJCcytIWVREbU1LNTVOSU5xT3gxN0ZpTHhMenpoR0pubEs5bFRZN1l6Snk4TWJpVEsxdUtqL3Z1S1R6WGU3NkQ3ZTZNNXp1UWFOVHkwcW9zQml3UitOc3NEanhuTEs1Rnc1SmhPWE81MTRJMUVxYyt5TXl4ODhFVVc2R0pua0tka3oybVBpOGhGbWpuUW11WHFzaFlyQ3dSTzByWnBxeGQrYjZsSlhUaG04L3BhT3RlRE9OV2pxU25MenROVDl6eWZMdDhHeUNWYU9kQ1laVTJKaXpzWG1NNDZSU1o1eS9paDNqR0owNFV5ODRXUFV1YTdDWlNzZnRNejgwaFg5amU3YzB1V0R4cWU2cnFUQTZzWWZhV2JCc0pWWWpJRzFsMlBLNHpMUHRYakR4Nmgwak9hU3dpdk9PRVltZVVwMmpNeDFNSzJvaU1aUW1FVWVOMlYyKzZCbGJxd282MjkwbDVXWERScGY1UEhnc2xscENZZFpmdnorNTVQbG1jMTh1YlNVeGxDWVVibTVBeWEyekRSR0pubEs5bDFTVWNmY01WZHpxSDBmMTAyN2xXcFh6YUJsN2xoNEQ3N3VWS043Ni96dkRScS9mdHF0ZUFyS09lci9oRzh0L0NFMnk4QUpBd3R5aWxseHhiYzUxTDZQOFpYVFdEanUrak9Pa1VtZWN1Nm9hYzRpczJHbHpyVUVmNlNaalcxUDB4ZnJacXI3U295VFZzdkYrWk1vc1E5bmgzOE5Id2JlcENwM0xPV09VZjNqUmRZU3hoVE81S1B1Yld6MnZvVERVc0M0b3RrRDNtZVNzeDRUWmphMVA4dlIzZ1l1TFo1THJya3c0eGlaNUNuWll6VU02ajF1V3NKaGZ0UFNRbmNzeGlLUGU4RGFtVkJRUUhWT0R1dTlQdDd1NkdCMFhoNDF1U2RtVlBmWXJFd3ZMbUpIb0l0WDJ0c3B0Rmo2SnpQNWcvbHVGMmJnaGRaVzlnV0R6SFk1S2JDWU00NlJTWjZTUFhZejNEcmR5aWUrQlArOFBveXZOOGx0TTJ5WVR6b21YRmhqWmx5cGlkWGJvanp6ZnBUTGhwdXBxenl4QnF1TERLNFpaK0hWZlRIK1kxTUVkNjdCRFJNR05pWi9YbWZEYklKLzJ4aG0wNUU0eXlkWmNlY2FHY2ZJSkU4NWYxZ05PL1hEVnRFU09zQnZqOTVQVDh4UGZkbk5tRTc2NUU4b25rZFY3bGpXdHo3Sk8rMi9aWFRCREVibVQrNGY5OWlybU9aZXlrNy9HbDV0L2s4S0xDNHU5d3c4QUowMzdDYk1ob1VYRzMvQy91N056QzY1Z1FLTEsrTVltZVFwMldFekdheW9yT0JRYng4L1BuaUlqbWlVbFpYbEE5Yk1iSmVUMFhsNVBOM1V6QXV0clV3dEttUml3WW5aMUN0ejdDd3A4YkRPNitQeG80MjRyRmF1R1ZZNjRIMitWbDZHMlRCNDZQQVJ0Z2E2dUs2c2RNQ0ozWFF4TXNsVHNzOXVkWERuNGgreHYrVURmdkRyVy9CMnQzRFhrdnN3bTA1OFdYVGx4T1ZNcUw2TWg5ZjlpUDk2NndIbWpGbkt6SnI2L3ZFUm5qRXNtM0VITDJ4ZnpRTXYveTBsQmVXc25QVlhBOTdubXd2K0Z4YXpsZi96L0oxczNQY1NxK2I4TlNVRkZSbkh5Q1JQT2JmMFdjNmlDY1Z6eVRIbnM4Ty9obmd5eHM2T3RSUlpTeGxUT0FPQVBFc1I0NHZtY0xSM0QrM2hJeHdKN3NZYlBzcGtaejAya3dNVFp1cGNWeEdNQmRnWGVKZWVtSi85WFZzWW1UOFpqNzBhZ0tyY01WUTRhdm13Y3dQaFJDKzdPamVRU01hWjRsb0NrRkdNZEhsS2RzMXlPY216V0Zqbjh4RkxKbm5ENTZQRVptTmFjUkdRK3NtT0s1ekY3QTBHT1JvSzBkQVRwREVVWnI3YmhjT1VPaVJjN1BIUUZZdXh1Yk9Uam1pTXJaMEJKaFNrSnZPQzFFeWlOYm01dk5YUlFWOGl3VnYrRG1MSkpQVnVEMEJHTWRMbEtkbTFmTEtWWW9mQjQxdWpST0x3aTIxUmhoZW5KdjBDS00wenVHR2lsWGNPeDluVG1wcmxlbTk3Z2xWVGJSVFl3V0tDYjg2MDBkNlR1c2U0dVR2SlMzdGpMQmhsWm14SmFsY3o4L2dFWUUvdmpOSVZUazM2Rlkybm1tRElMRWE2UE9YOE1xdGtHWG1XWXRhM1BFRXNHV1Y5NjVPVTJLdVo2bDRLcEU3YVh1NjVucjFkNzNLMHQ0R0dybmRvN052UC9OSVZPTXo1bUF3TGk4cHVvU3ZxWmJQL0pUb2lMV3p6djhLRTRubFVPa1lEVUZzd25acjhPdDV1L3pWOThXNDJ0ajFETEJsallka3FnSXhpcE10VHN1ZTZZY01vc2xoNHFxbVphRExKcjVwYXFNekpZVWxKYXYvanNhV2ExeTJkQWZZRmc3elhHZUNqWUM4M1ZwU1JielpqTmd4V1ZsYmdpMFo0cGQxTGF5VENHcStQMlM0bnRYbXBrOGQxUmFrSndKNXZiYVVuSHVmWmxsYWl5U1EzVmFhdU5zZ2tScm84NWZ4dzg1eS93WmxYd2tPdjMwc2tGdUpuNis3am9wS3hmSFg2TndFWVZsVE55bG5mWVVQRGkzeHc1RjNXNzNtTzNjZTJjUHVDNzFQb2NHSXhXN2w3eVQvUUdqakdyemMvVEdQSFFaN2QraWhYVGx6TytLcnBBTXdhL1NVdUc3V1kxUnYvbFVDZm44ZmZ2SjlvUE1KZkxyNFhJS01ZNmZLVWMwOU5jNWFVNWx6RWlMd0p4eHZWMUNWcDN2QXhEZ2QzTWJwd0JzWFcwdU0vL1JSaFYrZUoreHgyK05kaU5xeE1jUzVpYk5IbEZGcmQ3UEN2SVVIcXN0djlYWnZwanZtb2N5MGh6MXpNeE9LRnFZYTdkdytRbWd4bFYrY2JlT3hWMU9SUFNSdWpQR2RVMmp3bGU0WTdVcjhmdWFXenMvK3l0TVpRbU4wOVBVd3RLcUxFWm1PUngwMGttZVF0LzRsNy9OYjVmRmdNZ3dVZU56T2R4YmlzVnRaNWZmMzNYMjBMQlBCSG85UjdQQlJaTE14enVUZ2FDckczSnpYcFNTaVJZS1BmVDJXT25VbUZCV2xqakhRNDB1WXAyWE5wbVltNUY1dDVZVStNbHU3VXBkZjcyaE5zUEJobjZTVVdSamdOYnAxaEpSU0RwM2RHKzErM2Vtc1Vtem4xMDFQWGpVOWRKdjM0MWlpeDQwWHdja09NNXE0azM1aHVaVmcrcktpenNxYzF3VHQvdUM4NmttcWN4NVNZV0ZSclRodWpyako5bm5MK0dKNDdubkZGczluaWY0bk9hQ3NBVFgwZnNTZndObE5kVjFGaUgwNTkyYzFFRWlIZWJ2OTEvK3ZXdHo2QnhXUm4vckNWekhSL0daZXRuUFV0VDVCSXByWWQyL3l2NG8rMFVGKzJpaUpyS1hOTGwzTzB0NEc5WGFsSmRNS0pJRysxUDNQOHA2Y1dwbzB4TW45eTJqd2xPeTdKeitOeVp6R3Z0bnRwaTZTbTBQKzR0NWQzT3pwWlhPS2hPaWVIRlpVVmhPTUpubXR0N1gvZDAwM04yRXdtbGxlVXM3VFVRNW5kemxOTnpjU1AvN3poV3ErWDFuQ1lteW9xOE5pc0xDc3JZMTh3MkQ4NVplL3h4bmxVYmk3elhNNjBNU1lXRktUTlU3SnY4b2haMUkvL0tyL1ovRE9hT2c0QnNLZHhLK3QyUDh2MTAyNmpwblE4ZHkyK2oxQWt5T3FOLzdmL2RRK3YreEYycTRNN0Z2NlFHMmZlU1pXN2hvZGV2NWRZUExVL2ZIYnJveHp6SCtET1JmZFNYanlDMitaL2p3K092TXVHaGhjQTZBa0ZlUHpOK3hsZk9ZMmxrMWVtalRHanB2NlA1am15ZE55NS9HK1Q0eTdJSTR4a012a3djTWNmSG52RHh3YnNrT1hDZDIzVmQwNSs2QVcrWVJqRzc4NGt4cWwxMUJnSzhWeHIyOWxKVUQ0WDdob3g0R0Q1ck5UUnZyWUU5NytwM3pmL0lubmtoZ0VIekorcWprNDFhUHZVdDUvbmovM2Jad2twbnpOMzF2NzA1SWRuWEZlbjF0Qkh3VjUrZXZqSUgzbUZYR2dlR0RmMjVJZWZhZHQwYWozdFByYUZIejE3eHg5NWhWeG9ucjU3d005aG5aVjkzZmxFM3p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MURTTGlJaUlpSWlJREVGTnM0aUlpSWlJaU1nUTFEU0xpSWlJaUlpSURFRk5zNGlJaUlpSWlNZ1ExRFNMaUlpSWlJaUlERUZOczRpSWlJaUlpTWdRTHRTbU9YVHlBOU1GKzgrVTB6RUdyKzhFRVAwVW9RYlVrZm5USmlTZlM4YmdwODVLSFZuTXlVK1hrSHd1bVFZWDBxZXRvMU9kc24yeW5JV1E4bmx4bHZaekEyckllcHFObmx5NFRuTmsvRm0zVFFQcnlXei9ES0hrODhac0REcEtQbHY3dXZQR2hkcE5mbnp5Z3p4TE1ibm1vbXpsSXVkWVplN29VNThLQVcyZkl0U0FPaXF5V2ltMHFIWCtvaGlkbDN2cVUyZWxqa3J6VFhqeVBtMVc4bmxpQURPckIrMW1QMjBkbldyZzlzbFdTcUhGY3hiQ3l2blBvTFpnMnFsUGZwcTZHbEJESHBzTnQ5WDZXUktUendrRHFDc3FQUFhwejdwdEdsQlBaY1hWbEJaV2ZZWnc4bmxoWUhERjZLdE9mZnBzN2V2T0d4ZnFxZW1Ha3gvWVRBNm11NWNTaUhwSm9tOTVMbVFXdzBxSnZmclVwL3VBcGs4UmJrQWQ1WmhNWE9ueDRJdEdTU1pWUnhjeXE4bEVWVTdPcVUrZmxUckt0OEZmWEdialdDQ0J5dWpDWnJjWVhGSTZxR24rdEhWMHFsTzJUM2tzS2Y4bS9rZ2p5V1RpTElTWDg1WEZaS2NxZDh5cFQzK2F1aHBRUTNsbU16ZFhWZEFjQ3FNS3VyRFpUU1pxQjU4WS9xemJwZ0gxVkpCVHhQLzgwcjl3eFBzUkNXMlRMbWgyYXk0VHFtZWMrdlRaMnRlZE55N0lpM0dTeWFRZDJBUk15WFl1Y2w1NDJEQ012empURjZtTzVCU3FJemtiUGxVZG5VcDFKYWM0NDdwU0Rja3BQdE8yU2ZVa3B6Z3IrN3J6eVFYWk5BTWtrOG54d0l2QXhkbk9SYkxxSUhDRllSZ3RuK2JGcWlNNVRuVWtaOE5ucXFOVHFhN2t1RTlkVjZvaE9lNnNiSnRVVDNMY1dkM1huUzh1MUh1YUFmWUFOd0lic3AySVpFVU1XQVBjOEJrL3RLcWpMemJWa1p3Tlo2dU9UcVc2K21JN0czV2xHdnBpTzl2Ykp0WFRGOXVmYWw5M1hyaGd2Mm4rZzJReWFRVVdBQk9CTVVCQmRqT1NQNkVFMEVwcW83M1RNSXd0Wnl1dzZ1Z0xSWFVrWjhPZnJJNU9wYnI2UXZtVDFKVnE2QXZsVDc1dFVqMTlvWnl6Zloy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YSkQrUDBFRHZoRERzcFRRQUFBQUFFbEZUa1N1UW1DQyIsCgkiVGhlbWUiIDogIiIsCgkiVHlwZSIgOiAiZmxvdyIsCgkiVmVyc2lvbiIgOiAiIgp9Cg=="/>
    </extobj>
  </extobjs>
</s:customData>
</file>

<file path=customXml/itemProps1.xml><?xml version="1.0" encoding="utf-8"?>
<ds:datastoreItem xmlns:ds="http://schemas.openxmlformats.org/officeDocument/2006/customXml" ds:itemID="{9A049B8B-F5EE-43B0-8F25-2DF8BA267F20}">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568</TotalTime>
  <Words>5248</Words>
  <Application>Microsoft Office PowerPoint</Application>
  <PresentationFormat>宽屏</PresentationFormat>
  <Paragraphs>826</Paragraphs>
  <Slides>50</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50</vt:i4>
      </vt:variant>
    </vt:vector>
  </HeadingPairs>
  <TitlesOfParts>
    <vt:vector size="68" baseType="lpstr">
      <vt:lpstr>Gill Sans</vt:lpstr>
      <vt:lpstr>inpin heiti</vt:lpstr>
      <vt:lpstr>等线</vt:lpstr>
      <vt:lpstr>汉仪旗黑-85S</vt:lpstr>
      <vt:lpstr>华文行楷</vt:lpstr>
      <vt:lpstr>华文中宋</vt:lpstr>
      <vt:lpstr>思源黑体 CN Bold</vt:lpstr>
      <vt:lpstr>宋体</vt:lpstr>
      <vt:lpstr>微软雅黑</vt:lpstr>
      <vt:lpstr>Arial</vt:lpstr>
      <vt:lpstr>Arial Black</vt:lpstr>
      <vt:lpstr>Calibri</vt:lpstr>
      <vt:lpstr>Franklin Gothic Medium</vt:lpstr>
      <vt:lpstr>Impact</vt:lpstr>
      <vt:lpstr>Times New Roman</vt:lpstr>
      <vt:lpstr>Wingdings</vt:lpstr>
      <vt:lpstr>1_Office 主题​​</vt:lpstr>
      <vt:lpstr>2_Office 主题​​</vt:lpstr>
      <vt:lpstr>绿色工厂培训  2024年5月22日</vt:lpstr>
      <vt:lpstr>PowerPoint 演示文稿</vt:lpstr>
      <vt:lpstr>PowerPoint 演示文稿</vt:lpstr>
      <vt:lpstr>绿色制造体系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绿色工厂评价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通用节能技术培训  2024年3月25日</dc:title>
  <dc:creator>沉默</dc:creator>
  <cp:lastModifiedBy>电脑1</cp:lastModifiedBy>
  <cp:revision>46</cp:revision>
  <dcterms:created xsi:type="dcterms:W3CDTF">2023-08-09T12:44:00Z</dcterms:created>
  <dcterms:modified xsi:type="dcterms:W3CDTF">2024-05-21T01:14:11Z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2052-12.1.0.16120</vt:lpwstr>
  </property>
</Properties>
</file>